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460" r:id="rId3"/>
    <p:sldId id="461" r:id="rId4"/>
    <p:sldId id="817" r:id="rId5"/>
    <p:sldId id="818" r:id="rId6"/>
    <p:sldId id="803" r:id="rId7"/>
    <p:sldId id="809" r:id="rId8"/>
    <p:sldId id="810" r:id="rId9"/>
    <p:sldId id="811" r:id="rId10"/>
    <p:sldId id="812" r:id="rId11"/>
    <p:sldId id="813" r:id="rId12"/>
    <p:sldId id="815" r:id="rId13"/>
    <p:sldId id="819" r:id="rId14"/>
    <p:sldId id="820" r:id="rId15"/>
    <p:sldId id="821" r:id="rId16"/>
    <p:sldId id="822" r:id="rId17"/>
    <p:sldId id="823" r:id="rId18"/>
    <p:sldId id="296" r:id="rId19"/>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3250" autoAdjust="0"/>
  </p:normalViewPr>
  <p:slideViewPr>
    <p:cSldViewPr>
      <p:cViewPr varScale="1">
        <p:scale>
          <a:sx n="103" d="100"/>
          <a:sy n="103" d="100"/>
        </p:scale>
        <p:origin x="2124"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24/04/2022</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15</a:t>
            </a:fld>
            <a:endParaRPr lang="es-MX" sz="1200"/>
          </a:p>
        </p:txBody>
      </p:sp>
    </p:spTree>
    <p:extLst>
      <p:ext uri="{BB962C8B-B14F-4D97-AF65-F5344CB8AC3E}">
        <p14:creationId xmlns:p14="http://schemas.microsoft.com/office/powerpoint/2010/main" val="281553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16</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17</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532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0DD413-231F-4AC9-8686-13F53941A84A}" type="slidenum">
              <a:rPr lang="es-MX" sz="1200"/>
              <a:pPr/>
              <a:t>18</a:t>
            </a:fld>
            <a:endParaRPr lang="es-MX" sz="1200"/>
          </a:p>
        </p:txBody>
      </p:sp>
    </p:spTree>
    <p:extLst>
      <p:ext uri="{BB962C8B-B14F-4D97-AF65-F5344CB8AC3E}">
        <p14:creationId xmlns:p14="http://schemas.microsoft.com/office/powerpoint/2010/main" val="324911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MX"/>
              <a:t>Unshielded Twisted Pair (UTP) – Par trenzado sin blindaje</a:t>
            </a:r>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68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1E5CEDC6-FF9E-4C4B-B8AB-ECAF7FC41997}" type="slidenum">
              <a:rPr lang="es-MX" sz="1200"/>
              <a:pPr/>
              <a:t>9</a:t>
            </a:fld>
            <a:endParaRPr lang="es-MX" sz="1200"/>
          </a:p>
        </p:txBody>
      </p:sp>
    </p:spTree>
    <p:extLst>
      <p:ext uri="{BB962C8B-B14F-4D97-AF65-F5344CB8AC3E}">
        <p14:creationId xmlns:p14="http://schemas.microsoft.com/office/powerpoint/2010/main" val="131826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C1BC9F65-076D-4D41-94BB-8570E2D32CAC}" type="slidenum">
              <a:rPr lang="es-MX" sz="1200"/>
              <a:pPr/>
              <a:t>10</a:t>
            </a:fld>
            <a:endParaRPr lang="es-MX" sz="1200"/>
          </a:p>
        </p:txBody>
      </p:sp>
    </p:spTree>
    <p:extLst>
      <p:ext uri="{BB962C8B-B14F-4D97-AF65-F5344CB8AC3E}">
        <p14:creationId xmlns:p14="http://schemas.microsoft.com/office/powerpoint/2010/main" val="401677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89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D026298B-5E7C-4E78-85D0-66EA50753166}" type="slidenum">
              <a:rPr lang="es-MX" sz="1200"/>
              <a:pPr/>
              <a:t>11</a:t>
            </a:fld>
            <a:endParaRPr lang="es-MX" sz="1200"/>
          </a:p>
        </p:txBody>
      </p:sp>
    </p:spTree>
    <p:extLst>
      <p:ext uri="{BB962C8B-B14F-4D97-AF65-F5344CB8AC3E}">
        <p14:creationId xmlns:p14="http://schemas.microsoft.com/office/powerpoint/2010/main" val="168859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147360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13</a:t>
            </a:fld>
            <a:endParaRPr lang="es-MX" sz="1200"/>
          </a:p>
        </p:txBody>
      </p:sp>
    </p:spTree>
    <p:extLst>
      <p:ext uri="{BB962C8B-B14F-4D97-AF65-F5344CB8AC3E}">
        <p14:creationId xmlns:p14="http://schemas.microsoft.com/office/powerpoint/2010/main" val="210262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14</a:t>
            </a:fld>
            <a:endParaRPr lang="es-MX" sz="1200"/>
          </a:p>
        </p:txBody>
      </p:sp>
    </p:spTree>
    <p:extLst>
      <p:ext uri="{BB962C8B-B14F-4D97-AF65-F5344CB8AC3E}">
        <p14:creationId xmlns:p14="http://schemas.microsoft.com/office/powerpoint/2010/main" val="119729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71500" y="1143000"/>
            <a:ext cx="32146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RJ11</a:t>
            </a:r>
          </a:p>
        </p:txBody>
      </p:sp>
      <p:sp>
        <p:nvSpPr>
          <p:cNvPr id="16389" name="25 CuadroTexto"/>
          <p:cNvSpPr txBox="1">
            <a:spLocks noChangeArrowheads="1"/>
          </p:cNvSpPr>
          <p:nvPr/>
        </p:nvSpPr>
        <p:spPr bwMode="auto">
          <a:xfrm>
            <a:off x="857250" y="1928813"/>
            <a:ext cx="464343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el conector más difundido globalmente para la conexión de </a:t>
            </a:r>
            <a:r>
              <a:rPr lang="es-MX" sz="1800" b="1" dirty="0">
                <a:solidFill>
                  <a:schemeClr val="bg2">
                    <a:lumMod val="25000"/>
                  </a:schemeClr>
                </a:solidFill>
                <a:latin typeface="ZapfHumnst BT"/>
              </a:rPr>
              <a:t>aparatos telefónicos </a:t>
            </a:r>
            <a:r>
              <a:rPr lang="es-MX" sz="1800" dirty="0">
                <a:solidFill>
                  <a:schemeClr val="bg2">
                    <a:lumMod val="25000"/>
                  </a:schemeClr>
                </a:solidFill>
                <a:latin typeface="ZapfHumnst BT"/>
              </a:rPr>
              <a:t>convencionales, donde se suelen utilizar generalmente sólo los </a:t>
            </a:r>
            <a:r>
              <a:rPr lang="es-MX" sz="1800" b="1" dirty="0">
                <a:solidFill>
                  <a:schemeClr val="bg2">
                    <a:lumMod val="25000"/>
                  </a:schemeClr>
                </a:solidFill>
                <a:latin typeface="ZapfHumnst BT"/>
              </a:rPr>
              <a:t>dos pines centrales</a:t>
            </a:r>
            <a:r>
              <a:rPr lang="es-MX" sz="1800" dirty="0">
                <a:solidFill>
                  <a:schemeClr val="bg2">
                    <a:lumMod val="25000"/>
                  </a:schemeClr>
                </a:solidFill>
                <a:latin typeface="ZapfHumnst BT"/>
              </a:rPr>
              <a:t>.</a:t>
            </a:r>
          </a:p>
        </p:txBody>
      </p:sp>
      <p:pic>
        <p:nvPicPr>
          <p:cNvPr id="12293" name="8 Imagen" descr="rj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2000250"/>
            <a:ext cx="28003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857250" y="3789040"/>
            <a:ext cx="47148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de medidas reducidas y tiene </a:t>
            </a:r>
            <a:r>
              <a:rPr lang="es-MX" sz="1800" b="1" dirty="0">
                <a:solidFill>
                  <a:schemeClr val="bg2">
                    <a:lumMod val="25000"/>
                  </a:schemeClr>
                </a:solidFill>
                <a:latin typeface="ZapfHumnst BT"/>
              </a:rPr>
              <a:t>seis contactos</a:t>
            </a:r>
            <a:r>
              <a:rPr lang="es-MX" sz="1800" dirty="0">
                <a:solidFill>
                  <a:schemeClr val="bg2">
                    <a:lumMod val="25000"/>
                  </a:schemeClr>
                </a:solidFill>
                <a:latin typeface="ZapfHumnst BT"/>
              </a:rPr>
              <a:t> como para soportar cables de hasta esa cantidad de hilos. </a:t>
            </a: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317041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ox(in)">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38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928688"/>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los </a:t>
            </a:r>
            <a:r>
              <a:rPr lang="es-MX" sz="1800" b="1" u="sng" dirty="0">
                <a:solidFill>
                  <a:schemeClr val="accent5">
                    <a:lumMod val="75000"/>
                  </a:schemeClr>
                </a:solidFill>
                <a:latin typeface="ZapfHumnst BT"/>
              </a:rPr>
              <a:t>tipos de puertos</a:t>
            </a:r>
            <a:r>
              <a:rPr lang="es-MX" sz="1800" b="1" dirty="0">
                <a:solidFill>
                  <a:schemeClr val="accent5">
                    <a:lumMod val="75000"/>
                  </a:schemeClr>
                </a:solidFill>
                <a:latin typeface="ZapfHumnst BT"/>
              </a:rPr>
              <a:t>:</a:t>
            </a:r>
          </a:p>
        </p:txBody>
      </p:sp>
      <p:sp>
        <p:nvSpPr>
          <p:cNvPr id="10" name="Text Box 5"/>
          <p:cNvSpPr txBox="1">
            <a:spLocks noChangeArrowheads="1"/>
          </p:cNvSpPr>
          <p:nvPr/>
        </p:nvSpPr>
        <p:spPr bwMode="auto">
          <a:xfrm>
            <a:off x="571500" y="1643063"/>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u="sng" dirty="0">
                <a:solidFill>
                  <a:schemeClr val="accent6">
                    <a:lumMod val="75000"/>
                  </a:schemeClr>
                </a:solidFill>
                <a:latin typeface="ZapfHumnst BT"/>
              </a:rPr>
              <a:t>Puerto Ethernet</a:t>
            </a:r>
          </a:p>
        </p:txBody>
      </p:sp>
      <p:sp>
        <p:nvSpPr>
          <p:cNvPr id="17413" name="25 CuadroTexto"/>
          <p:cNvSpPr txBox="1">
            <a:spLocks noChangeArrowheads="1"/>
          </p:cNvSpPr>
          <p:nvPr/>
        </p:nvSpPr>
        <p:spPr bwMode="auto">
          <a:xfrm>
            <a:off x="928688" y="2286000"/>
            <a:ext cx="39290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Ethernet es el nombre de una tecnología de redes LAN basada en tramas de datos (</a:t>
            </a:r>
            <a:r>
              <a:rPr lang="es-MX" sz="1800" b="1" dirty="0" err="1">
                <a:solidFill>
                  <a:schemeClr val="bg2">
                    <a:lumMod val="25000"/>
                  </a:schemeClr>
                </a:solidFill>
                <a:latin typeface="ZapfHumnst BT"/>
              </a:rPr>
              <a:t>frames</a:t>
            </a:r>
            <a:r>
              <a:rPr lang="es-MX" sz="1800" dirty="0">
                <a:solidFill>
                  <a:schemeClr val="bg2">
                    <a:lumMod val="25000"/>
                  </a:schemeClr>
                </a:solidFill>
                <a:latin typeface="ZapfHumnst BT"/>
              </a:rPr>
              <a:t>). </a:t>
            </a:r>
          </a:p>
        </p:txBody>
      </p:sp>
      <p:pic>
        <p:nvPicPr>
          <p:cNvPr id="13318" name="12 Imagen" descr="puerto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785938"/>
            <a:ext cx="32686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928688" y="3714750"/>
            <a:ext cx="42862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b="1" dirty="0">
                <a:solidFill>
                  <a:schemeClr val="bg2">
                    <a:lumMod val="25000"/>
                  </a:schemeClr>
                </a:solidFill>
                <a:latin typeface="ZapfHumnst BT"/>
              </a:rPr>
              <a:t>Ethernet define:</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Las </a:t>
            </a:r>
            <a:r>
              <a:rPr lang="es-MX" sz="1800" b="1" dirty="0">
                <a:solidFill>
                  <a:schemeClr val="bg2">
                    <a:lumMod val="25000"/>
                  </a:schemeClr>
                </a:solidFill>
                <a:latin typeface="ZapfHumnst BT"/>
              </a:rPr>
              <a:t>características de cableado</a:t>
            </a:r>
            <a:r>
              <a:rPr lang="es-MX" sz="1800" dirty="0">
                <a:solidFill>
                  <a:schemeClr val="bg2">
                    <a:lumMod val="25000"/>
                  </a:schemeClr>
                </a:solidFill>
                <a:latin typeface="ZapfHumnst BT"/>
              </a:rPr>
              <a:t> </a:t>
            </a:r>
          </a:p>
          <a:p>
            <a:pPr algn="just" eaLnBrk="1" hangingPunct="1">
              <a:lnSpc>
                <a:spcPct val="150000"/>
              </a:lnSpc>
            </a:pP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señalización</a:t>
            </a:r>
            <a:r>
              <a:rPr lang="es-MX" sz="1800" dirty="0">
                <a:solidFill>
                  <a:schemeClr val="bg2">
                    <a:lumMod val="25000"/>
                  </a:schemeClr>
                </a:solidFill>
                <a:latin typeface="ZapfHumnst BT"/>
              </a:rPr>
              <a:t> de nivel físico</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Los </a:t>
            </a:r>
            <a:r>
              <a:rPr lang="es-MX" sz="1800" b="1" dirty="0">
                <a:solidFill>
                  <a:schemeClr val="bg2">
                    <a:lumMod val="25000"/>
                  </a:schemeClr>
                </a:solidFill>
                <a:latin typeface="ZapfHumnst BT"/>
              </a:rPr>
              <a:t>formatos</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de trama (</a:t>
            </a:r>
            <a:r>
              <a:rPr lang="es-MX" sz="1800" b="1" dirty="0" err="1">
                <a:solidFill>
                  <a:schemeClr val="bg2">
                    <a:lumMod val="25000"/>
                  </a:schemeClr>
                </a:solidFill>
                <a:latin typeface="ZapfHumnst BT"/>
              </a:rPr>
              <a:t>frame</a:t>
            </a:r>
            <a:r>
              <a:rPr lang="es-MX" sz="1800" b="1" dirty="0">
                <a:solidFill>
                  <a:schemeClr val="bg2">
                    <a:lumMod val="25000"/>
                  </a:schemeClr>
                </a:solidFill>
                <a:latin typeface="ZapfHumnst BT"/>
              </a:rPr>
              <a:t>)</a:t>
            </a:r>
            <a:endParaRPr lang="es-MX" sz="1800" dirty="0">
              <a:solidFill>
                <a:schemeClr val="bg2">
                  <a:lumMod val="25000"/>
                </a:schemeClr>
              </a:solidFill>
              <a:latin typeface="ZapfHumnst BT"/>
            </a:endParaRPr>
          </a:p>
          <a:p>
            <a:pPr algn="just" eaLnBrk="1" hangingPunct="1">
              <a:lnSpc>
                <a:spcPct val="150000"/>
              </a:lnSpc>
            </a:pPr>
            <a:r>
              <a:rPr lang="es-MX" sz="1800" dirty="0">
                <a:solidFill>
                  <a:schemeClr val="bg2">
                    <a:lumMod val="25000"/>
                  </a:schemeClr>
                </a:solidFill>
                <a:latin typeface="ZapfHumnst BT"/>
              </a:rPr>
              <a:t>     del nivel de </a:t>
            </a:r>
            <a:r>
              <a:rPr lang="es-MX" sz="1800" b="1" dirty="0">
                <a:solidFill>
                  <a:schemeClr val="bg2">
                    <a:lumMod val="25000"/>
                  </a:schemeClr>
                </a:solidFill>
                <a:latin typeface="ZapfHumnst BT"/>
              </a:rPr>
              <a:t>enlace de datos </a:t>
            </a:r>
            <a:r>
              <a:rPr lang="es-MX" sz="1800" dirty="0">
                <a:solidFill>
                  <a:schemeClr val="bg2">
                    <a:lumMod val="25000"/>
                  </a:schemeClr>
                </a:solidFill>
                <a:latin typeface="ZapfHumnst BT"/>
              </a:rPr>
              <a:t>del   </a:t>
            </a:r>
          </a:p>
          <a:p>
            <a:pPr algn="just" eaLnBrk="1" hangingPunct="1">
              <a:lnSpc>
                <a:spcPct val="150000"/>
              </a:lnSpc>
            </a:pPr>
            <a:r>
              <a:rPr lang="es-MX" sz="1800" dirty="0">
                <a:solidFill>
                  <a:schemeClr val="bg2">
                    <a:lumMod val="25000"/>
                  </a:schemeClr>
                </a:solidFill>
                <a:latin typeface="ZapfHumnst BT"/>
              </a:rPr>
              <a:t>     modelo OSI. </a:t>
            </a:r>
          </a:p>
        </p:txBody>
      </p:sp>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28194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ox(in)">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41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00063" y="10001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u="sng" dirty="0">
                <a:solidFill>
                  <a:schemeClr val="accent6">
                    <a:lumMod val="75000"/>
                  </a:schemeClr>
                </a:solidFill>
                <a:latin typeface="ZapfHumnst BT"/>
              </a:rPr>
              <a:t>Puerto Serial</a:t>
            </a:r>
          </a:p>
        </p:txBody>
      </p:sp>
      <p:sp>
        <p:nvSpPr>
          <p:cNvPr id="19460" name="25 CuadroTexto"/>
          <p:cNvSpPr txBox="1">
            <a:spLocks noChangeArrowheads="1"/>
          </p:cNvSpPr>
          <p:nvPr/>
        </p:nvSpPr>
        <p:spPr bwMode="auto">
          <a:xfrm>
            <a:off x="785813" y="1785938"/>
            <a:ext cx="52149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una interfaz de comunicaciones entre </a:t>
            </a:r>
            <a:r>
              <a:rPr lang="es-MX" sz="1800" b="1" dirty="0">
                <a:solidFill>
                  <a:schemeClr val="bg2">
                    <a:lumMod val="25000"/>
                  </a:schemeClr>
                </a:solidFill>
                <a:latin typeface="ZapfHumnst BT"/>
              </a:rPr>
              <a:t>computadoras</a:t>
            </a: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periféricos</a:t>
            </a:r>
            <a:r>
              <a:rPr lang="es-MX" sz="1800" dirty="0">
                <a:solidFill>
                  <a:schemeClr val="bg2">
                    <a:lumMod val="25000"/>
                  </a:schemeClr>
                </a:solidFill>
                <a:latin typeface="ZapfHumnst BT"/>
              </a:rPr>
              <a:t> en donde la información es transmitida bit a bit enviando o recibiendo un solo bit a la vez.</a:t>
            </a:r>
          </a:p>
        </p:txBody>
      </p:sp>
      <p:sp>
        <p:nvSpPr>
          <p:cNvPr id="19461" name="10 CuadroTexto"/>
          <p:cNvSpPr txBox="1">
            <a:spLocks noChangeArrowheads="1"/>
          </p:cNvSpPr>
          <p:nvPr/>
        </p:nvSpPr>
        <p:spPr bwMode="auto">
          <a:xfrm>
            <a:off x="782349" y="3587229"/>
            <a:ext cx="7929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En muchos periféricos la interfaz USB ha reemplazado al puerto serial. Sin embargo, los puertos seriales todavía  pueden encontrarse en:</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Sistemas de automatización industrial </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Dispositivos de redes (</a:t>
            </a:r>
            <a:r>
              <a:rPr lang="es-MX" sz="1800" dirty="0" err="1">
                <a:solidFill>
                  <a:schemeClr val="bg2">
                    <a:lumMod val="25000"/>
                  </a:schemeClr>
                </a:solidFill>
                <a:latin typeface="ZapfHumnst BT"/>
              </a:rPr>
              <a:t>routers</a:t>
            </a:r>
            <a:r>
              <a:rPr lang="es-MX" sz="1800" dirty="0">
                <a:solidFill>
                  <a:schemeClr val="bg2">
                    <a:lumMod val="25000"/>
                  </a:schemeClr>
                </a:solidFill>
                <a:latin typeface="ZapfHumnst BT"/>
              </a:rPr>
              <a:t> y </a:t>
            </a:r>
            <a:r>
              <a:rPr lang="es-MX" sz="1800" dirty="0" err="1">
                <a:solidFill>
                  <a:schemeClr val="bg2">
                    <a:lumMod val="25000"/>
                  </a:schemeClr>
                </a:solidFill>
                <a:latin typeface="ZapfHumnst BT"/>
              </a:rPr>
              <a:t>switches</a:t>
            </a:r>
            <a:r>
              <a:rPr lang="es-MX" sz="1800" dirty="0">
                <a:solidFill>
                  <a:schemeClr val="bg2">
                    <a:lumMod val="25000"/>
                  </a:schemeClr>
                </a:solidFill>
                <a:latin typeface="ZapfHumnst B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4668708"/>
            <a:ext cx="2493370" cy="143962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36" y="1571625"/>
            <a:ext cx="2466975" cy="1857375"/>
          </a:xfrm>
          <a:prstGeom prst="rect">
            <a:avLst/>
          </a:prstGeom>
        </p:spPr>
      </p:pic>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3513495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ox(in)">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ox(in)">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460" grpId="0"/>
      <p:bldP spid="19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1252487"/>
            <a:ext cx="6090644"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lnSpc>
                <a:spcPct val="150000"/>
              </a:lnSpc>
            </a:pPr>
            <a:r>
              <a:rPr lang="es-ES" sz="1800" b="1" dirty="0">
                <a:solidFill>
                  <a:schemeClr val="accent5">
                    <a:lumMod val="75000"/>
                  </a:schemeClr>
                </a:solidFill>
                <a:latin typeface="ZapfHumnst BT"/>
              </a:rPr>
              <a:t>Mide la cantidad de datos que pueden fluir desde un lugar hacia otro en un período de tiempo determinado.</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172367"/>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Bandwidth</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pic>
        <p:nvPicPr>
          <p:cNvPr id="9" name="Picture 3">
            <a:extLst>
              <a:ext uri="{FF2B5EF4-FFF2-40B4-BE49-F238E27FC236}">
                <a16:creationId xmlns:a16="http://schemas.microsoft.com/office/drawing/2014/main" id="{799227B9-C010-4697-9C98-BBEC1393E6D1}"/>
              </a:ext>
            </a:extLst>
          </p:cNvPr>
          <p:cNvPicPr>
            <a:picLocks noChangeAspect="1"/>
          </p:cNvPicPr>
          <p:nvPr/>
        </p:nvPicPr>
        <p:blipFill>
          <a:blip r:embed="rId3"/>
          <a:stretch>
            <a:fillRect/>
          </a:stretch>
        </p:blipFill>
        <p:spPr>
          <a:xfrm>
            <a:off x="515068" y="4120963"/>
            <a:ext cx="7785546" cy="1865432"/>
          </a:xfrm>
          <a:prstGeom prst="rect">
            <a:avLst/>
          </a:prstGeom>
        </p:spPr>
      </p:pic>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2492896"/>
            <a:ext cx="7929562"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b="1" dirty="0">
                <a:solidFill>
                  <a:srgbClr val="FF0000"/>
                </a:solidFill>
                <a:latin typeface="ZapfHumnst BT"/>
              </a:rPr>
              <a:t>Ancho de banda vs. Velocidad</a:t>
            </a:r>
          </a:p>
          <a:p>
            <a:pPr algn="just" eaLnBrk="1" hangingPunct="1">
              <a:lnSpc>
                <a:spcPct val="150000"/>
              </a:lnSpc>
            </a:pPr>
            <a:r>
              <a:rPr lang="es-ES" sz="1800" dirty="0">
                <a:solidFill>
                  <a:schemeClr val="bg2">
                    <a:lumMod val="25000"/>
                  </a:schemeClr>
                </a:solidFill>
                <a:latin typeface="ZapfHumnst BT"/>
              </a:rPr>
              <a:t>El </a:t>
            </a:r>
            <a:r>
              <a:rPr lang="es-ES" sz="1800" b="1" dirty="0">
                <a:solidFill>
                  <a:srgbClr val="0070C0"/>
                </a:solidFill>
                <a:latin typeface="ZapfHumnst BT"/>
              </a:rPr>
              <a:t>ancho de banda </a:t>
            </a:r>
            <a:r>
              <a:rPr lang="es-ES" sz="1800" dirty="0">
                <a:solidFill>
                  <a:schemeClr val="bg2">
                    <a:lumMod val="25000"/>
                  </a:schemeClr>
                </a:solidFill>
                <a:latin typeface="ZapfHumnst BT"/>
              </a:rPr>
              <a:t>es la cantidad de información que recibes cada segundo, mientras que la </a:t>
            </a:r>
            <a:r>
              <a:rPr lang="es-ES" sz="1800" b="1" dirty="0">
                <a:solidFill>
                  <a:srgbClr val="0070C0"/>
                </a:solidFill>
                <a:latin typeface="ZapfHumnst BT"/>
              </a:rPr>
              <a:t>velocidad</a:t>
            </a:r>
            <a:r>
              <a:rPr lang="es-ES" sz="1800" dirty="0">
                <a:solidFill>
                  <a:srgbClr val="0070C0"/>
                </a:solidFill>
                <a:latin typeface="ZapfHumnst BT"/>
              </a:rPr>
              <a:t> </a:t>
            </a:r>
            <a:r>
              <a:rPr lang="es-ES" sz="1800" dirty="0">
                <a:solidFill>
                  <a:schemeClr val="bg2">
                    <a:lumMod val="25000"/>
                  </a:schemeClr>
                </a:solidFill>
                <a:latin typeface="ZapfHumnst BT"/>
              </a:rPr>
              <a:t>es cuán rápido esa información se recibe o descarga.</a:t>
            </a:r>
          </a:p>
        </p:txBody>
      </p:sp>
      <p:pic>
        <p:nvPicPr>
          <p:cNvPr id="4" name="Imagen 3" descr="Un reloj de aguja&#10;&#10;Descripción generada automáticamente">
            <a:extLst>
              <a:ext uri="{FF2B5EF4-FFF2-40B4-BE49-F238E27FC236}">
                <a16:creationId xmlns:a16="http://schemas.microsoft.com/office/drawing/2014/main" id="{831CDD8A-8A4D-4629-B003-E24B3DCD4D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464768"/>
            <a:ext cx="2100136" cy="2100136"/>
          </a:xfrm>
          <a:prstGeom prst="rect">
            <a:avLst/>
          </a:prstGeom>
        </p:spPr>
      </p:pic>
    </p:spTree>
    <p:extLst>
      <p:ext uri="{BB962C8B-B14F-4D97-AF65-F5344CB8AC3E}">
        <p14:creationId xmlns:p14="http://schemas.microsoft.com/office/powerpoint/2010/main" val="2650255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467544" y="919389"/>
            <a:ext cx="806489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b="1" dirty="0">
                <a:solidFill>
                  <a:schemeClr val="accent5">
                    <a:lumMod val="75000"/>
                  </a:schemeClr>
                </a:solidFill>
                <a:latin typeface="ZapfHumnst BT"/>
              </a:rPr>
              <a:t>Mide la cantidad de datos movidos satisfactoriamente de un lugar a otro en un período de tiempo determinado. </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Rendimiento</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Throughput</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1834927"/>
            <a:ext cx="7929562"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dirty="0">
                <a:solidFill>
                  <a:schemeClr val="bg2">
                    <a:lumMod val="25000"/>
                  </a:schemeClr>
                </a:solidFill>
                <a:latin typeface="ZapfHumnst BT"/>
              </a:rPr>
              <a:t>En general, no coincide con el </a:t>
            </a:r>
            <a:r>
              <a:rPr lang="es-ES" sz="1800" b="1" dirty="0">
                <a:solidFill>
                  <a:schemeClr val="bg2">
                    <a:lumMod val="25000"/>
                  </a:schemeClr>
                </a:solidFill>
                <a:latin typeface="ZapfHumnst BT"/>
              </a:rPr>
              <a:t>ancho de banda </a:t>
            </a:r>
            <a:r>
              <a:rPr lang="es-ES" sz="1800" dirty="0">
                <a:solidFill>
                  <a:schemeClr val="bg2">
                    <a:lumMod val="25000"/>
                  </a:schemeClr>
                </a:solidFill>
                <a:latin typeface="ZapfHumnst BT"/>
              </a:rPr>
              <a:t>debido a diversos factores:</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Cantidad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Tipo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Latencia (demora) creada por los dispositivos de red encontrados entre origen y destino.</a:t>
            </a:r>
          </a:p>
        </p:txBody>
      </p:sp>
      <p:sp>
        <p:nvSpPr>
          <p:cNvPr id="2" name="Rectangle 1">
            <a:extLst>
              <a:ext uri="{FF2B5EF4-FFF2-40B4-BE49-F238E27FC236}">
                <a16:creationId xmlns:a16="http://schemas.microsoft.com/office/drawing/2014/main" id="{56DB030F-1D15-4E29-8D4C-65924A454A40}"/>
              </a:ext>
            </a:extLst>
          </p:cNvPr>
          <p:cNvSpPr>
            <a:spLocks noChangeArrowheads="1"/>
          </p:cNvSpPr>
          <p:nvPr/>
        </p:nvSpPr>
        <p:spPr bwMode="auto">
          <a:xfrm>
            <a:off x="445669" y="5523112"/>
            <a:ext cx="81086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1600" b="1" dirty="0">
                <a:solidFill>
                  <a:schemeClr val="bg2">
                    <a:lumMod val="25000"/>
                  </a:schemeClr>
                </a:solidFill>
                <a:latin typeface="ZapfHumnst BT"/>
              </a:rPr>
              <a:t>Por ejemplo: </a:t>
            </a:r>
            <a:r>
              <a:rPr lang="es-ES" altLang="es-MX" sz="1600" dirty="0">
                <a:solidFill>
                  <a:schemeClr val="bg2">
                    <a:lumMod val="25000"/>
                  </a:schemeClr>
                </a:solidFill>
                <a:latin typeface="ZapfHumnst BT"/>
              </a:rPr>
              <a:t>Su ISP afirma que su conexión de </a:t>
            </a:r>
            <a:r>
              <a:rPr lang="es-ES" altLang="es-MX" sz="1600" b="1" dirty="0">
                <a:solidFill>
                  <a:schemeClr val="bg2">
                    <a:lumMod val="25000"/>
                  </a:schemeClr>
                </a:solidFill>
                <a:latin typeface="ZapfHumnst BT"/>
              </a:rPr>
              <a:t>ancho de banda </a:t>
            </a:r>
            <a:r>
              <a:rPr lang="es-ES" altLang="es-MX" sz="1600" dirty="0">
                <a:solidFill>
                  <a:schemeClr val="bg2">
                    <a:lumMod val="25000"/>
                  </a:schemeClr>
                </a:solidFill>
                <a:latin typeface="ZapfHumnst BT"/>
              </a:rPr>
              <a:t>ofrece </a:t>
            </a:r>
            <a:r>
              <a:rPr lang="es-ES" altLang="es-MX" sz="1600" b="1" dirty="0">
                <a:solidFill>
                  <a:schemeClr val="bg2">
                    <a:lumMod val="25000"/>
                  </a:schemeClr>
                </a:solidFill>
                <a:latin typeface="ZapfHumnst BT"/>
              </a:rPr>
              <a:t>50 Mbps </a:t>
            </a:r>
            <a:r>
              <a:rPr lang="es-ES" altLang="es-MX" sz="1600" dirty="0">
                <a:solidFill>
                  <a:schemeClr val="bg2">
                    <a:lumMod val="25000"/>
                  </a:schemeClr>
                </a:solidFill>
                <a:latin typeface="ZapfHumnst BT"/>
              </a:rPr>
              <a:t>pero en realidad obtiene </a:t>
            </a:r>
            <a:r>
              <a:rPr lang="es-ES" altLang="es-MX" sz="1600" b="1" dirty="0">
                <a:solidFill>
                  <a:schemeClr val="bg2">
                    <a:lumMod val="25000"/>
                  </a:schemeClr>
                </a:solidFill>
                <a:latin typeface="ZapfHumnst BT"/>
              </a:rPr>
              <a:t>20 Mbps</a:t>
            </a:r>
            <a:r>
              <a:rPr lang="es-ES" altLang="es-MX" sz="1600" dirty="0">
                <a:solidFill>
                  <a:schemeClr val="bg2">
                    <a:lumMod val="25000"/>
                  </a:schemeClr>
                </a:solidFill>
                <a:latin typeface="ZapfHumnst BT"/>
              </a:rPr>
              <a:t>. Aquí el rendimiento es de 20 Mbps, mientras que el ancho de banda es de 50 Mbps (el rendimiento máximo). </a:t>
            </a:r>
          </a:p>
        </p:txBody>
      </p:sp>
      <p:pic>
        <p:nvPicPr>
          <p:cNvPr id="4" name="Imagen 3" descr="Diagrama&#10;&#10;Descripción generada automáticamente">
            <a:extLst>
              <a:ext uri="{FF2B5EF4-FFF2-40B4-BE49-F238E27FC236}">
                <a16:creationId xmlns:a16="http://schemas.microsoft.com/office/drawing/2014/main" id="{06FE28A6-B3E3-47B7-B226-0CDD3E9D2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91" y="3717032"/>
            <a:ext cx="3715268" cy="1819529"/>
          </a:xfrm>
          <a:prstGeom prst="rect">
            <a:avLst/>
          </a:prstGeom>
        </p:spPr>
      </p:pic>
    </p:spTree>
    <p:extLst>
      <p:ext uri="{BB962C8B-B14F-4D97-AF65-F5344CB8AC3E}">
        <p14:creationId xmlns:p14="http://schemas.microsoft.com/office/powerpoint/2010/main" val="21708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1412776"/>
            <a:ext cx="8064896"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dirty="0">
                <a:latin typeface="ZapfHumnst BT"/>
              </a:rPr>
              <a:t>Se refiere a que la cantidad de datos que se reciben cada segundo está siendo reducido por algún factor como el tipo de red que otorga el proveedor o por una saturación de la red.</a:t>
            </a:r>
          </a:p>
        </p:txBody>
      </p:sp>
      <p:sp>
        <p:nvSpPr>
          <p:cNvPr id="8" name="Rectangle 2"/>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limitado</a:t>
            </a:r>
          </a:p>
        </p:txBody>
      </p:sp>
    </p:spTree>
    <p:extLst>
      <p:ext uri="{BB962C8B-B14F-4D97-AF65-F5344CB8AC3E}">
        <p14:creationId xmlns:p14="http://schemas.microsoft.com/office/powerpoint/2010/main" val="1735542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836712"/>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879042"/>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4077072"/>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150145"/>
            <a:ext cx="8136904" cy="2733697"/>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y 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Es el tiempo que transcurre desde que tu navegador realiza una solicitud de información y el tiempo que demora en llegar la respuesta solicitada. 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la latencia/ping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o"/>
          <p:cNvGrpSpPr>
            <a:grpSpLocks/>
          </p:cNvGrpSpPr>
          <p:nvPr/>
        </p:nvGrpSpPr>
        <p:grpSpPr bwMode="auto">
          <a:xfrm>
            <a:off x="827584" y="1778362"/>
            <a:ext cx="3529317" cy="1653478"/>
            <a:chOff x="642910" y="2496529"/>
            <a:chExt cx="3529342" cy="1901397"/>
          </a:xfrm>
        </p:grpSpPr>
        <p:sp>
          <p:nvSpPr>
            <p:cNvPr id="28680" name="5 CuadroTexto"/>
            <p:cNvSpPr txBox="1">
              <a:spLocks noChangeArrowheads="1"/>
            </p:cNvSpPr>
            <p:nvPr/>
          </p:nvSpPr>
          <p:spPr bwMode="auto">
            <a:xfrm>
              <a:off x="642910" y="2714620"/>
              <a:ext cx="1071570" cy="100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t</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sp>
          <p:nvSpPr>
            <p:cNvPr id="28681" name="7 CuadroTexto"/>
            <p:cNvSpPr txBox="1">
              <a:spLocks noChangeArrowheads="1"/>
            </p:cNvSpPr>
            <p:nvPr/>
          </p:nvSpPr>
          <p:spPr bwMode="auto">
            <a:xfrm>
              <a:off x="1541785" y="2496529"/>
              <a:ext cx="2630467" cy="75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200" dirty="0">
                  <a:latin typeface="ZapfHumnst BT"/>
                </a:rPr>
                <a:t># bits / #bytes</a:t>
              </a:r>
            </a:p>
          </p:txBody>
        </p:sp>
        <p:cxnSp>
          <p:nvCxnSpPr>
            <p:cNvPr id="28682" name="9 Conector recto"/>
            <p:cNvCxnSpPr>
              <a:cxnSpLocks noChangeShapeType="1"/>
            </p:cNvCxnSpPr>
            <p:nvPr/>
          </p:nvCxnSpPr>
          <p:spPr bwMode="auto">
            <a:xfrm>
              <a:off x="1541785" y="3566790"/>
              <a:ext cx="2497478"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8683" name="10 CuadroTexto"/>
            <p:cNvSpPr txBox="1">
              <a:spLocks noChangeArrowheads="1"/>
            </p:cNvSpPr>
            <p:nvPr/>
          </p:nvSpPr>
          <p:spPr bwMode="auto">
            <a:xfrm>
              <a:off x="2412886" y="3434884"/>
              <a:ext cx="864102" cy="96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B</a:t>
              </a:r>
              <a:r>
                <a:rPr lang="es-MX" sz="1800" dirty="0">
                  <a:latin typeface="ZapfHumnst BT"/>
                </a:rPr>
                <a:t> </a:t>
              </a:r>
              <a:r>
                <a:rPr lang="es-MX" sz="1800" dirty="0" err="1">
                  <a:latin typeface="ZapfHumnst BT"/>
                </a:rPr>
                <a:t>tx</a:t>
              </a:r>
              <a:endParaRPr lang="es-MX" sz="1800" b="1" dirty="0">
                <a:latin typeface="ZapfHumnst BT"/>
              </a:endParaRPr>
            </a:p>
          </p:txBody>
        </p:sp>
      </p:grpSp>
      <p:sp>
        <p:nvSpPr>
          <p:cNvPr id="32775" name="12 CuadroTexto"/>
          <p:cNvSpPr txBox="1">
            <a:spLocks noChangeArrowheads="1"/>
          </p:cNvSpPr>
          <p:nvPr/>
        </p:nvSpPr>
        <p:spPr bwMode="auto">
          <a:xfrm>
            <a:off x="770600" y="4289489"/>
            <a:ext cx="4178524" cy="134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Si hablamos de :</a:t>
            </a:r>
          </a:p>
          <a:p>
            <a:pPr algn="just" eaLnBrk="1" hangingPunct="1">
              <a:lnSpc>
                <a:spcPts val="3363"/>
              </a:lnSpc>
              <a:buFont typeface="Arial" pitchFamily="34" charset="0"/>
              <a:buChar char="•"/>
            </a:pPr>
            <a:r>
              <a:rPr lang="es-MX" sz="1600" b="1" dirty="0">
                <a:solidFill>
                  <a:schemeClr val="tx2">
                    <a:lumMod val="60000"/>
                    <a:lumOff val="40000"/>
                  </a:schemeClr>
                </a:solidFill>
                <a:latin typeface="ZapfHumnst BT"/>
              </a:rPr>
              <a:t>  Información:</a:t>
            </a:r>
            <a:r>
              <a:rPr lang="es-MX" sz="1600" dirty="0">
                <a:latin typeface="ZapfHumnst BT"/>
              </a:rPr>
              <a:t> 1 kbit = 2</a:t>
            </a:r>
            <a:r>
              <a:rPr lang="es-MX" sz="1600" baseline="30000" dirty="0">
                <a:latin typeface="ZapfHumnst BT"/>
              </a:rPr>
              <a:t>10</a:t>
            </a:r>
            <a:r>
              <a:rPr lang="es-MX" sz="1600" dirty="0">
                <a:latin typeface="ZapfHumnst BT"/>
              </a:rPr>
              <a:t> bits = 1024 bits</a:t>
            </a:r>
          </a:p>
          <a:p>
            <a:pPr algn="just" eaLnBrk="1" hangingPunct="1">
              <a:lnSpc>
                <a:spcPts val="3363"/>
              </a:lnSpc>
              <a:buFont typeface="Arial" pitchFamily="34" charset="0"/>
              <a:buChar char="•"/>
            </a:pPr>
            <a:r>
              <a:rPr lang="es-MX" sz="1600" b="1" dirty="0">
                <a:solidFill>
                  <a:schemeClr val="accent5">
                    <a:lumMod val="75000"/>
                  </a:schemeClr>
                </a:solidFill>
                <a:latin typeface="ZapfHumnst BT"/>
              </a:rPr>
              <a:t>  </a:t>
            </a:r>
            <a:r>
              <a:rPr lang="es-MX" sz="1600" b="1" dirty="0">
                <a:solidFill>
                  <a:schemeClr val="tx2">
                    <a:lumMod val="60000"/>
                    <a:lumOff val="40000"/>
                  </a:schemeClr>
                </a:solidFill>
                <a:latin typeface="ZapfHumnst BT"/>
              </a:rPr>
              <a:t>Velocidad:</a:t>
            </a:r>
            <a:r>
              <a:rPr lang="es-MX" sz="1600" b="1" dirty="0">
                <a:solidFill>
                  <a:schemeClr val="accent5">
                    <a:lumMod val="75000"/>
                  </a:schemeClr>
                </a:solidFill>
                <a:latin typeface="ZapfHumnst BT"/>
              </a:rPr>
              <a:t> </a:t>
            </a:r>
            <a:r>
              <a:rPr lang="es-MX" sz="1600" dirty="0">
                <a:latin typeface="ZapfHumnst BT"/>
              </a:rPr>
              <a:t>1kbit = 10</a:t>
            </a:r>
            <a:r>
              <a:rPr lang="es-MX" sz="1600" baseline="30000" dirty="0">
                <a:latin typeface="ZapfHumnst BT"/>
              </a:rPr>
              <a:t>3</a:t>
            </a:r>
            <a:r>
              <a:rPr lang="es-MX" sz="1600" dirty="0">
                <a:latin typeface="ZapfHumnst BT"/>
              </a:rPr>
              <a:t> bits = 1000 bits</a:t>
            </a:r>
          </a:p>
        </p:txBody>
      </p:sp>
      <p:sp>
        <p:nvSpPr>
          <p:cNvPr id="12" name="Rectangle 2"/>
          <p:cNvSpPr txBox="1">
            <a:spLocks noChangeArrowheads="1"/>
          </p:cNvSpPr>
          <p:nvPr/>
        </p:nvSpPr>
        <p:spPr>
          <a:xfrm>
            <a:off x="89756" y="30662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Tiempo de transmisión</a:t>
            </a:r>
          </a:p>
        </p:txBody>
      </p:sp>
      <p:sp>
        <p:nvSpPr>
          <p:cNvPr id="14" name="12 CuadroTexto">
            <a:extLst>
              <a:ext uri="{FF2B5EF4-FFF2-40B4-BE49-F238E27FC236}">
                <a16:creationId xmlns:a16="http://schemas.microsoft.com/office/drawing/2014/main" id="{BEAA38EC-54C2-464E-8047-D6880E096E6B}"/>
              </a:ext>
            </a:extLst>
          </p:cNvPr>
          <p:cNvSpPr txBox="1">
            <a:spLocks noChangeArrowheads="1"/>
          </p:cNvSpPr>
          <p:nvPr/>
        </p:nvSpPr>
        <p:spPr bwMode="auto">
          <a:xfrm>
            <a:off x="5580112" y="2269485"/>
            <a:ext cx="2497460" cy="4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ts val="3363"/>
              </a:lnSpc>
            </a:pPr>
            <a:r>
              <a:rPr lang="es-MX" sz="1600" b="1" dirty="0">
                <a:solidFill>
                  <a:srgbClr val="FF0000"/>
                </a:solidFill>
                <a:latin typeface="ZapfHumnst BT"/>
              </a:rPr>
              <a:t>1 Megabyte = 8 Megabits</a:t>
            </a:r>
          </a:p>
        </p:txBody>
      </p:sp>
    </p:spTree>
    <p:extLst>
      <p:ext uri="{BB962C8B-B14F-4D97-AF65-F5344CB8AC3E}">
        <p14:creationId xmlns:p14="http://schemas.microsoft.com/office/powerpoint/2010/main" val="264109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box(in)">
                                      <p:cBhvr>
                                        <p:cTn id="12" dur="500"/>
                                        <p:tgtEl>
                                          <p:spTgt spid="3277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920" y="1742320"/>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09783" y="1484784"/>
            <a:ext cx="3528392" cy="420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conectores.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puertos.</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a:t>
            </a:r>
          </a:p>
          <a:p>
            <a:pPr marL="241300" indent="-228600">
              <a:lnSpc>
                <a:spcPct val="150000"/>
              </a:lnSpc>
              <a:buClr>
                <a:srgbClr val="454551"/>
              </a:buClr>
              <a:buFont typeface="Arial"/>
              <a:buChar char="•"/>
              <a:tabLst>
                <a:tab pos="241300" algn="l"/>
              </a:tabLst>
            </a:pPr>
            <a:r>
              <a:rPr lang="es-ES" sz="1800" spc="-20" dirty="0">
                <a:latin typeface="Calibri"/>
                <a:cs typeface="Calibri"/>
              </a:rPr>
              <a:t>Rendimiento.</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p>
          <a:p>
            <a:pPr marL="241300" indent="-228600">
              <a:lnSpc>
                <a:spcPct val="150000"/>
              </a:lnSpc>
              <a:buClr>
                <a:srgbClr val="454551"/>
              </a:buClr>
              <a:buFont typeface="Arial"/>
              <a:buChar char="•"/>
              <a:tabLst>
                <a:tab pos="241300" algn="l"/>
              </a:tabLst>
            </a:pPr>
            <a:r>
              <a:rPr lang="es-ES" sz="1800" spc="-20" dirty="0">
                <a:latin typeface="Calibri"/>
                <a:cs typeface="Calibri"/>
              </a:rPr>
              <a:t>Tiempo de transmisión.</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 calcmode="lin" valueType="num">
                                      <p:cBhvr>
                                        <p:cTn id="4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fltVal val="0"/>
                                          </p:val>
                                        </p:tav>
                                        <p:tav tm="100000">
                                          <p:val>
                                            <p:strVal val="#ppt_w"/>
                                          </p:val>
                                        </p:tav>
                                      </p:tavLst>
                                    </p:anim>
                                    <p:anim calcmode="lin" valueType="num">
                                      <p:cBhvr>
                                        <p:cTn id="48" dur="1000" fill="hold"/>
                                        <p:tgtEl>
                                          <p:spTgt spid="24"/>
                                        </p:tgtEl>
                                        <p:attrNameLst>
                                          <p:attrName>ppt_h</p:attrName>
                                        </p:attrNameLst>
                                      </p:cBhvr>
                                      <p:tavLst>
                                        <p:tav tm="0">
                                          <p:val>
                                            <p:fltVal val="0"/>
                                          </p:val>
                                        </p:tav>
                                        <p:tav tm="100000">
                                          <p:val>
                                            <p:strVal val="#ppt_h"/>
                                          </p:val>
                                        </p:tav>
                                      </p:tavLst>
                                    </p:anim>
                                    <p:anim calcmode="lin" valueType="num">
                                      <p:cBhvr>
                                        <p:cTn id="49"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1000" fill="hold"/>
                                        <p:tgtEl>
                                          <p:spTgt spid="25"/>
                                        </p:tgtEl>
                                        <p:attrNameLst>
                                          <p:attrName>ppt_w</p:attrName>
                                        </p:attrNameLst>
                                      </p:cBhvr>
                                      <p:tavLst>
                                        <p:tav tm="0">
                                          <p:val>
                                            <p:fltVal val="0"/>
                                          </p:val>
                                        </p:tav>
                                        <p:tav tm="100000">
                                          <p:val>
                                            <p:strVal val="#ppt_w"/>
                                          </p:val>
                                        </p:tav>
                                      </p:tavLst>
                                    </p:anim>
                                    <p:anim calcmode="lin" valueType="num">
                                      <p:cBhvr>
                                        <p:cTn id="56" dur="1000" fill="hold"/>
                                        <p:tgtEl>
                                          <p:spTgt spid="25"/>
                                        </p:tgtEl>
                                        <p:attrNameLst>
                                          <p:attrName>ppt_h</p:attrName>
                                        </p:attrNameLst>
                                      </p:cBhvr>
                                      <p:tavLst>
                                        <p:tav tm="0">
                                          <p:val>
                                            <p:fltVal val="0"/>
                                          </p:val>
                                        </p:tav>
                                        <p:tav tm="100000">
                                          <p:val>
                                            <p:strVal val="#ppt_h"/>
                                          </p:val>
                                        </p:tav>
                                      </p:tavLst>
                                    </p:anim>
                                    <p:anim calcmode="lin" valueType="num">
                                      <p:cBhvr>
                                        <p:cTn id="57"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1000" fill="hold"/>
                                        <p:tgtEl>
                                          <p:spTgt spid="28"/>
                                        </p:tgtEl>
                                        <p:attrNameLst>
                                          <p:attrName>ppt_w</p:attrName>
                                        </p:attrNameLst>
                                      </p:cBhvr>
                                      <p:tavLst>
                                        <p:tav tm="0">
                                          <p:val>
                                            <p:fltVal val="0"/>
                                          </p:val>
                                        </p:tav>
                                        <p:tav tm="100000">
                                          <p:val>
                                            <p:strVal val="#ppt_w"/>
                                          </p:val>
                                        </p:tav>
                                      </p:tavLst>
                                    </p:anim>
                                    <p:anim calcmode="lin" valueType="num">
                                      <p:cBhvr>
                                        <p:cTn id="72" dur="1000" fill="hold"/>
                                        <p:tgtEl>
                                          <p:spTgt spid="28"/>
                                        </p:tgtEl>
                                        <p:attrNameLst>
                                          <p:attrName>ppt_h</p:attrName>
                                        </p:attrNameLst>
                                      </p:cBhvr>
                                      <p:tavLst>
                                        <p:tav tm="0">
                                          <p:val>
                                            <p:fltVal val="0"/>
                                          </p:val>
                                        </p:tav>
                                        <p:tav tm="100000">
                                          <p:val>
                                            <p:strVal val="#ppt_h"/>
                                          </p:val>
                                        </p:tav>
                                      </p:tavLst>
                                    </p:anim>
                                    <p:anim calcmode="lin" valueType="num">
                                      <p:cBhvr>
                                        <p:cTn id="73"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fltVal val="0"/>
                                          </p:val>
                                        </p:tav>
                                        <p:tav tm="100000">
                                          <p:val>
                                            <p:strVal val="#ppt_w"/>
                                          </p:val>
                                        </p:tav>
                                      </p:tavLst>
                                    </p:anim>
                                    <p:anim calcmode="lin" valueType="num">
                                      <p:cBhvr>
                                        <p:cTn id="80" dur="1000" fill="hold"/>
                                        <p:tgtEl>
                                          <p:spTgt spid="29"/>
                                        </p:tgtEl>
                                        <p:attrNameLst>
                                          <p:attrName>ppt_h</p:attrName>
                                        </p:attrNameLst>
                                      </p:cBhvr>
                                      <p:tavLst>
                                        <p:tav tm="0">
                                          <p:val>
                                            <p:fltVal val="0"/>
                                          </p:val>
                                        </p:tav>
                                        <p:tav tm="100000">
                                          <p:val>
                                            <p:strVal val="#ppt_h"/>
                                          </p:val>
                                        </p:tav>
                                      </p:tavLst>
                                    </p:anim>
                                    <p:anim calcmode="lin" valueType="num">
                                      <p:cBhvr>
                                        <p:cTn id="81"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00063" y="1000125"/>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spid="_x0000_s28710" name="Imagen" r:id="rId3" imgW="3675063" imgH="1587500" progId="MS_ClipArt_Gallery.2">
                  <p:embed/>
                </p:oleObj>
              </mc:Choice>
              <mc:Fallback>
                <p:oleObj name="Imagen" r:id="rId3" imgW="3675063" imgH="1587500" progId="MS_ClipArt_Gallery.2">
                  <p:embed/>
                  <p:pic>
                    <p:nvPicPr>
                      <p:cNvPr id="307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spid="_x0000_s29846" name="Imagen" r:id="rId3" imgW="3676650" imgH="1965325" progId="MS_ClipArt_Gallery.2">
                  <p:embed/>
                </p:oleObj>
              </mc:Choice>
              <mc:Fallback>
                <p:oleObj name="Imagen" r:id="rId3" imgW="3676650" imgH="1965325" progId="MS_ClipArt_Gallery.2">
                  <p:embed/>
                  <p:pic>
                    <p:nvPicPr>
                      <p:cNvPr id="1024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spid="_x0000_s29847" name="Imagen" r:id="rId5" imgW="2012950" imgH="977900" progId="MS_ClipArt_Gallery.2">
                  <p:embed/>
                </p:oleObj>
              </mc:Choice>
              <mc:Fallback>
                <p:oleObj name="Imagen" r:id="rId5" imgW="2012950" imgH="977900" progId="MS_ClipArt_Gallery.2">
                  <p:embed/>
                  <p:pic>
                    <p:nvPicPr>
                      <p:cNvPr id="10246"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spid="_x0000_s29848" name="Imagen" r:id="rId7" imgW="1912938" imgH="1168400" progId="MS_ClipArt_Gallery.2">
                  <p:embed/>
                </p:oleObj>
              </mc:Choice>
              <mc:Fallback>
                <p:oleObj name="Imagen" r:id="rId7" imgW="1912938" imgH="1168400" progId="MS_ClipArt_Gallery.2">
                  <p:embed/>
                  <p:pic>
                    <p:nvPicPr>
                      <p:cNvPr id="10248"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spid="_x0000_s29849" name="Imagen" r:id="rId9" imgW="2697163" imgH="2465388" progId="MS_ClipArt_Gallery.2">
                  <p:embed/>
                </p:oleObj>
              </mc:Choice>
              <mc:Fallback>
                <p:oleObj name="Imagen" r:id="rId9" imgW="2697163" imgH="2465388" progId="MS_ClipArt_Gallery.2">
                  <p:embed/>
                  <p:pic>
                    <p:nvPicPr>
                      <p:cNvPr id="10249"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89248" y="952557"/>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conector </a:t>
            </a:r>
            <a:r>
              <a:rPr lang="es-MX" sz="1800" b="1" dirty="0">
                <a:solidFill>
                  <a:schemeClr val="accent5">
                    <a:lumMod val="75000"/>
                  </a:schemeClr>
                </a:solidFill>
                <a:latin typeface="ZapfHumnst BT"/>
              </a:rPr>
              <a:t>a utilizar:</a:t>
            </a:r>
          </a:p>
        </p:txBody>
      </p:sp>
      <p:sp>
        <p:nvSpPr>
          <p:cNvPr id="10" name="Text Box 5"/>
          <p:cNvSpPr txBox="1">
            <a:spLocks noChangeArrowheads="1"/>
          </p:cNvSpPr>
          <p:nvPr/>
        </p:nvSpPr>
        <p:spPr bwMode="auto">
          <a:xfrm>
            <a:off x="571500" y="1651805"/>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RJ45</a:t>
            </a:r>
          </a:p>
        </p:txBody>
      </p:sp>
      <p:sp>
        <p:nvSpPr>
          <p:cNvPr id="15365" name="25 CuadroTexto"/>
          <p:cNvSpPr txBox="1">
            <a:spLocks noChangeArrowheads="1"/>
          </p:cNvSpPr>
          <p:nvPr/>
        </p:nvSpPr>
        <p:spPr bwMode="auto">
          <a:xfrm>
            <a:off x="857250" y="2271713"/>
            <a:ext cx="7500938"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latin typeface="ZapfHumnst BT"/>
              </a:rPr>
              <a:t>Es una interfaz física usada para conectar redes de cableado estructurado, (categorías 5, 6, 7 y 8). </a:t>
            </a:r>
          </a:p>
        </p:txBody>
      </p:sp>
      <p:sp>
        <p:nvSpPr>
          <p:cNvPr id="15366" name="16 CuadroTexto"/>
          <p:cNvSpPr txBox="1">
            <a:spLocks noChangeArrowheads="1"/>
          </p:cNvSpPr>
          <p:nvPr/>
        </p:nvSpPr>
        <p:spPr bwMode="auto">
          <a:xfrm>
            <a:off x="857250" y="3259138"/>
            <a:ext cx="392906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a:latin typeface="ZapfHumnst BT"/>
              </a:rPr>
              <a:t>Posee ocho "pines“ o conexiones eléctricas, que normalmente se usan como extremos de cables de </a:t>
            </a:r>
            <a:r>
              <a:rPr lang="es-MX" sz="1800" b="1">
                <a:latin typeface="ZapfHumnst BT"/>
              </a:rPr>
              <a:t>par trenzado</a:t>
            </a:r>
            <a:r>
              <a:rPr lang="es-MX" sz="1800">
                <a:latin typeface="ZapfHumnst BT"/>
              </a:rPr>
              <a:t> (cables de red </a:t>
            </a:r>
            <a:r>
              <a:rPr lang="es-MX" sz="1800" b="1">
                <a:latin typeface="ZapfHumnst BT"/>
              </a:rPr>
              <a:t>Ethernet</a:t>
            </a:r>
            <a:r>
              <a:rPr lang="es-MX" sz="1800">
                <a:latin typeface="ZapfHumnst BT"/>
              </a:rPr>
              <a:t>) de 8 pines (4 pares). </a:t>
            </a:r>
          </a:p>
        </p:txBody>
      </p:sp>
      <p:pic>
        <p:nvPicPr>
          <p:cNvPr id="112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857500"/>
            <a:ext cx="293846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228595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ox(in)">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ox(in)">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365" grpId="0"/>
      <p:bldP spid="1536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8829</TotalTime>
  <Words>1203</Words>
  <Application>Microsoft Office PowerPoint</Application>
  <PresentationFormat>Presentación en pantalla (4:3)</PresentationFormat>
  <Paragraphs>158</Paragraphs>
  <Slides>18</Slides>
  <Notes>13</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18</vt:i4>
      </vt:variant>
    </vt:vector>
  </HeadingPairs>
  <TitlesOfParts>
    <vt:vector size="27" baseType="lpstr">
      <vt:lpstr>Arial</vt:lpstr>
      <vt:lpstr>Calibri</vt:lpstr>
      <vt:lpstr>Dom Casual</vt:lpstr>
      <vt:lpstr>Monotype Sorts</vt:lpstr>
      <vt:lpstr>Times New Roman</vt:lpstr>
      <vt:lpstr>Wingdings</vt:lpstr>
      <vt:lpstr>ZapfHumnst BT</vt:lpstr>
      <vt:lpstr>Tema de Office</vt:lpstr>
      <vt:lpstr>Imagen</vt:lpstr>
      <vt:lpstr>TC 200B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142</cp:revision>
  <cp:lastPrinted>2020-02-27T15:33:41Z</cp:lastPrinted>
  <dcterms:created xsi:type="dcterms:W3CDTF">2013-06-11T22:32:36Z</dcterms:created>
  <dcterms:modified xsi:type="dcterms:W3CDTF">2022-04-24T21:19:55Z</dcterms:modified>
</cp:coreProperties>
</file>