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media/image21.jpg" ContentType="image/jpeg"/>
  <Override PartName="/ppt/notesSlides/notesSlide9.xml" ContentType="application/vnd.openxmlformats-officedocument.presentationml.notesSlide+xml"/>
  <Override PartName="/ppt/media/image22.jpg" ContentType="image/jpeg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media/image39.jpg" ContentType="image/jpeg"/>
  <Override PartName="/ppt/media/image41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21" r:id="rId14"/>
    <p:sldId id="833" r:id="rId15"/>
    <p:sldId id="808" r:id="rId16"/>
    <p:sldId id="855" r:id="rId17"/>
    <p:sldId id="856" r:id="rId18"/>
    <p:sldId id="822" r:id="rId19"/>
    <p:sldId id="823" r:id="rId20"/>
    <p:sldId id="824" r:id="rId21"/>
    <p:sldId id="854" r:id="rId22"/>
    <p:sldId id="835" r:id="rId23"/>
    <p:sldId id="841" r:id="rId24"/>
    <p:sldId id="843" r:id="rId25"/>
    <p:sldId id="850" r:id="rId26"/>
    <p:sldId id="846" r:id="rId27"/>
    <p:sldId id="844" r:id="rId28"/>
    <p:sldId id="845" r:id="rId29"/>
    <p:sldId id="847" r:id="rId30"/>
    <p:sldId id="852" r:id="rId31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253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137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0952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721313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34422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08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4831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D7D9DC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8734" y="1077013"/>
            <a:ext cx="3403283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57261" y="1110540"/>
            <a:ext cx="2015490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327729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g"/><Relationship Id="rId3" Type="http://schemas.openxmlformats.org/officeDocument/2006/relationships/image" Target="../media/image15.jpg"/><Relationship Id="rId7" Type="http://schemas.openxmlformats.org/officeDocument/2006/relationships/image" Target="../media/image1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g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90438" y="2383822"/>
            <a:ext cx="1120139" cy="21013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97839" y="2524887"/>
            <a:ext cx="1679067" cy="18528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9451" y="2451734"/>
            <a:ext cx="948690" cy="194538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006091" y="2499741"/>
            <a:ext cx="992123" cy="19453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79341" y="2490597"/>
            <a:ext cx="1668780" cy="18939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00267" y="2457450"/>
            <a:ext cx="2241422" cy="1944243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F0732541-317F-4BAA-8D6A-A632E4114CD8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47667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200" b="0" i="0" u="none" strike="noStrike" kern="1200" cap="none" spc="0" normalizeH="0" baseline="0" noProof="0" dirty="0">
                <a:ln>
                  <a:noFill/>
                </a:ln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 </a:t>
            </a:r>
            <a:r>
              <a:rPr kumimoji="0" lang="es-ES_tradnl" sz="3200" b="1" i="0" u="none" strike="noStrike" kern="1200" cap="none" spc="0" normalizeH="0" baseline="0" noProof="0" dirty="0">
                <a:ln>
                  <a:noFill/>
                </a:ln>
                <a:solidFill>
                  <a:srgbClr val="8064A2">
                    <a:lumMod val="50000"/>
                  </a:srgb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Dom Casual" charset="0"/>
                <a:ea typeface="+mj-ea"/>
                <a:cs typeface="+mj-cs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Evolución del</a:t>
            </a:r>
            <a:r>
              <a:rPr kumimoji="0" lang="es-MX" sz="1800" b="1" i="0" u="none" strike="noStrike" kern="1200" cap="none" spc="0" normalizeH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 </a:t>
            </a: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ZapfHumnst BT"/>
                <a:ea typeface="+mn-ea"/>
                <a:cs typeface="+mn-cs"/>
              </a:rPr>
              <a:t>cable par trenzado</a:t>
            </a:r>
            <a:endParaRPr kumimoji="0" lang="es-ES_tradnl" sz="3200" b="1" i="0" u="none" strike="noStrike" kern="1200" cap="none" spc="0" normalizeH="0" baseline="0" noProof="0" dirty="0">
              <a:ln>
                <a:noFill/>
              </a:ln>
              <a:solidFill>
                <a:srgbClr val="8064A2">
                  <a:lumMod val="50000"/>
                </a:srgbClr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Dom Casual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5761759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2090172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090172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59" y="3172735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840" y="4255298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</a:t>
            </a:r>
          </a:p>
        </p:txBody>
      </p:sp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7968" y="99340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082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755299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988840"/>
            <a:ext cx="463708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2654003"/>
            <a:ext cx="471487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221088"/>
            <a:ext cx="421481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15616" y="1853169"/>
            <a:ext cx="2817320" cy="10348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Mul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imodo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(MMF)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>
              <a:spcBef>
                <a:spcPts val="37"/>
              </a:spcBef>
            </a:pPr>
            <a:endParaRPr sz="1425" dirty="0">
              <a:latin typeface="Times New Roman"/>
              <a:cs typeface="Times New Roman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>
                <a:latin typeface="Calibri"/>
                <a:cs typeface="Calibri"/>
              </a:rPr>
              <a:t>Nú</a:t>
            </a:r>
            <a:r>
              <a:rPr sz="1500" spc="4" dirty="0">
                <a:latin typeface="Calibri"/>
                <a:cs typeface="Calibri"/>
              </a:rPr>
              <a:t>c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e</a:t>
            </a:r>
            <a:r>
              <a:rPr sz="1500" dirty="0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 </a:t>
            </a:r>
            <a:r>
              <a:rPr lang="es-ES" sz="1500" dirty="0">
                <a:latin typeface="Calibri"/>
                <a:cs typeface="Calibri"/>
              </a:rPr>
              <a:t>50 o 62.5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spc="-8" dirty="0">
                <a:latin typeface="Calibri"/>
                <a:cs typeface="Calibri"/>
              </a:rPr>
              <a:t>c</a:t>
            </a:r>
            <a:r>
              <a:rPr sz="1500" spc="-4" dirty="0">
                <a:latin typeface="Calibri"/>
                <a:cs typeface="Calibri"/>
              </a:rPr>
              <a:t>or</a:t>
            </a:r>
            <a:r>
              <a:rPr sz="1500" spc="-23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(&lt;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dirty="0">
                <a:latin typeface="Calibri"/>
                <a:cs typeface="Calibri"/>
              </a:rPr>
              <a:t>m).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580112" y="1817022"/>
            <a:ext cx="2608281" cy="10926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Fib</a:t>
            </a:r>
            <a:r>
              <a:rPr b="1" spc="-4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</a:t>
            </a:r>
            <a:r>
              <a:rPr b="1" spc="-19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nom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(SM</a:t>
            </a:r>
            <a:r>
              <a:rPr b="1" spc="-4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b="1" spc="-8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)</a:t>
            </a:r>
            <a:endParaRPr lang="es-ES" b="1" spc="-8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algn="ctr"/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80975" indent="-171450"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dirty="0" err="1">
                <a:latin typeface="Calibri"/>
                <a:cs typeface="Calibri"/>
              </a:rPr>
              <a:t>Nú</a:t>
            </a:r>
            <a:r>
              <a:rPr sz="1500" spc="4" dirty="0" err="1">
                <a:latin typeface="Calibri"/>
                <a:cs typeface="Calibri"/>
              </a:rPr>
              <a:t>c</a:t>
            </a:r>
            <a:r>
              <a:rPr sz="1500" dirty="0" err="1">
                <a:latin typeface="Calibri"/>
                <a:cs typeface="Calibri"/>
              </a:rPr>
              <a:t>l</a:t>
            </a:r>
            <a:r>
              <a:rPr sz="1500" spc="-8" dirty="0" err="1">
                <a:latin typeface="Calibri"/>
                <a:cs typeface="Calibri"/>
              </a:rPr>
              <a:t>e</a:t>
            </a:r>
            <a:r>
              <a:rPr sz="1500" dirty="0" err="1">
                <a:latin typeface="Calibri"/>
                <a:cs typeface="Calibri"/>
              </a:rPr>
              <a:t>o</a:t>
            </a:r>
            <a:r>
              <a:rPr sz="1500" spc="-15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</a:t>
            </a:r>
            <a:r>
              <a:rPr sz="1500" dirty="0">
                <a:latin typeface="Calibri"/>
                <a:cs typeface="Calibri"/>
              </a:rPr>
              <a:t>e </a:t>
            </a:r>
            <a:r>
              <a:rPr sz="1500" spc="8" dirty="0">
                <a:latin typeface="Calibri"/>
                <a:cs typeface="Calibri"/>
              </a:rPr>
              <a:t>9</a:t>
            </a:r>
            <a:r>
              <a:rPr lang="es-ES" sz="1500" spc="8" dirty="0">
                <a:latin typeface="Calibri"/>
                <a:cs typeface="Calibri"/>
              </a:rPr>
              <a:t> micras.</a:t>
            </a:r>
            <a:endParaRPr sz="1500" dirty="0">
              <a:latin typeface="Calibri"/>
              <a:cs typeface="Calibri"/>
            </a:endParaRPr>
          </a:p>
          <a:p>
            <a:pPr marL="180975" indent="-171450">
              <a:spcBef>
                <a:spcPts val="574"/>
              </a:spcBef>
              <a:buClr>
                <a:srgbClr val="454551"/>
              </a:buClr>
              <a:buFont typeface="Arial"/>
              <a:buChar char="•"/>
              <a:tabLst>
                <a:tab pos="180975" algn="l"/>
              </a:tabLst>
            </a:pPr>
            <a:r>
              <a:rPr sz="1500" spc="-41" dirty="0">
                <a:latin typeface="Calibri"/>
                <a:cs typeface="Calibri"/>
              </a:rPr>
              <a:t>P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-34" dirty="0">
                <a:latin typeface="Calibri"/>
                <a:cs typeface="Calibri"/>
              </a:rPr>
              <a:t>r</a:t>
            </a:r>
            <a:r>
              <a:rPr sz="1500" dirty="0">
                <a:latin typeface="Calibri"/>
                <a:cs typeface="Calibri"/>
              </a:rPr>
              <a:t>a</a:t>
            </a:r>
            <a:r>
              <a:rPr sz="1500" spc="8" dirty="0">
                <a:latin typeface="Calibri"/>
                <a:cs typeface="Calibri"/>
              </a:rPr>
              <a:t> </a:t>
            </a:r>
            <a:r>
              <a:rPr sz="1500" spc="-4" dirty="0">
                <a:latin typeface="Calibri"/>
                <a:cs typeface="Calibri"/>
              </a:rPr>
              <a:t>di</a:t>
            </a:r>
            <a:r>
              <a:rPr sz="1500" spc="-26" dirty="0">
                <a:latin typeface="Calibri"/>
                <a:cs typeface="Calibri"/>
              </a:rPr>
              <a:t>s</a:t>
            </a:r>
            <a:r>
              <a:rPr sz="1500" spc="-19" dirty="0">
                <a:latin typeface="Calibri"/>
                <a:cs typeface="Calibri"/>
              </a:rPr>
              <a:t>t</a:t>
            </a:r>
            <a:r>
              <a:rPr sz="1500" dirty="0">
                <a:latin typeface="Calibri"/>
                <a:cs typeface="Calibri"/>
              </a:rPr>
              <a:t>ancias</a:t>
            </a:r>
            <a:r>
              <a:rPr sz="1500" spc="4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l</a:t>
            </a:r>
            <a:r>
              <a:rPr sz="1500" spc="-8" dirty="0">
                <a:latin typeface="Calibri"/>
                <a:cs typeface="Calibri"/>
              </a:rPr>
              <a:t>a</a:t>
            </a:r>
            <a:r>
              <a:rPr sz="1500" spc="-23" dirty="0">
                <a:latin typeface="Calibri"/>
                <a:cs typeface="Calibri"/>
              </a:rPr>
              <a:t>r</a:t>
            </a:r>
            <a:r>
              <a:rPr sz="1500" spc="-26" dirty="0">
                <a:latin typeface="Calibri"/>
                <a:cs typeface="Calibri"/>
              </a:rPr>
              <a:t>g</a:t>
            </a:r>
            <a:r>
              <a:rPr sz="1500" dirty="0">
                <a:latin typeface="Calibri"/>
                <a:cs typeface="Calibri"/>
              </a:rPr>
              <a:t>as </a:t>
            </a:r>
            <a:r>
              <a:rPr sz="1500" spc="-4" dirty="0">
                <a:latin typeface="Calibri"/>
                <a:cs typeface="Calibri"/>
              </a:rPr>
              <a:t>(&gt;</a:t>
            </a:r>
            <a:r>
              <a:rPr sz="1500" spc="-30" dirty="0">
                <a:latin typeface="Calibri"/>
                <a:cs typeface="Calibri"/>
              </a:rPr>
              <a:t>K</a:t>
            </a:r>
            <a:r>
              <a:rPr sz="1500" spc="-8" dirty="0">
                <a:latin typeface="Calibri"/>
                <a:cs typeface="Calibri"/>
              </a:rPr>
              <a:t>m</a:t>
            </a:r>
            <a:r>
              <a:rPr sz="1500" dirty="0">
                <a:latin typeface="Calibri"/>
                <a:cs typeface="Calibri"/>
              </a:rPr>
              <a:t>)</a:t>
            </a:r>
            <a:r>
              <a:rPr lang="es-ES" sz="1500" dirty="0">
                <a:latin typeface="Calibri"/>
                <a:cs typeface="Calibri"/>
              </a:rPr>
              <a:t>.</a:t>
            </a:r>
            <a:endParaRPr sz="15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75503" y="3647313"/>
            <a:ext cx="3257550" cy="19716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658368" y="3654171"/>
            <a:ext cx="3358134" cy="196481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FD32C8B4-B783-43FF-81F1-C35848668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772023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09947E4D-2786-47DB-9117-C43C8A8CF251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894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97456C9-CEC6-4059-B376-AEB6F639303B}"/>
              </a:ext>
            </a:extLst>
          </p:cNvPr>
          <p:cNvSpPr txBox="1"/>
          <p:nvPr/>
        </p:nvSpPr>
        <p:spPr>
          <a:xfrm>
            <a:off x="2195736" y="356938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Múltiples rutas o caminos para la luz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60CFD6-4912-43B1-97CD-5F9B4BC5924F}"/>
              </a:ext>
            </a:extLst>
          </p:cNvPr>
          <p:cNvSpPr txBox="1"/>
          <p:nvPr/>
        </p:nvSpPr>
        <p:spPr>
          <a:xfrm>
            <a:off x="1136224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50/62.5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A95AF9-29CB-416B-9E69-D52DB43A5342}"/>
              </a:ext>
            </a:extLst>
          </p:cNvPr>
          <p:cNvSpPr txBox="1"/>
          <p:nvPr/>
        </p:nvSpPr>
        <p:spPr>
          <a:xfrm>
            <a:off x="5672728" y="4797152"/>
            <a:ext cx="3435776" cy="80304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1900"/>
              </a:lnSpc>
            </a:pPr>
            <a:r>
              <a:rPr lang="es-MX" sz="1200" b="1" dirty="0"/>
              <a:t>Núcleo de vidrio = 9 micras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de vidrio de 125 micras de diámetro</a:t>
            </a:r>
          </a:p>
          <a:p>
            <a:pPr>
              <a:lnSpc>
                <a:spcPts val="1900"/>
              </a:lnSpc>
            </a:pPr>
            <a:r>
              <a:rPr lang="es-MX" sz="1200" b="1" dirty="0"/>
              <a:t>Revestimiento polimérico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5F27DAF-8ADC-4C76-8170-4719BE3DECF0}"/>
              </a:ext>
            </a:extLst>
          </p:cNvPr>
          <p:cNvSpPr txBox="1"/>
          <p:nvPr/>
        </p:nvSpPr>
        <p:spPr>
          <a:xfrm>
            <a:off x="6612287" y="3598454"/>
            <a:ext cx="18207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b="1" dirty="0"/>
              <a:t>Un solo camino recto para la luz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 animBg="1"/>
      <p:bldP spid="6" grpId="0" animBg="1"/>
      <p:bldP spid="9" grpId="0"/>
      <p:bldP spid="11" grpId="0" animBg="1"/>
      <p:bldP spid="12" grpId="0" animBg="1"/>
      <p:bldP spid="13" grpId="0" animBg="1"/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98808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dirty="0"/>
              <a:t>:</a:t>
            </a: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148067" y="2546786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148067" y="4561568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3" name="object 6">
            <a:extLst>
              <a:ext uri="{FF2B5EF4-FFF2-40B4-BE49-F238E27FC236}">
                <a16:creationId xmlns:a16="http://schemas.microsoft.com/office/drawing/2014/main" id="{F3762DC0-C0CE-4FE7-A056-C0FC3EB73D1D}"/>
              </a:ext>
            </a:extLst>
          </p:cNvPr>
          <p:cNvSpPr/>
          <p:nvPr/>
        </p:nvSpPr>
        <p:spPr>
          <a:xfrm>
            <a:off x="5214205" y="3501008"/>
            <a:ext cx="2626820" cy="19914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4" name="object 7">
            <a:extLst>
              <a:ext uri="{FF2B5EF4-FFF2-40B4-BE49-F238E27FC236}">
                <a16:creationId xmlns:a16="http://schemas.microsoft.com/office/drawing/2014/main" id="{4586D61E-7B31-4538-801B-3FB11314C4A7}"/>
              </a:ext>
            </a:extLst>
          </p:cNvPr>
          <p:cNvSpPr/>
          <p:nvPr/>
        </p:nvSpPr>
        <p:spPr>
          <a:xfrm>
            <a:off x="5508104" y="1798191"/>
            <a:ext cx="1813464" cy="13027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5A981E6-1BD6-495F-9C12-0BACD04F835C}"/>
              </a:ext>
            </a:extLst>
          </p:cNvPr>
          <p:cNvSpPr txBox="1"/>
          <p:nvPr/>
        </p:nvSpPr>
        <p:spPr>
          <a:xfrm>
            <a:off x="827584" y="2016274"/>
            <a:ext cx="3135073" cy="2403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antena, y que está compuesta por campos eléctricos y magnéticos.</a:t>
            </a:r>
            <a:endParaRPr lang="es-MX" spc="-19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75833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676" y="476672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17140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95536" y="1124744"/>
            <a:ext cx="8352928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El espectro electromagnético es el conjunto de señales electromagnéticas, ordenadas según su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frecuencia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y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longitud de onda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Los usos del espectro electromagnético pueden ser muy diversos. Por ejemplo: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1400" b="1" dirty="0">
                <a:solidFill>
                  <a:srgbClr val="FF0000"/>
                </a:solidFill>
              </a:rPr>
              <a:t>ondas de frecuencia de radio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. 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</a:t>
            </a:r>
            <a:r>
              <a:rPr lang="es-ES" sz="1400" b="1" dirty="0">
                <a:solidFill>
                  <a:srgbClr val="FF0000"/>
                </a:solidFill>
              </a:rPr>
              <a:t>microondas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 Se emplean para transmitir información y también para calentar comida 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en los </a:t>
            </a:r>
            <a:r>
              <a:rPr lang="es-ES" sz="14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hornos de microondas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2E15453E-7066-4AEC-8F06-932CF0162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234207"/>
            <a:ext cx="6048852" cy="3219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9528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51520" y="1116842"/>
            <a:ext cx="8712968" cy="2938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ultravioleta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Es emitida por el Sol.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La </a:t>
            </a:r>
            <a:r>
              <a:rPr lang="es-ES" sz="1200" b="1" dirty="0">
                <a:solidFill>
                  <a:srgbClr val="FF0000"/>
                </a:solidFill>
              </a:rPr>
              <a:t>radiación infrarroja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 en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controles remotos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que de otro modo tendrían que acudir a las ondas de radio y generarían “ruido ambiental” para otras formas más importantes de transmisión de datos, como el </a:t>
            </a:r>
            <a:r>
              <a:rPr lang="es-ES" sz="1200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-Fi. También se emplean señales infrarrojas, en la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transmisión digital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de datos a corta distancia entre las computadoras y sus periféricos cercanos. 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El </a:t>
            </a:r>
            <a:r>
              <a:rPr lang="es-ES" sz="1200" b="1" dirty="0">
                <a:solidFill>
                  <a:srgbClr val="FF0000"/>
                </a:solidFill>
              </a:rPr>
              <a:t>espectro de luz visible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Hace visibles las cosas. Además, puede aprovecharse para otros mecanismos visuales como el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cine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las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linternas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, etc.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X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Se emplean en la medicina para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 tomar impresiones visuales 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del interior de nuestros cuerpos, como de nuestros huesos.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Los </a:t>
            </a:r>
            <a:r>
              <a:rPr lang="es-ES" sz="1200" b="1" dirty="0">
                <a:solidFill>
                  <a:srgbClr val="FF0000"/>
                </a:solidFill>
              </a:rPr>
              <a:t>rayos gamma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.  Se emplean como forma de </a:t>
            </a:r>
            <a:r>
              <a:rPr lang="es-ES" sz="1200" b="1" dirty="0">
                <a:solidFill>
                  <a:schemeClr val="bg2">
                    <a:lumMod val="25000"/>
                  </a:schemeClr>
                </a:solidFill>
              </a:rPr>
              <a:t>radioterapia</a:t>
            </a:r>
            <a:r>
              <a:rPr lang="es-ES" sz="1200" dirty="0">
                <a:solidFill>
                  <a:schemeClr val="bg2">
                    <a:lumMod val="25000"/>
                  </a:schemeClr>
                </a:solidFill>
              </a:rPr>
              <a:t> o tratamiento para el cáncer, dado que destruyen el ADN de las células que se reproducen desordenadamente.</a:t>
            </a: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6F9F31C-74C5-4E72-B1C2-BE05A7F1D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4113241"/>
            <a:ext cx="6026284" cy="240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0527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5585"/>
            <a:ext cx="655272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El espectro electromagnético – Rango de frecuencias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647483" y="1159574"/>
            <a:ext cx="7849033" cy="29449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 continuación podemos ver el rango de frecuencias que habitualmente se utilizan en las comunicaciones: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</a:p>
          <a:p>
            <a:pPr marL="3429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5GHz</a:t>
            </a: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C095B87B-4CF5-41CB-8D37-17CBBF110A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507" y="5405702"/>
            <a:ext cx="6299969" cy="1191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B8FAC53-2BF0-4A21-A04E-649478270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3032356"/>
            <a:ext cx="5688632" cy="226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16451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268760"/>
            <a:ext cx="7632848" cy="28500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Radio AM: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Radio FM</a:t>
            </a: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:</a:t>
            </a:r>
            <a:r>
              <a:rPr lang="es-ES" sz="1400" b="0" i="0" dirty="0">
                <a:solidFill>
                  <a:srgbClr val="FF0000"/>
                </a:solidFill>
                <a:effectLst/>
                <a:latin typeface="AsapRegular"/>
              </a:rPr>
              <a:t>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470MHz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 a </a:t>
            </a:r>
            <a:r>
              <a:rPr lang="es-ES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400" b="1" dirty="0">
                <a:solidFill>
                  <a:srgbClr val="FF0000"/>
                </a:solidFill>
                <a:latin typeface="AsapRegular"/>
              </a:rPr>
              <a:t>Señal </a:t>
            </a:r>
            <a:r>
              <a:rPr lang="es-ES" sz="1400" b="1" dirty="0" err="1">
                <a:solidFill>
                  <a:srgbClr val="FF0000"/>
                </a:solidFill>
                <a:latin typeface="AsapRegular"/>
              </a:rPr>
              <a:t>WiFi</a:t>
            </a:r>
            <a:r>
              <a:rPr lang="es-ES" sz="1400" b="1" dirty="0">
                <a:solidFill>
                  <a:srgbClr val="FF0000"/>
                </a:solidFill>
                <a:latin typeface="AsapRegular"/>
              </a:rPr>
              <a:t>: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2.4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r>
              <a:rPr lang="es-ES" sz="1400" dirty="0">
                <a:solidFill>
                  <a:srgbClr val="333333"/>
                </a:solidFill>
                <a:latin typeface="AsapRegular"/>
              </a:rPr>
              <a:t> Y </a:t>
            </a:r>
            <a:r>
              <a:rPr lang="es-ES" sz="1400" b="1" dirty="0">
                <a:solidFill>
                  <a:srgbClr val="333333"/>
                </a:solidFill>
                <a:latin typeface="AsapRegular"/>
              </a:rPr>
              <a:t>5 </a:t>
            </a:r>
            <a:r>
              <a:rPr lang="es-ES" sz="1400" b="1" dirty="0" err="1">
                <a:solidFill>
                  <a:srgbClr val="333333"/>
                </a:solidFill>
                <a:latin typeface="AsapRegular"/>
              </a:rPr>
              <a:t>Ghz</a:t>
            </a:r>
            <a:endParaRPr lang="es-ES" sz="1400" b="1" i="0" dirty="0">
              <a:solidFill>
                <a:srgbClr val="333333"/>
              </a:solidFill>
              <a:effectLst/>
              <a:latin typeface="AsapRegular"/>
            </a:endParaRP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359219A-86B1-484A-8387-14886751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2160240" cy="298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323528" y="1941832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951626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7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n-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x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1730</Words>
  <Application>Microsoft Office PowerPoint</Application>
  <PresentationFormat>Presentación en pantalla (4:3)</PresentationFormat>
  <Paragraphs>215</Paragraphs>
  <Slides>30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3" baseType="lpstr">
      <vt:lpstr>Arial</vt:lpstr>
      <vt:lpstr>AsapRegular</vt:lpstr>
      <vt:lpstr>Calibri</vt:lpstr>
      <vt:lpstr>Calibri Light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163</cp:revision>
  <cp:lastPrinted>2020-02-27T15:33:41Z</cp:lastPrinted>
  <dcterms:created xsi:type="dcterms:W3CDTF">2013-06-11T22:32:36Z</dcterms:created>
  <dcterms:modified xsi:type="dcterms:W3CDTF">2022-04-24T21:54:04Z</dcterms:modified>
</cp:coreProperties>
</file>