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93" r:id="rId3"/>
    <p:sldId id="818" r:id="rId4"/>
    <p:sldId id="819" r:id="rId5"/>
    <p:sldId id="820" r:id="rId6"/>
    <p:sldId id="821" r:id="rId7"/>
    <p:sldId id="822" r:id="rId8"/>
    <p:sldId id="823" r:id="rId9"/>
    <p:sldId id="824" r:id="rId10"/>
    <p:sldId id="265" r:id="rId11"/>
    <p:sldId id="266" r:id="rId12"/>
    <p:sldId id="268" r:id="rId13"/>
    <p:sldId id="267" r:id="rId14"/>
    <p:sldId id="269" r:id="rId15"/>
    <p:sldId id="288" r:id="rId16"/>
    <p:sldId id="289" r:id="rId17"/>
    <p:sldId id="290" r:id="rId18"/>
    <p:sldId id="291" r:id="rId19"/>
    <p:sldId id="292" r:id="rId20"/>
    <p:sldId id="313" r:id="rId21"/>
    <p:sldId id="295" r:id="rId22"/>
    <p:sldId id="312" r:id="rId23"/>
    <p:sldId id="297" r:id="rId24"/>
    <p:sldId id="314" r:id="rId25"/>
    <p:sldId id="311" r:id="rId26"/>
    <p:sldId id="833" r:id="rId27"/>
    <p:sldId id="835" r:id="rId28"/>
    <p:sldId id="324" r:id="rId29"/>
    <p:sldId id="327" r:id="rId30"/>
    <p:sldId id="329" r:id="rId31"/>
    <p:sldId id="331" r:id="rId32"/>
    <p:sldId id="335" r:id="rId33"/>
    <p:sldId id="336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B66F11-5EFA-4359-933E-BBBD63624D78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40325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36E11-CB4B-4446-B7EF-763986A292A8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1585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7FF2-FB84-49FE-8344-5DBD3516CEF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0F735-751B-4F57-BA13-F89274FCFB7D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4034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1C3C2-A528-4436-8932-4E842198521A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70558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E47F4-1B87-4A26-A050-F44B1204B772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15002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3949A-53FD-4F65-A381-D2E740A37769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7494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01E49-6528-411E-B3BB-DDC9F61DAC90}" type="slidenum">
              <a:rPr lang="es-MX" altLang="es-MX" sz="1200" smtClean="0"/>
              <a:pPr/>
              <a:t>32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959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776AA8-3CD8-444E-B570-2593F27BE866}" type="slidenum">
              <a:rPr lang="es-MX" altLang="es-MX" sz="1200" smtClean="0"/>
              <a:pPr/>
              <a:t>33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6584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tres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72DE5B76-C54E-42BB-9BAE-08CE923C9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11C5F0E5-FC25-4B9E-98A4-ADCAE306B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Periodo ( T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58168181-942B-49A5-BA88-CCF706853E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E723E41-7BD9-41E9-9766-0A20924262D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7425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C32AD524-23BD-4A6E-8EC5-6D566EACFEE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4AB7B9EE-9035-400E-9EF4-DDA23AE6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46CFEAB-1F4F-4016-959C-7E89B8C6B42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7" name="Text Box 5">
            <a:extLst>
              <a:ext uri="{FF2B5EF4-FFF2-40B4-BE49-F238E27FC236}">
                <a16:creationId xmlns:a16="http://schemas.microsoft.com/office/drawing/2014/main" id="{FD641F9C-0406-477F-B7BC-4491054E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B49EEC7-57AB-40F4-9A39-093FFE9FC20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9527C84-45E7-4EAE-ABBF-38385C30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A0EB3F-2AE4-4D4B-A414-C0C49E43D4E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5B05FD20-93E2-41BC-B1C6-90122217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AA8A18-1411-42F9-B037-B3431A01279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297664"/>
            <a:ext cx="4462264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señales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Datos analógicos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Señales analógicas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Modulación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Codificación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21 Imagen">
            <a:extLst>
              <a:ext uri="{FF2B5EF4-FFF2-40B4-BE49-F238E27FC236}">
                <a16:creationId xmlns:a16="http://schemas.microsoft.com/office/drawing/2014/main" id="{3AA3EA66-6B83-43A9-9C79-CC6EA3B5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39" y="229766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3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  <p:pic>
        <p:nvPicPr>
          <p:cNvPr id="3" name="Imagen 2" descr="Teléfono celular sobre una mesa&#10;&#10;Descripción generada automáticamente">
            <a:extLst>
              <a:ext uri="{FF2B5EF4-FFF2-40B4-BE49-F238E27FC236}">
                <a16:creationId xmlns:a16="http://schemas.microsoft.com/office/drawing/2014/main" id="{87288FF0-1479-4C5C-937C-2085D735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37425"/>
            <a:ext cx="285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1357313"/>
            <a:ext cx="7786688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digital:</a:t>
            </a:r>
            <a:r>
              <a:rPr lang="es-ES_tradnl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tensión discretos y discontinuos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14500" y="4737323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4102" name="Rectangle 37"/>
          <p:cNvSpPr>
            <a:spLocks noChangeArrowheads="1"/>
          </p:cNvSpPr>
          <p:nvPr/>
        </p:nvSpPr>
        <p:spPr bwMode="auto">
          <a:xfrm>
            <a:off x="5084763" y="4653136"/>
            <a:ext cx="205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5181600" y="5167486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714375" y="2143125"/>
            <a:ext cx="5572125" cy="5000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pulso es un elemento de señal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2786063"/>
            <a:ext cx="5357813" cy="1357312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datos binarios se transmiten codificando cada bit en los elementos de señal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s-ES_tradnl" sz="3200" kern="0" dirty="0">
              <a:latin typeface="+mn-lt"/>
            </a:endParaRPr>
          </a:p>
        </p:txBody>
      </p:sp>
      <p:pic>
        <p:nvPicPr>
          <p:cNvPr id="4106" name="36 Imagen" descr="binar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071688"/>
            <a:ext cx="24526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>
            <a:extLst>
              <a:ext uri="{FF2B5EF4-FFF2-40B4-BE49-F238E27FC236}">
                <a16:creationId xmlns:a16="http://schemas.microsoft.com/office/drawing/2014/main" id="{4B89BDD2-F7D4-48AC-BF8E-76E2AF37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CE485FD-6668-45F6-B7FB-1E83C1D1F2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363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6" grpId="0"/>
      <p:bldP spid="67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26845" y="1380927"/>
            <a:ext cx="792956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(conversión digital a digital)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la representación de 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información digital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mediante una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ES_tradnl" sz="1800" kern="0" dirty="0">
                <a:latin typeface="ZapfHumnst BT"/>
                <a:cs typeface="Arial" pitchFamily="34" charset="0"/>
              </a:rPr>
              <a:t>.</a:t>
            </a:r>
            <a:endParaRPr lang="es-MX" sz="18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71500" y="2283768"/>
            <a:ext cx="792956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Transmisión de datos de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computadora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impresora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43063" y="2882826"/>
            <a:ext cx="6786562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este tipo de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los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unos y ceros binarios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generado por una computadora se traducen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que se pueden propagar por un cable.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98450" y="4214813"/>
            <a:ext cx="8416925" cy="2000250"/>
            <a:chOff x="214313" y="4143375"/>
            <a:chExt cx="8416925" cy="200025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20574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MX" sz="1800" dirty="0"/>
                <a:t>011010001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Datos digitales</a:t>
              </a:r>
            </a:p>
          </p:txBody>
        </p:sp>
        <p:sp>
          <p:nvSpPr>
            <p:cNvPr id="5129" name="Rectangle 37"/>
            <p:cNvSpPr>
              <a:spLocks noChangeArrowheads="1"/>
            </p:cNvSpPr>
            <p:nvPr/>
          </p:nvSpPr>
          <p:spPr bwMode="auto">
            <a:xfrm>
              <a:off x="6572250" y="5200650"/>
              <a:ext cx="2058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Señales digitales</a:t>
              </a:r>
            </a:p>
          </p:txBody>
        </p:sp>
        <p:grpSp>
          <p:nvGrpSpPr>
            <p:cNvPr id="5130" name="Group 11"/>
            <p:cNvGrpSpPr>
              <a:grpSpLocks/>
            </p:cNvGrpSpPr>
            <p:nvPr/>
          </p:nvGrpSpPr>
          <p:grpSpPr bwMode="auto">
            <a:xfrm>
              <a:off x="6669088" y="4714875"/>
              <a:ext cx="1828800" cy="381000"/>
              <a:chOff x="3504" y="960"/>
              <a:chExt cx="1152" cy="240"/>
            </a:xfrm>
          </p:grpSpPr>
          <p:grpSp>
            <p:nvGrpSpPr>
              <p:cNvPr id="5135" name="Group 12"/>
              <p:cNvGrpSpPr>
                <a:grpSpLocks/>
              </p:cNvGrpSpPr>
              <p:nvPr/>
            </p:nvGrpSpPr>
            <p:grpSpPr bwMode="auto">
              <a:xfrm>
                <a:off x="3504" y="960"/>
                <a:ext cx="1152" cy="240"/>
                <a:chOff x="3504" y="960"/>
                <a:chExt cx="1152" cy="240"/>
              </a:xfrm>
            </p:grpSpPr>
            <p:grpSp>
              <p:nvGrpSpPr>
                <p:cNvPr id="5138" name="Group 13"/>
                <p:cNvGrpSpPr>
                  <a:grpSpLocks/>
                </p:cNvGrpSpPr>
                <p:nvPr/>
              </p:nvGrpSpPr>
              <p:grpSpPr bwMode="auto">
                <a:xfrm>
                  <a:off x="3763" y="960"/>
                  <a:ext cx="117" cy="240"/>
                  <a:chOff x="3763" y="960"/>
                  <a:chExt cx="117" cy="240"/>
                </a:xfrm>
              </p:grpSpPr>
              <p:sp>
                <p:nvSpPr>
                  <p:cNvPr id="515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3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0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39" name="Group 17"/>
                <p:cNvGrpSpPr>
                  <a:grpSpLocks/>
                </p:cNvGrpSpPr>
                <p:nvPr/>
              </p:nvGrpSpPr>
              <p:grpSpPr bwMode="auto">
                <a:xfrm>
                  <a:off x="4280" y="960"/>
                  <a:ext cx="117" cy="240"/>
                  <a:chOff x="4280" y="960"/>
                  <a:chExt cx="117" cy="240"/>
                </a:xfrm>
              </p:grpSpPr>
              <p:sp>
                <p:nvSpPr>
                  <p:cNvPr id="515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0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282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97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0" name="Group 21"/>
                <p:cNvGrpSpPr>
                  <a:grpSpLocks/>
                </p:cNvGrpSpPr>
                <p:nvPr/>
              </p:nvGrpSpPr>
              <p:grpSpPr bwMode="auto">
                <a:xfrm>
                  <a:off x="4021" y="960"/>
                  <a:ext cx="118" cy="240"/>
                  <a:chOff x="4021" y="960"/>
                  <a:chExt cx="118" cy="240"/>
                </a:xfrm>
              </p:grpSpPr>
              <p:sp>
                <p:nvSpPr>
                  <p:cNvPr id="515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23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39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1" name="Group 25"/>
                <p:cNvGrpSpPr>
                  <a:grpSpLocks/>
                </p:cNvGrpSpPr>
                <p:nvPr/>
              </p:nvGrpSpPr>
              <p:grpSpPr bwMode="auto">
                <a:xfrm>
                  <a:off x="3504" y="960"/>
                  <a:ext cx="118" cy="240"/>
                  <a:chOff x="3504" y="960"/>
                  <a:chExt cx="118" cy="240"/>
                </a:xfrm>
              </p:grpSpPr>
              <p:sp>
                <p:nvSpPr>
                  <p:cNvPr id="514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22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2" name="Group 29"/>
                <p:cNvGrpSpPr>
                  <a:grpSpLocks/>
                </p:cNvGrpSpPr>
                <p:nvPr/>
              </p:nvGrpSpPr>
              <p:grpSpPr bwMode="auto">
                <a:xfrm>
                  <a:off x="4538" y="960"/>
                  <a:ext cx="118" cy="240"/>
                  <a:chOff x="4538" y="960"/>
                  <a:chExt cx="118" cy="240"/>
                </a:xfrm>
              </p:grpSpPr>
              <p:sp>
                <p:nvSpPr>
                  <p:cNvPr id="51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40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5143" name="Line 33"/>
                <p:cNvSpPr>
                  <a:spLocks noChangeShapeType="1"/>
                </p:cNvSpPr>
                <p:nvPr/>
              </p:nvSpPr>
              <p:spPr bwMode="auto">
                <a:xfrm>
                  <a:off x="4141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44" name="Line 34"/>
                <p:cNvSpPr>
                  <a:spLocks noChangeShapeType="1"/>
                </p:cNvSpPr>
                <p:nvPr/>
              </p:nvSpPr>
              <p:spPr bwMode="auto">
                <a:xfrm>
                  <a:off x="4399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365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389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131" name="40 Imagen" descr="welcome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4143375"/>
              <a:ext cx="1928812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41 Flecha derecha"/>
            <p:cNvSpPr/>
            <p:nvPr/>
          </p:nvSpPr>
          <p:spPr bwMode="auto">
            <a:xfrm>
              <a:off x="3714751" y="4786312"/>
              <a:ext cx="500062" cy="500063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42 Rectángulo"/>
            <p:cNvSpPr/>
            <p:nvPr/>
          </p:nvSpPr>
          <p:spPr bwMode="auto">
            <a:xfrm>
              <a:off x="4286251" y="4643437"/>
              <a:ext cx="1571625" cy="785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s-MX" sz="1600" b="1" dirty="0">
                  <a:latin typeface="ZapfHumnst BT"/>
                </a:rPr>
                <a:t>Codificación digital / digital</a:t>
              </a:r>
            </a:p>
          </p:txBody>
        </p:sp>
        <p:sp>
          <p:nvSpPr>
            <p:cNvPr id="44" name="43 Flecha derecha"/>
            <p:cNvSpPr/>
            <p:nvPr/>
          </p:nvSpPr>
          <p:spPr bwMode="auto">
            <a:xfrm>
              <a:off x="6000751" y="4714875"/>
              <a:ext cx="500062" cy="5000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</p:grpSp>
      <p:sp>
        <p:nvSpPr>
          <p:cNvPr id="41" name="Text Box 5">
            <a:extLst>
              <a:ext uri="{FF2B5EF4-FFF2-40B4-BE49-F238E27FC236}">
                <a16:creationId xmlns:a16="http://schemas.microsoft.com/office/drawing/2014/main" id="{EECF7453-DF6C-42C8-A547-7394AE10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28007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4BABAC7E-00B0-46EF-9BF9-6D63B117DD7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545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25346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857250" y="2063750"/>
            <a:ext cx="7572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únicamente una polaridad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938" y="3286125"/>
            <a:ext cx="1357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857625"/>
            <a:ext cx="20716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de cero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(+)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176" name="30 Grupo"/>
          <p:cNvGrpSpPr>
            <a:grpSpLocks/>
          </p:cNvGrpSpPr>
          <p:nvPr/>
        </p:nvGrpSpPr>
        <p:grpSpPr bwMode="auto">
          <a:xfrm>
            <a:off x="2857500" y="3000375"/>
            <a:ext cx="5929313" cy="2357438"/>
            <a:chOff x="2857500" y="4071938"/>
            <a:chExt cx="5929313" cy="2357458"/>
          </a:xfrm>
        </p:grpSpPr>
        <p:grpSp>
          <p:nvGrpSpPr>
            <p:cNvPr id="7177" name="93 Grupo"/>
            <p:cNvGrpSpPr>
              <a:grpSpLocks/>
            </p:cNvGrpSpPr>
            <p:nvPr/>
          </p:nvGrpSpPr>
          <p:grpSpPr bwMode="auto">
            <a:xfrm>
              <a:off x="2857500" y="4071938"/>
              <a:ext cx="5929313" cy="2203450"/>
              <a:chOff x="2857488" y="4071942"/>
              <a:chExt cx="5929386" cy="2203372"/>
            </a:xfrm>
          </p:grpSpPr>
          <p:pic>
            <p:nvPicPr>
              <p:cNvPr id="7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6180" y="5000644"/>
                <a:ext cx="435768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2" name="Text Box 152"/>
              <p:cNvSpPr txBox="1">
                <a:spLocks noChangeArrowheads="1"/>
              </p:cNvSpPr>
              <p:nvPr/>
            </p:nvSpPr>
            <p:spPr bwMode="auto">
              <a:xfrm>
                <a:off x="3605205" y="4643457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7183" name="30 Conector recto"/>
              <p:cNvCxnSpPr>
                <a:cxnSpLocks noChangeShapeType="1"/>
              </p:cNvCxnSpPr>
              <p:nvPr/>
            </p:nvCxnSpPr>
            <p:spPr bwMode="auto">
              <a:xfrm>
                <a:off x="3571868" y="5784869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31 Conector recto"/>
              <p:cNvCxnSpPr>
                <a:cxnSpLocks noChangeShapeType="1"/>
              </p:cNvCxnSpPr>
              <p:nvPr/>
            </p:nvCxnSpPr>
            <p:spPr bwMode="auto">
              <a:xfrm>
                <a:off x="4000493" y="5357832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32 Conector recto"/>
              <p:cNvCxnSpPr>
                <a:cxnSpLocks noChangeShapeType="1"/>
              </p:cNvCxnSpPr>
              <p:nvPr/>
            </p:nvCxnSpPr>
            <p:spPr bwMode="auto">
              <a:xfrm>
                <a:off x="4429118" y="5784869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35 Conector recto"/>
              <p:cNvCxnSpPr>
                <a:cxnSpLocks noChangeShapeType="1"/>
              </p:cNvCxnSpPr>
              <p:nvPr/>
            </p:nvCxnSpPr>
            <p:spPr bwMode="auto">
              <a:xfrm>
                <a:off x="6000743" y="5784869"/>
                <a:ext cx="107156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618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42 Conector recto"/>
              <p:cNvCxnSpPr>
                <a:cxnSpLocks noChangeShapeType="1"/>
              </p:cNvCxnSpPr>
              <p:nvPr/>
            </p:nvCxnSpPr>
            <p:spPr bwMode="auto">
              <a:xfrm>
                <a:off x="5214930" y="5356244"/>
                <a:ext cx="7858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43 Conector recto"/>
              <p:cNvCxnSpPr>
                <a:cxnSpLocks noChangeShapeType="1"/>
              </p:cNvCxnSpPr>
              <p:nvPr/>
            </p:nvCxnSpPr>
            <p:spPr bwMode="auto">
              <a:xfrm>
                <a:off x="7072305" y="5357832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3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8484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799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642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83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86844" y="5143512"/>
                <a:ext cx="1285090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84 Conector recto de flecha"/>
              <p:cNvCxnSpPr>
                <a:cxnSpLocks noChangeShapeType="1"/>
              </p:cNvCxnSpPr>
              <p:nvPr/>
            </p:nvCxnSpPr>
            <p:spPr bwMode="auto">
              <a:xfrm>
                <a:off x="3428992" y="5786454"/>
                <a:ext cx="507209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91 CuadroTexto"/>
              <p:cNvSpPr txBox="1"/>
              <p:nvPr/>
            </p:nvSpPr>
            <p:spPr>
              <a:xfrm>
                <a:off x="2857488" y="4071942"/>
                <a:ext cx="1071576" cy="4619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7929613" y="5857832"/>
                <a:ext cx="857261" cy="4175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7178" name="58 CuadroTexto"/>
            <p:cNvSpPr txBox="1">
              <a:spLocks noChangeArrowheads="1"/>
            </p:cNvSpPr>
            <p:nvPr/>
          </p:nvSpPr>
          <p:spPr bwMode="auto">
            <a:xfrm>
              <a:off x="2928926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7179" name="59 CuadroTexto"/>
            <p:cNvSpPr txBox="1">
              <a:spLocks noChangeArrowheads="1"/>
            </p:cNvSpPr>
            <p:nvPr/>
          </p:nvSpPr>
          <p:spPr bwMode="auto">
            <a:xfrm>
              <a:off x="3000364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7180" name="60 CuadroTexto"/>
            <p:cNvSpPr txBox="1">
              <a:spLocks noChangeArrowheads="1"/>
            </p:cNvSpPr>
            <p:nvPr/>
          </p:nvSpPr>
          <p:spPr bwMode="auto">
            <a:xfrm>
              <a:off x="3143239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095A306D-67A5-40D5-8CF0-646D3B3E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D8A9C8A-1D1A-49B7-8A3D-4243B1464C9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696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51220"/>
            <a:ext cx="3990975" cy="1514475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544678" y="4118054"/>
            <a:ext cx="3749228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64904"/>
            <a:ext cx="4038600" cy="1507229"/>
          </a:xfrm>
          <a:prstGeom prst="rect">
            <a:avLst/>
          </a:prstGeom>
        </p:spPr>
      </p:pic>
      <p:sp>
        <p:nvSpPr>
          <p:cNvPr id="56" name="8 CuadroTexto"/>
          <p:cNvSpPr txBox="1"/>
          <p:nvPr/>
        </p:nvSpPr>
        <p:spPr>
          <a:xfrm>
            <a:off x="4499992" y="4143059"/>
            <a:ext cx="412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 Invertida)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3F9A065-99D3-4576-95B5-64A953F3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55191"/>
            <a:ext cx="5976664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NRZ (Non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640A47A-84FB-48FF-BB33-14608C338B7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191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48 Grupo"/>
          <p:cNvGrpSpPr>
            <a:grpSpLocks/>
          </p:cNvGrpSpPr>
          <p:nvPr/>
        </p:nvGrpSpPr>
        <p:grpSpPr bwMode="auto">
          <a:xfrm>
            <a:off x="1619672" y="2276872"/>
            <a:ext cx="6143625" cy="2087562"/>
            <a:chOff x="1428750" y="4198938"/>
            <a:chExt cx="6143625" cy="2087562"/>
          </a:xfrm>
        </p:grpSpPr>
        <p:pic>
          <p:nvPicPr>
            <p:cNvPr id="204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465137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152"/>
            <p:cNvSpPr txBox="1">
              <a:spLocks noChangeArrowheads="1"/>
            </p:cNvSpPr>
            <p:nvPr/>
          </p:nvSpPr>
          <p:spPr bwMode="auto">
            <a:xfrm>
              <a:off x="3033713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0492" name="37 Conector recto"/>
            <p:cNvCxnSpPr>
              <a:cxnSpLocks noChangeShapeType="1"/>
            </p:cNvCxnSpPr>
            <p:nvPr/>
          </p:nvCxnSpPr>
          <p:spPr bwMode="auto">
            <a:xfrm>
              <a:off x="2928938" y="5929313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07519" y="5706269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429577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498" name="37 Conector recto"/>
            <p:cNvCxnSpPr>
              <a:cxnSpLocks noChangeShapeType="1"/>
            </p:cNvCxnSpPr>
            <p:nvPr/>
          </p:nvCxnSpPr>
          <p:spPr bwMode="auto">
            <a:xfrm>
              <a:off x="4071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58 CuadroTexto"/>
            <p:cNvSpPr txBox="1">
              <a:spLocks noChangeArrowheads="1"/>
            </p:cNvSpPr>
            <p:nvPr/>
          </p:nvSpPr>
          <p:spPr bwMode="auto">
            <a:xfrm>
              <a:off x="2000250" y="4841875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0500" name="59 CuadroTexto"/>
            <p:cNvSpPr txBox="1">
              <a:spLocks noChangeArrowheads="1"/>
            </p:cNvSpPr>
            <p:nvPr/>
          </p:nvSpPr>
          <p:spPr bwMode="auto">
            <a:xfrm>
              <a:off x="2071688" y="569912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0501" name="60 CuadroTexto"/>
            <p:cNvSpPr txBox="1">
              <a:spLocks noChangeArrowheads="1"/>
            </p:cNvSpPr>
            <p:nvPr/>
          </p:nvSpPr>
          <p:spPr bwMode="auto">
            <a:xfrm>
              <a:off x="2214563" y="5289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0502" name="37 Conector recto"/>
            <p:cNvCxnSpPr>
              <a:cxnSpLocks noChangeShapeType="1"/>
            </p:cNvCxnSpPr>
            <p:nvPr/>
          </p:nvCxnSpPr>
          <p:spPr bwMode="auto">
            <a:xfrm>
              <a:off x="321468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186906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37 Conector recto"/>
            <p:cNvCxnSpPr>
              <a:cxnSpLocks noChangeShapeType="1"/>
            </p:cNvCxnSpPr>
            <p:nvPr/>
          </p:nvCxnSpPr>
          <p:spPr bwMode="auto">
            <a:xfrm>
              <a:off x="3429000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40121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37 Conector recto"/>
            <p:cNvCxnSpPr>
              <a:cxnSpLocks noChangeShapeType="1"/>
            </p:cNvCxnSpPr>
            <p:nvPr/>
          </p:nvCxnSpPr>
          <p:spPr bwMode="auto">
            <a:xfrm>
              <a:off x="364331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51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37 Conector recto"/>
            <p:cNvCxnSpPr>
              <a:cxnSpLocks noChangeShapeType="1"/>
            </p:cNvCxnSpPr>
            <p:nvPr/>
          </p:nvCxnSpPr>
          <p:spPr bwMode="auto">
            <a:xfrm>
              <a:off x="3857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864769" y="5723731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37 Conector recto"/>
            <p:cNvCxnSpPr>
              <a:cxnSpLocks noChangeShapeType="1"/>
            </p:cNvCxnSpPr>
            <p:nvPr/>
          </p:nvCxnSpPr>
          <p:spPr bwMode="auto">
            <a:xfrm>
              <a:off x="450056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9875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37 Conector recto"/>
            <p:cNvCxnSpPr>
              <a:cxnSpLocks noChangeShapeType="1"/>
            </p:cNvCxnSpPr>
            <p:nvPr/>
          </p:nvCxnSpPr>
          <p:spPr bwMode="auto">
            <a:xfrm>
              <a:off x="4286250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294982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472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37 Conector recto"/>
            <p:cNvCxnSpPr>
              <a:cxnSpLocks noChangeShapeType="1"/>
            </p:cNvCxnSpPr>
            <p:nvPr/>
          </p:nvCxnSpPr>
          <p:spPr bwMode="auto">
            <a:xfrm>
              <a:off x="4714875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687094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37 Conector recto"/>
            <p:cNvCxnSpPr>
              <a:cxnSpLocks noChangeShapeType="1"/>
            </p:cNvCxnSpPr>
            <p:nvPr/>
          </p:nvCxnSpPr>
          <p:spPr bwMode="auto">
            <a:xfrm>
              <a:off x="4929188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972844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37 Conector recto"/>
            <p:cNvCxnSpPr>
              <a:cxnSpLocks noChangeShapeType="1"/>
            </p:cNvCxnSpPr>
            <p:nvPr/>
          </p:nvCxnSpPr>
          <p:spPr bwMode="auto">
            <a:xfrm>
              <a:off x="5214938" y="500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187156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37 Conector recto"/>
            <p:cNvCxnSpPr>
              <a:cxnSpLocks noChangeShapeType="1"/>
            </p:cNvCxnSpPr>
            <p:nvPr/>
          </p:nvCxnSpPr>
          <p:spPr bwMode="auto">
            <a:xfrm>
              <a:off x="5429250" y="54848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40146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37 Conector recto"/>
            <p:cNvCxnSpPr>
              <a:cxnSpLocks noChangeShapeType="1"/>
            </p:cNvCxnSpPr>
            <p:nvPr/>
          </p:nvCxnSpPr>
          <p:spPr bwMode="auto">
            <a:xfrm>
              <a:off x="5643563" y="501650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615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37 Conector recto"/>
            <p:cNvCxnSpPr>
              <a:cxnSpLocks noChangeShapeType="1"/>
            </p:cNvCxnSpPr>
            <p:nvPr/>
          </p:nvCxnSpPr>
          <p:spPr bwMode="auto">
            <a:xfrm>
              <a:off x="5857875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37 Conector recto"/>
            <p:cNvCxnSpPr>
              <a:cxnSpLocks noChangeShapeType="1"/>
            </p:cNvCxnSpPr>
            <p:nvPr/>
          </p:nvCxnSpPr>
          <p:spPr bwMode="auto">
            <a:xfrm>
              <a:off x="6357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37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37 Conector recto"/>
            <p:cNvCxnSpPr>
              <a:cxnSpLocks noChangeShapeType="1"/>
            </p:cNvCxnSpPr>
            <p:nvPr/>
          </p:nvCxnSpPr>
          <p:spPr bwMode="auto">
            <a:xfrm>
              <a:off x="6143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52357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5">
            <a:extLst>
              <a:ext uri="{FF2B5EF4-FFF2-40B4-BE49-F238E27FC236}">
                <a16:creationId xmlns:a16="http://schemas.microsoft.com/office/drawing/2014/main" id="{708AA352-790A-4189-8EFA-B7596515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191"/>
            <a:ext cx="6524773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 / Retorno a Cero)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6C1A572B-A92B-43AF-921B-D7E166A89EC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48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11" y="7647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Analógicas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Digitales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01A6AB3-9FD7-44B5-9CD1-34FE811D2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4" y="2240868"/>
            <a:ext cx="37217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75493" y="1625001"/>
            <a:ext cx="7678766" cy="797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2534" name="38 CuadroTexto"/>
          <p:cNvSpPr txBox="1">
            <a:spLocks noChangeArrowheads="1"/>
          </p:cNvSpPr>
          <p:nvPr/>
        </p:nvSpPr>
        <p:spPr bwMode="auto">
          <a:xfrm>
            <a:off x="583631" y="3684874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Uno es: </a:t>
            </a:r>
          </a:p>
        </p:txBody>
      </p:sp>
      <p:sp>
        <p:nvSpPr>
          <p:cNvPr id="22535" name="42 CuadroTexto"/>
          <p:cNvSpPr txBox="1">
            <a:spLocks noChangeArrowheads="1"/>
          </p:cNvSpPr>
          <p:nvPr/>
        </p:nvSpPr>
        <p:spPr bwMode="auto">
          <a:xfrm>
            <a:off x="583631" y="4340511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Cero es:</a:t>
            </a:r>
          </a:p>
        </p:txBody>
      </p:sp>
      <p:grpSp>
        <p:nvGrpSpPr>
          <p:cNvPr id="4" name="62 Grupo"/>
          <p:cNvGrpSpPr>
            <a:grpSpLocks/>
          </p:cNvGrpSpPr>
          <p:nvPr/>
        </p:nvGrpSpPr>
        <p:grpSpPr bwMode="auto">
          <a:xfrm>
            <a:off x="2195736" y="3232436"/>
            <a:ext cx="6143625" cy="2087562"/>
            <a:chOff x="2071670" y="4413271"/>
            <a:chExt cx="6143625" cy="2087563"/>
          </a:xfrm>
        </p:grpSpPr>
        <p:pic>
          <p:nvPicPr>
            <p:cNvPr id="225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83" y="4865709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Text Box 152"/>
            <p:cNvSpPr txBox="1">
              <a:spLocks noChangeArrowheads="1"/>
            </p:cNvSpPr>
            <p:nvPr/>
          </p:nvSpPr>
          <p:spPr bwMode="auto">
            <a:xfrm>
              <a:off x="3676633" y="4556146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2551" name="37 Conector recto"/>
            <p:cNvCxnSpPr>
              <a:cxnSpLocks noChangeShapeType="1"/>
            </p:cNvCxnSpPr>
            <p:nvPr/>
          </p:nvCxnSpPr>
          <p:spPr bwMode="auto">
            <a:xfrm>
              <a:off x="3571858" y="5270521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39 Conector recto"/>
            <p:cNvCxnSpPr>
              <a:cxnSpLocks noChangeShapeType="1"/>
            </p:cNvCxnSpPr>
            <p:nvPr/>
          </p:nvCxnSpPr>
          <p:spPr bwMode="auto">
            <a:xfrm>
              <a:off x="3857608" y="6127771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4281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33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2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714858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500295" y="5056209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58 Conector recto de flecha"/>
            <p:cNvCxnSpPr>
              <a:cxnSpLocks noChangeShapeType="1"/>
            </p:cNvCxnSpPr>
            <p:nvPr/>
          </p:nvCxnSpPr>
          <p:spPr bwMode="auto">
            <a:xfrm>
              <a:off x="3143233" y="5699146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071670" y="4510108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358045" y="5768997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256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377" y="5698352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37 Conector recto"/>
            <p:cNvCxnSpPr>
              <a:cxnSpLocks noChangeShapeType="1"/>
            </p:cNvCxnSpPr>
            <p:nvPr/>
          </p:nvCxnSpPr>
          <p:spPr bwMode="auto">
            <a:xfrm>
              <a:off x="4214795" y="5270521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37 Conector recto"/>
            <p:cNvCxnSpPr>
              <a:cxnSpLocks noChangeShapeType="1"/>
            </p:cNvCxnSpPr>
            <p:nvPr/>
          </p:nvCxnSpPr>
          <p:spPr bwMode="auto">
            <a:xfrm>
              <a:off x="4714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45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37 Conector recto"/>
            <p:cNvCxnSpPr>
              <a:cxnSpLocks noChangeShapeType="1"/>
            </p:cNvCxnSpPr>
            <p:nvPr/>
          </p:nvCxnSpPr>
          <p:spPr bwMode="auto">
            <a:xfrm>
              <a:off x="4929170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61 Conector recto"/>
            <p:cNvCxnSpPr>
              <a:cxnSpLocks noChangeShapeType="1"/>
            </p:cNvCxnSpPr>
            <p:nvPr/>
          </p:nvCxnSpPr>
          <p:spPr bwMode="auto">
            <a:xfrm>
              <a:off x="5143483" y="612777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63 Conector recto"/>
            <p:cNvCxnSpPr>
              <a:cxnSpLocks noChangeShapeType="1"/>
            </p:cNvCxnSpPr>
            <p:nvPr/>
          </p:nvCxnSpPr>
          <p:spPr bwMode="auto">
            <a:xfrm>
              <a:off x="5643545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46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66 Conector recto"/>
            <p:cNvCxnSpPr>
              <a:cxnSpLocks noChangeShapeType="1"/>
            </p:cNvCxnSpPr>
            <p:nvPr/>
          </p:nvCxnSpPr>
          <p:spPr bwMode="auto">
            <a:xfrm>
              <a:off x="6072170" y="5270521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20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68 Conector recto"/>
            <p:cNvCxnSpPr>
              <a:cxnSpLocks noChangeShapeType="1"/>
            </p:cNvCxnSpPr>
            <p:nvPr/>
          </p:nvCxnSpPr>
          <p:spPr bwMode="auto">
            <a:xfrm>
              <a:off x="5857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015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37 Conector recto"/>
            <p:cNvCxnSpPr>
              <a:cxnSpLocks noChangeShapeType="1"/>
            </p:cNvCxnSpPr>
            <p:nvPr/>
          </p:nvCxnSpPr>
          <p:spPr bwMode="auto">
            <a:xfrm>
              <a:off x="6929420" y="612777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217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75 Conector recto"/>
            <p:cNvCxnSpPr>
              <a:cxnSpLocks noChangeShapeType="1"/>
            </p:cNvCxnSpPr>
            <p:nvPr/>
          </p:nvCxnSpPr>
          <p:spPr bwMode="auto">
            <a:xfrm>
              <a:off x="6500795" y="5270521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9445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77 Conector recto"/>
            <p:cNvCxnSpPr>
              <a:cxnSpLocks noChangeShapeType="1"/>
            </p:cNvCxnSpPr>
            <p:nvPr/>
          </p:nvCxnSpPr>
          <p:spPr bwMode="auto">
            <a:xfrm>
              <a:off x="6286483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8" name="58 CuadroTexto"/>
            <p:cNvSpPr txBox="1">
              <a:spLocks noChangeArrowheads="1"/>
            </p:cNvSpPr>
            <p:nvPr/>
          </p:nvSpPr>
          <p:spPr bwMode="auto">
            <a:xfrm>
              <a:off x="2643170" y="5056209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2579" name="59 CuadroTexto"/>
            <p:cNvSpPr txBox="1">
              <a:spLocks noChangeArrowheads="1"/>
            </p:cNvSpPr>
            <p:nvPr/>
          </p:nvSpPr>
          <p:spPr bwMode="auto">
            <a:xfrm>
              <a:off x="2714608" y="5913459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2580" name="60 CuadroTexto"/>
            <p:cNvSpPr txBox="1">
              <a:spLocks noChangeArrowheads="1"/>
            </p:cNvSpPr>
            <p:nvPr/>
          </p:nvSpPr>
          <p:spPr bwMode="auto">
            <a:xfrm>
              <a:off x="2857483" y="5503884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1512318" y="4445286"/>
            <a:ext cx="285750" cy="288925"/>
            <a:chOff x="1714474" y="5770583"/>
            <a:chExt cx="285750" cy="288925"/>
          </a:xfrm>
        </p:grpSpPr>
        <p:cxnSp>
          <p:nvCxnSpPr>
            <p:cNvPr id="22546" name="37 Conector recto"/>
            <p:cNvCxnSpPr>
              <a:cxnSpLocks noChangeShapeType="1"/>
            </p:cNvCxnSpPr>
            <p:nvPr/>
          </p:nvCxnSpPr>
          <p:spPr bwMode="auto">
            <a:xfrm>
              <a:off x="1714474" y="5786454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39 Conector recto"/>
            <p:cNvCxnSpPr>
              <a:cxnSpLocks noChangeShapeType="1"/>
            </p:cNvCxnSpPr>
            <p:nvPr/>
          </p:nvCxnSpPr>
          <p:spPr bwMode="auto">
            <a:xfrm>
              <a:off x="1857349" y="6057921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1714474" y="591345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53 Grupo"/>
          <p:cNvGrpSpPr>
            <a:grpSpLocks/>
          </p:cNvGrpSpPr>
          <p:nvPr/>
        </p:nvGrpSpPr>
        <p:grpSpPr bwMode="auto">
          <a:xfrm>
            <a:off x="1512318" y="3746786"/>
            <a:ext cx="285750" cy="287338"/>
            <a:chOff x="6429390" y="3286125"/>
            <a:chExt cx="285750" cy="287337"/>
          </a:xfrm>
        </p:grpSpPr>
        <p:cxnSp>
          <p:nvCxnSpPr>
            <p:cNvPr id="22543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57 CuadroTexto"/>
          <p:cNvSpPr txBox="1"/>
          <p:nvPr/>
        </p:nvSpPr>
        <p:spPr>
          <a:xfrm>
            <a:off x="875493" y="1558658"/>
            <a:ext cx="756084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Ethernet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utiliza esta tecnología para la representación de datos digitales en señales digitales.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C54DF3F2-AC90-42C4-94EA-CD3BCB25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88183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4363AB-109B-4A59-A67D-FA06E2D0E32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3100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2534" grpId="0"/>
      <p:bldP spid="22535" grpId="0"/>
      <p:bldP spid="58" grpId="0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689965" y="5100014"/>
            <a:ext cx="7986491" cy="14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225254"/>
            <a:ext cx="4219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52"/>
          <p:cNvSpPr txBox="1">
            <a:spLocks noChangeArrowheads="1"/>
          </p:cNvSpPr>
          <p:nvPr/>
        </p:nvSpPr>
        <p:spPr bwMode="auto">
          <a:xfrm>
            <a:off x="3033713" y="1915691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 dirty="0">
                <a:solidFill>
                  <a:schemeClr val="accent2"/>
                </a:solidFill>
              </a:rPr>
              <a:t>0     1     0     0     1     1     1     0</a:t>
            </a:r>
            <a:endParaRPr lang="es-MX" altLang="es-MX" sz="2000" b="1" dirty="0"/>
          </a:p>
        </p:txBody>
      </p:sp>
      <p:cxnSp>
        <p:nvCxnSpPr>
          <p:cNvPr id="24583" name="37 Conector recto"/>
          <p:cNvCxnSpPr>
            <a:cxnSpLocks noChangeShapeType="1"/>
          </p:cNvCxnSpPr>
          <p:nvPr/>
        </p:nvCxnSpPr>
        <p:spPr bwMode="auto">
          <a:xfrm>
            <a:off x="3143250" y="2630066"/>
            <a:ext cx="5000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50110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43 Conector recto"/>
          <p:cNvCxnSpPr>
            <a:cxnSpLocks noChangeShapeType="1"/>
          </p:cNvCxnSpPr>
          <p:nvPr/>
        </p:nvCxnSpPr>
        <p:spPr bwMode="auto">
          <a:xfrm rot="16200000" flipV="1">
            <a:off x="3429000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44 Conector recto"/>
          <p:cNvCxnSpPr>
            <a:cxnSpLocks noChangeShapeType="1"/>
          </p:cNvCxnSpPr>
          <p:nvPr/>
        </p:nvCxnSpPr>
        <p:spPr bwMode="auto">
          <a:xfrm rot="5400000" flipH="1" flipV="1">
            <a:off x="457200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46 Conector recto"/>
          <p:cNvCxnSpPr>
            <a:cxnSpLocks noChangeShapeType="1"/>
          </p:cNvCxnSpPr>
          <p:nvPr/>
        </p:nvCxnSpPr>
        <p:spPr bwMode="auto">
          <a:xfrm rot="16200000" flipV="1">
            <a:off x="4071938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57 Conector recto de flecha"/>
          <p:cNvCxnSpPr>
            <a:cxnSpLocks noChangeShapeType="1"/>
          </p:cNvCxnSpPr>
          <p:nvPr/>
        </p:nvCxnSpPr>
        <p:spPr bwMode="auto">
          <a:xfrm rot="5400000" flipH="1" flipV="1">
            <a:off x="1857375" y="2415754"/>
            <a:ext cx="128587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58 Conector recto de flecha"/>
          <p:cNvCxnSpPr>
            <a:cxnSpLocks noChangeShapeType="1"/>
          </p:cNvCxnSpPr>
          <p:nvPr/>
        </p:nvCxnSpPr>
        <p:spPr bwMode="auto">
          <a:xfrm>
            <a:off x="2500313" y="3058691"/>
            <a:ext cx="500062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23 CuadroTexto"/>
          <p:cNvSpPr txBox="1"/>
          <p:nvPr/>
        </p:nvSpPr>
        <p:spPr bwMode="auto">
          <a:xfrm>
            <a:off x="1428750" y="1869654"/>
            <a:ext cx="1071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Amplitud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 bwMode="auto">
          <a:xfrm>
            <a:off x="6715125" y="3128541"/>
            <a:ext cx="857250" cy="417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Tiempo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592" name="42 Conector recto"/>
          <p:cNvCxnSpPr>
            <a:cxnSpLocks noChangeShapeType="1"/>
          </p:cNvCxnSpPr>
          <p:nvPr/>
        </p:nvCxnSpPr>
        <p:spPr bwMode="auto">
          <a:xfrm rot="5400000" flipH="1" flipV="1">
            <a:off x="3213894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37 Conector recto"/>
          <p:cNvCxnSpPr>
            <a:cxnSpLocks noChangeShapeType="1"/>
          </p:cNvCxnSpPr>
          <p:nvPr/>
        </p:nvCxnSpPr>
        <p:spPr bwMode="auto">
          <a:xfrm>
            <a:off x="4071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46 Conector recto"/>
          <p:cNvCxnSpPr>
            <a:cxnSpLocks noChangeShapeType="1"/>
          </p:cNvCxnSpPr>
          <p:nvPr/>
        </p:nvCxnSpPr>
        <p:spPr bwMode="auto">
          <a:xfrm rot="16200000" flipV="1">
            <a:off x="385762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37 Conector recto"/>
          <p:cNvCxnSpPr>
            <a:cxnSpLocks noChangeShapeType="1"/>
          </p:cNvCxnSpPr>
          <p:nvPr/>
        </p:nvCxnSpPr>
        <p:spPr bwMode="auto">
          <a:xfrm>
            <a:off x="4286250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61 Conector recto"/>
          <p:cNvCxnSpPr>
            <a:cxnSpLocks noChangeShapeType="1"/>
          </p:cNvCxnSpPr>
          <p:nvPr/>
        </p:nvCxnSpPr>
        <p:spPr bwMode="auto">
          <a:xfrm>
            <a:off x="4500563" y="3487316"/>
            <a:ext cx="500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63 Conector recto"/>
          <p:cNvCxnSpPr>
            <a:cxnSpLocks noChangeShapeType="1"/>
          </p:cNvCxnSpPr>
          <p:nvPr/>
        </p:nvCxnSpPr>
        <p:spPr bwMode="auto">
          <a:xfrm>
            <a:off x="5000625" y="2630066"/>
            <a:ext cx="42862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000626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66 Conector recto"/>
          <p:cNvCxnSpPr>
            <a:cxnSpLocks noChangeShapeType="1"/>
          </p:cNvCxnSpPr>
          <p:nvPr/>
        </p:nvCxnSpPr>
        <p:spPr bwMode="auto">
          <a:xfrm>
            <a:off x="5429250" y="3485729"/>
            <a:ext cx="4286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42 Conector recto"/>
          <p:cNvCxnSpPr>
            <a:cxnSpLocks noChangeShapeType="1"/>
          </p:cNvCxnSpPr>
          <p:nvPr/>
        </p:nvCxnSpPr>
        <p:spPr bwMode="auto">
          <a:xfrm rot="5400000" flipH="1" flipV="1">
            <a:off x="564435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37 Conector recto"/>
          <p:cNvCxnSpPr>
            <a:cxnSpLocks noChangeShapeType="1"/>
          </p:cNvCxnSpPr>
          <p:nvPr/>
        </p:nvCxnSpPr>
        <p:spPr bwMode="auto">
          <a:xfrm>
            <a:off x="607218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42925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75 Conector recto"/>
          <p:cNvCxnSpPr>
            <a:cxnSpLocks noChangeShapeType="1"/>
          </p:cNvCxnSpPr>
          <p:nvPr/>
        </p:nvCxnSpPr>
        <p:spPr bwMode="auto">
          <a:xfrm>
            <a:off x="5857875" y="2630066"/>
            <a:ext cx="2143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37 Conector recto"/>
          <p:cNvCxnSpPr>
            <a:cxnSpLocks noChangeShapeType="1"/>
          </p:cNvCxnSpPr>
          <p:nvPr/>
        </p:nvCxnSpPr>
        <p:spPr bwMode="auto">
          <a:xfrm>
            <a:off x="2928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715419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50 Conector recto"/>
          <p:cNvCxnSpPr>
            <a:cxnSpLocks noChangeShapeType="1"/>
          </p:cNvCxnSpPr>
          <p:nvPr/>
        </p:nvCxnSpPr>
        <p:spPr bwMode="auto">
          <a:xfrm>
            <a:off x="3643313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37 Conector recto"/>
          <p:cNvCxnSpPr>
            <a:cxnSpLocks noChangeShapeType="1"/>
          </p:cNvCxnSpPr>
          <p:nvPr/>
        </p:nvCxnSpPr>
        <p:spPr bwMode="auto">
          <a:xfrm>
            <a:off x="3857625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43 Conector recto"/>
          <p:cNvCxnSpPr>
            <a:cxnSpLocks noChangeShapeType="1"/>
          </p:cNvCxnSpPr>
          <p:nvPr/>
        </p:nvCxnSpPr>
        <p:spPr bwMode="auto">
          <a:xfrm rot="16200000" flipV="1">
            <a:off x="3643313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43 Conector recto"/>
          <p:cNvCxnSpPr>
            <a:cxnSpLocks noChangeShapeType="1"/>
          </p:cNvCxnSpPr>
          <p:nvPr/>
        </p:nvCxnSpPr>
        <p:spPr bwMode="auto">
          <a:xfrm rot="16200000" flipV="1">
            <a:off x="585787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69 Conector recto"/>
          <p:cNvCxnSpPr>
            <a:cxnSpLocks noChangeShapeType="1"/>
          </p:cNvCxnSpPr>
          <p:nvPr/>
        </p:nvCxnSpPr>
        <p:spPr bwMode="auto">
          <a:xfrm>
            <a:off x="6286500" y="2628479"/>
            <a:ext cx="2143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72 CuadroTexto"/>
          <p:cNvSpPr txBox="1">
            <a:spLocks noChangeArrowheads="1"/>
          </p:cNvSpPr>
          <p:nvPr/>
        </p:nvSpPr>
        <p:spPr bwMode="auto">
          <a:xfrm>
            <a:off x="3357563" y="3844504"/>
            <a:ext cx="2500312" cy="8302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altLang="es-MX" sz="1600" b="1" i="1">
                <a:solidFill>
                  <a:schemeClr val="accent2"/>
                </a:solidFill>
              </a:rPr>
              <a:t>La presencia de una transición al principio del bit cero</a:t>
            </a:r>
          </a:p>
        </p:txBody>
      </p:sp>
      <p:cxnSp>
        <p:nvCxnSpPr>
          <p:cNvPr id="24612" name="73 Conector recto de flecha"/>
          <p:cNvCxnSpPr>
            <a:cxnSpLocks noChangeShapeType="1"/>
          </p:cNvCxnSpPr>
          <p:nvPr/>
        </p:nvCxnSpPr>
        <p:spPr bwMode="auto">
          <a:xfrm rot="10800000">
            <a:off x="3000375" y="3130129"/>
            <a:ext cx="785813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78 Conector recto de flecha"/>
          <p:cNvCxnSpPr>
            <a:cxnSpLocks noChangeShapeType="1"/>
          </p:cNvCxnSpPr>
          <p:nvPr/>
        </p:nvCxnSpPr>
        <p:spPr bwMode="auto">
          <a:xfrm rot="16200000" flipV="1">
            <a:off x="3679032" y="3451597"/>
            <a:ext cx="6429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79 Conector recto de flecha"/>
          <p:cNvCxnSpPr>
            <a:cxnSpLocks noChangeShapeType="1"/>
          </p:cNvCxnSpPr>
          <p:nvPr/>
        </p:nvCxnSpPr>
        <p:spPr bwMode="auto">
          <a:xfrm rot="16200000" flipV="1">
            <a:off x="4114007" y="3445247"/>
            <a:ext cx="6302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80 Conector recto de flecha"/>
          <p:cNvCxnSpPr>
            <a:cxnSpLocks noChangeShapeType="1"/>
          </p:cNvCxnSpPr>
          <p:nvPr/>
        </p:nvCxnSpPr>
        <p:spPr bwMode="auto">
          <a:xfrm flipV="1">
            <a:off x="4786313" y="3130129"/>
            <a:ext cx="1214437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58 CuadroTexto"/>
          <p:cNvSpPr txBox="1">
            <a:spLocks noChangeArrowheads="1"/>
          </p:cNvSpPr>
          <p:nvPr/>
        </p:nvSpPr>
        <p:spPr bwMode="auto">
          <a:xfrm>
            <a:off x="1928813" y="246020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+ v</a:t>
            </a:r>
          </a:p>
        </p:txBody>
      </p:sp>
      <p:sp>
        <p:nvSpPr>
          <p:cNvPr id="24617" name="59 CuadroTexto"/>
          <p:cNvSpPr txBox="1">
            <a:spLocks noChangeArrowheads="1"/>
          </p:cNvSpPr>
          <p:nvPr/>
        </p:nvSpPr>
        <p:spPr bwMode="auto">
          <a:xfrm>
            <a:off x="2000250" y="331745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- v</a:t>
            </a:r>
          </a:p>
        </p:txBody>
      </p:sp>
      <p:sp>
        <p:nvSpPr>
          <p:cNvPr id="24618" name="60 CuadroTexto"/>
          <p:cNvSpPr txBox="1">
            <a:spLocks noChangeArrowheads="1"/>
          </p:cNvSpPr>
          <p:nvPr/>
        </p:nvSpPr>
        <p:spPr bwMode="auto">
          <a:xfrm>
            <a:off x="2143125" y="2907879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600" b="1">
                <a:solidFill>
                  <a:srgbClr val="660066"/>
                </a:solidFill>
                <a:latin typeface="ZapfHumnst BT"/>
              </a:rPr>
              <a:t>0</a:t>
            </a:r>
          </a:p>
        </p:txBody>
      </p:sp>
      <p:cxnSp>
        <p:nvCxnSpPr>
          <p:cNvPr id="24619" name="69 Conector recto"/>
          <p:cNvCxnSpPr>
            <a:cxnSpLocks noChangeShapeType="1"/>
          </p:cNvCxnSpPr>
          <p:nvPr/>
        </p:nvCxnSpPr>
        <p:spPr bwMode="auto">
          <a:xfrm>
            <a:off x="2428875" y="2630066"/>
            <a:ext cx="500063" cy="1588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ángulo 43"/>
          <p:cNvSpPr/>
          <p:nvPr/>
        </p:nvSpPr>
        <p:spPr>
          <a:xfrm>
            <a:off x="812868" y="5589240"/>
            <a:ext cx="778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kern="0" dirty="0">
                <a:latin typeface="ZapfHumnst BT"/>
                <a:cs typeface="Arial" pitchFamily="34" charset="0"/>
              </a:rPr>
              <a:t>Se usa en transmisión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redes LAN en anillo</a:t>
            </a:r>
            <a:r>
              <a:rPr lang="es-MX" sz="1600" kern="0" dirty="0">
                <a:latin typeface="ZapfHumnst BT"/>
                <a:cs typeface="Arial" pitchFamily="34" charset="0"/>
              </a:rPr>
              <a:t>, en las que se usa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par trenzado blindado.</a:t>
            </a:r>
          </a:p>
        </p:txBody>
      </p:sp>
      <p:sp>
        <p:nvSpPr>
          <p:cNvPr id="45" name="26 CuadroTexto"/>
          <p:cNvSpPr txBox="1"/>
          <p:nvPr/>
        </p:nvSpPr>
        <p:spPr>
          <a:xfrm>
            <a:off x="748824" y="5115886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9FD6F1CF-0100-48A8-9C0F-CF946E8D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90465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 diferencial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966C0961-8FE9-4B4B-AE9E-D776920A14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9853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/>
      <p:bldP spid="45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6234337" y="1301236"/>
            <a:ext cx="2347328" cy="2263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8677" name="59 Grupo"/>
          <p:cNvGrpSpPr>
            <a:grpSpLocks/>
          </p:cNvGrpSpPr>
          <p:nvPr/>
        </p:nvGrpSpPr>
        <p:grpSpPr bwMode="auto">
          <a:xfrm>
            <a:off x="732631" y="1904901"/>
            <a:ext cx="6143625" cy="4116387"/>
            <a:chOff x="1357290" y="1883623"/>
            <a:chExt cx="6143625" cy="4117145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403" y="340763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52"/>
            <p:cNvSpPr txBox="1">
              <a:spLocks noChangeArrowheads="1"/>
            </p:cNvSpPr>
            <p:nvPr/>
          </p:nvSpPr>
          <p:spPr bwMode="auto">
            <a:xfrm>
              <a:off x="2962253" y="3098068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8680" name="37 Conector recto"/>
            <p:cNvCxnSpPr>
              <a:cxnSpLocks noChangeShapeType="1"/>
            </p:cNvCxnSpPr>
            <p:nvPr/>
          </p:nvCxnSpPr>
          <p:spPr bwMode="auto">
            <a:xfrm flipV="1">
              <a:off x="2857488" y="4669693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0054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85915" y="359813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58 Conector recto de flecha"/>
            <p:cNvCxnSpPr>
              <a:cxnSpLocks noChangeShapeType="1"/>
            </p:cNvCxnSpPr>
            <p:nvPr/>
          </p:nvCxnSpPr>
          <p:spPr bwMode="auto">
            <a:xfrm>
              <a:off x="2428853" y="4241068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1357290" y="3052238"/>
              <a:ext cx="1071562" cy="462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6643665" y="4311357"/>
              <a:ext cx="857250" cy="4175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868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42434" y="4240274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86165" y="424106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37 Conector recto"/>
            <p:cNvCxnSpPr>
              <a:cxnSpLocks noChangeShapeType="1"/>
            </p:cNvCxnSpPr>
            <p:nvPr/>
          </p:nvCxnSpPr>
          <p:spPr bwMode="auto">
            <a:xfrm>
              <a:off x="4214790" y="4669693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63 Conector recto"/>
            <p:cNvCxnSpPr>
              <a:cxnSpLocks noChangeShapeType="1"/>
            </p:cNvCxnSpPr>
            <p:nvPr/>
          </p:nvCxnSpPr>
          <p:spPr bwMode="auto">
            <a:xfrm>
              <a:off x="4929165" y="3810862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29166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66 Conector recto"/>
            <p:cNvCxnSpPr>
              <a:cxnSpLocks noChangeShapeType="1"/>
            </p:cNvCxnSpPr>
            <p:nvPr/>
          </p:nvCxnSpPr>
          <p:spPr bwMode="auto">
            <a:xfrm>
              <a:off x="5357790" y="4668117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5779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75 Conector recto"/>
            <p:cNvCxnSpPr>
              <a:cxnSpLocks noChangeShapeType="1"/>
            </p:cNvCxnSpPr>
            <p:nvPr/>
          </p:nvCxnSpPr>
          <p:spPr bwMode="auto">
            <a:xfrm>
              <a:off x="5786415" y="3812449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50 Conector recto"/>
            <p:cNvCxnSpPr>
              <a:cxnSpLocks noChangeShapeType="1"/>
            </p:cNvCxnSpPr>
            <p:nvPr/>
          </p:nvCxnSpPr>
          <p:spPr bwMode="auto">
            <a:xfrm>
              <a:off x="3571853" y="3812443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72 CuadroTexto"/>
            <p:cNvSpPr txBox="1">
              <a:spLocks noChangeArrowheads="1"/>
            </p:cNvSpPr>
            <p:nvPr/>
          </p:nvSpPr>
          <p:spPr bwMode="auto">
            <a:xfrm>
              <a:off x="2714613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8696" name="58 CuadroTexto"/>
            <p:cNvSpPr txBox="1">
              <a:spLocks noChangeArrowheads="1"/>
            </p:cNvSpPr>
            <p:nvPr/>
          </p:nvSpPr>
          <p:spPr bwMode="auto">
            <a:xfrm>
              <a:off x="1857353" y="364258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8697" name="59 CuadroTexto"/>
            <p:cNvSpPr txBox="1">
              <a:spLocks noChangeArrowheads="1"/>
            </p:cNvSpPr>
            <p:nvPr/>
          </p:nvSpPr>
          <p:spPr bwMode="auto">
            <a:xfrm>
              <a:off x="1928790" y="4499831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8698" name="60 CuadroTexto"/>
            <p:cNvSpPr txBox="1">
              <a:spLocks noChangeArrowheads="1"/>
            </p:cNvSpPr>
            <p:nvPr/>
          </p:nvSpPr>
          <p:spPr bwMode="auto">
            <a:xfrm>
              <a:off x="2071665" y="4090256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8699" name="69 Conector recto"/>
            <p:cNvCxnSpPr>
              <a:cxnSpLocks noChangeShapeType="1"/>
            </p:cNvCxnSpPr>
            <p:nvPr/>
          </p:nvCxnSpPr>
          <p:spPr bwMode="auto">
            <a:xfrm>
              <a:off x="2357415" y="4668106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57620" y="4812581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72 CuadroTexto"/>
            <p:cNvSpPr txBox="1">
              <a:spLocks noChangeArrowheads="1"/>
            </p:cNvSpPr>
            <p:nvPr/>
          </p:nvSpPr>
          <p:spPr bwMode="auto">
            <a:xfrm>
              <a:off x="4643438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8702" name="86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679158" y="4776863"/>
              <a:ext cx="428628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3" name="72 CuadroTexto"/>
            <p:cNvSpPr txBox="1">
              <a:spLocks noChangeArrowheads="1"/>
            </p:cNvSpPr>
            <p:nvPr/>
          </p:nvSpPr>
          <p:spPr bwMode="auto">
            <a:xfrm>
              <a:off x="3500387" y="1883623"/>
              <a:ext cx="2500330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1: Transición a la mitad del periodo de un bit en cualquier dirección</a:t>
              </a:r>
            </a:p>
          </p:txBody>
        </p:sp>
        <p:cxnSp>
          <p:nvCxnSpPr>
            <p:cNvPr id="28704" name="3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3571825" y="2740879"/>
              <a:ext cx="500066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5" name="36 Conector recto de flecha"/>
            <p:cNvCxnSpPr>
              <a:cxnSpLocks noChangeShapeType="1"/>
              <a:endCxn id="28679" idx="0"/>
            </p:cNvCxnSpPr>
            <p:nvPr/>
          </p:nvCxnSpPr>
          <p:spPr bwMode="auto">
            <a:xfrm rot="16200000" flipH="1">
              <a:off x="4598161" y="2857550"/>
              <a:ext cx="357189" cy="1238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43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036304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46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536370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041679" y="1753518"/>
            <a:ext cx="2568921" cy="1593850"/>
          </a:xfrm>
          <a:prstGeom prst="rect">
            <a:avLst/>
          </a:prstGeom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5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emplea especialmente en transmisiones donde se utiliza </a:t>
            </a:r>
            <a:r>
              <a:rPr lang="es-MX" sz="15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cable de cobre.</a:t>
            </a:r>
            <a:endParaRPr lang="es-ES_tradnl" sz="15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444208" y="1327716"/>
            <a:ext cx="21374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46E4F661-8BA5-4D0C-B233-3DB9836C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630466"/>
            <a:ext cx="60486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Miller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53939DF2-C91D-48E1-A77A-905A6E07675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726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  <p:bldP spid="37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5403" y="2019065"/>
            <a:ext cx="4752528" cy="1992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412776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bipolar usa tres niveles de voltaje: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Cero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183630" y="4011476"/>
            <a:ext cx="6143625" cy="2159000"/>
            <a:chOff x="1500188" y="4198938"/>
            <a:chExt cx="6143625" cy="2159000"/>
          </a:xfrm>
        </p:grpSpPr>
        <p:pic>
          <p:nvPicPr>
            <p:cNvPr id="297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9705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40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970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9725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9726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466778" y="2479204"/>
            <a:ext cx="4965129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usa en sistemas de transmisión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T1 </a:t>
            </a:r>
            <a:r>
              <a:rPr lang="es-MX" sz="1600" kern="0" dirty="0">
                <a:latin typeface="ZapfHumnst BT"/>
                <a:cs typeface="Arial" pitchFamily="34" charset="0"/>
              </a:rPr>
              <a:t>(1.544 Mbps)</a:t>
            </a:r>
          </a:p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utiliza en la red digital de servicios integrados (</a:t>
            </a:r>
            <a:r>
              <a:rPr lang="es-MX" sz="1600" b="1" kern="0" dirty="0">
                <a:latin typeface="ZapfHumnst BT"/>
                <a:cs typeface="Arial" pitchFamily="34" charset="0"/>
              </a:rPr>
              <a:t>ISDN</a:t>
            </a:r>
            <a:r>
              <a:rPr lang="es-MX" sz="1600" kern="0" dirty="0">
                <a:latin typeface="ZapfHumnst BT"/>
                <a:cs typeface="Arial" pitchFamily="34" charset="0"/>
              </a:rPr>
              <a:t>).</a:t>
            </a:r>
            <a:endParaRPr lang="es-ES_tradnl" sz="1600" kern="0" dirty="0">
              <a:latin typeface="ZapfHumnst BT"/>
            </a:endParaRPr>
          </a:p>
        </p:txBody>
      </p:sp>
      <p:sp>
        <p:nvSpPr>
          <p:cNvPr id="32" name="26 CuadroTexto"/>
          <p:cNvSpPr txBox="1"/>
          <p:nvPr/>
        </p:nvSpPr>
        <p:spPr>
          <a:xfrm>
            <a:off x="4036763" y="2019065"/>
            <a:ext cx="44378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11D6FD18-9448-44F4-A67C-56A59FD8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620688"/>
            <a:ext cx="6096149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2269FEF-6C30-4759-AC15-F58CA5F9637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42431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78E1816-BEAB-485A-999D-BA35F27BD8D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3826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dos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8803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C136981-C37F-4669-9B6C-9CB52E7224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2257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555776" y="1392533"/>
            <a:ext cx="6192688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intervalo.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71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8E11D4-1788-4A6A-BC7D-65227009B1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27697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25D33F9-6429-4D6C-B3CF-1433705F41B9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37291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analógica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92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DE1F3CD-BF26-4340-B720-8BEBD856077F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4498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digital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153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6F7B573-A4F3-44B1-ABFD-ECB36CC843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642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1627</Words>
  <Application>Microsoft Office PowerPoint</Application>
  <PresentationFormat>Presentación en pantalla (4:3)</PresentationFormat>
  <Paragraphs>276</Paragraphs>
  <Slides>33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77</cp:revision>
  <dcterms:created xsi:type="dcterms:W3CDTF">2013-06-11T22:32:36Z</dcterms:created>
  <dcterms:modified xsi:type="dcterms:W3CDTF">2022-04-24T21:04:53Z</dcterms:modified>
</cp:coreProperties>
</file>