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41" r:id="rId2"/>
    <p:sldId id="460" r:id="rId3"/>
    <p:sldId id="442" r:id="rId4"/>
    <p:sldId id="443" r:id="rId5"/>
    <p:sldId id="444" r:id="rId6"/>
    <p:sldId id="445" r:id="rId7"/>
    <p:sldId id="446" r:id="rId8"/>
    <p:sldId id="461" r:id="rId9"/>
    <p:sldId id="447" r:id="rId10"/>
    <p:sldId id="448" r:id="rId11"/>
    <p:sldId id="465" r:id="rId12"/>
    <p:sldId id="449" r:id="rId13"/>
    <p:sldId id="450" r:id="rId14"/>
    <p:sldId id="466" r:id="rId15"/>
    <p:sldId id="451" r:id="rId16"/>
    <p:sldId id="452" r:id="rId17"/>
    <p:sldId id="453" r:id="rId18"/>
    <p:sldId id="454" r:id="rId19"/>
    <p:sldId id="464" r:id="rId20"/>
    <p:sldId id="455" r:id="rId21"/>
    <p:sldId id="456" r:id="rId22"/>
    <p:sldId id="917" r:id="rId23"/>
    <p:sldId id="467" r:id="rId24"/>
    <p:sldId id="915" r:id="rId25"/>
    <p:sldId id="916" r:id="rId26"/>
    <p:sldId id="920" r:id="rId27"/>
    <p:sldId id="922" r:id="rId28"/>
    <p:sldId id="923" r:id="rId29"/>
    <p:sldId id="924" r:id="rId3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1658" autoAdjust="0"/>
  </p:normalViewPr>
  <p:slideViewPr>
    <p:cSldViewPr>
      <p:cViewPr varScale="1">
        <p:scale>
          <a:sx n="58" d="100"/>
          <a:sy n="58" d="100"/>
        </p:scale>
        <p:origin x="1684" y="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19/05/2022</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‹Nº›</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19/05/2022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28</a:t>
            </a:fld>
            <a:endParaRPr lang="es-MX" dirty="0"/>
          </a:p>
        </p:txBody>
      </p:sp>
    </p:spTree>
    <p:extLst>
      <p:ext uri="{BB962C8B-B14F-4D97-AF65-F5344CB8AC3E}">
        <p14:creationId xmlns:p14="http://schemas.microsoft.com/office/powerpoint/2010/main" val="383590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29</a:t>
            </a:fld>
            <a:endParaRPr lang="es-MX" dirty="0"/>
          </a:p>
        </p:txBody>
      </p:sp>
    </p:spTree>
    <p:extLst>
      <p:ext uri="{BB962C8B-B14F-4D97-AF65-F5344CB8AC3E}">
        <p14:creationId xmlns:p14="http://schemas.microsoft.com/office/powerpoint/2010/main" val="409443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424705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25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E84553-0B24-4103-9E38-63AC54F49DEF}" type="slidenum">
              <a:rPr lang="es-MX" altLang="es-MX" sz="1200" smtClean="0"/>
              <a:pPr/>
              <a:t>5</a:t>
            </a:fld>
            <a:endParaRPr lang="es-MX" altLang="es-MX" sz="1200"/>
          </a:p>
        </p:txBody>
      </p:sp>
    </p:spTree>
    <p:extLst>
      <p:ext uri="{BB962C8B-B14F-4D97-AF65-F5344CB8AC3E}">
        <p14:creationId xmlns:p14="http://schemas.microsoft.com/office/powerpoint/2010/main" val="135723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D26EB7-6C37-4217-A417-443C4443E350}" type="slidenum">
              <a:rPr lang="es-MX" altLang="es-MX" sz="1200" smtClean="0"/>
              <a:pPr/>
              <a:t>6</a:t>
            </a:fld>
            <a:endParaRPr lang="es-MX" altLang="es-MX" sz="1200"/>
          </a:p>
        </p:txBody>
      </p:sp>
    </p:spTree>
    <p:extLst>
      <p:ext uri="{BB962C8B-B14F-4D97-AF65-F5344CB8AC3E}">
        <p14:creationId xmlns:p14="http://schemas.microsoft.com/office/powerpoint/2010/main" val="111617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2"/>
                </a:solidFill>
                <a:effectLst/>
                <a:latin typeface="Arial" panose="020B0604020202020204" pitchFamily="34" charset="0"/>
              </a:rPr>
              <a:t>Una red FDDI utiliza dos arquitecturas Token Ring, una de ellas como apoyo en caso de que la principal falle. En cada anillo, el tráfico de datos se produce en dirección opuesta a la del otro.</a:t>
            </a:r>
            <a:r>
              <a:rPr lang="es-ES" b="0" i="0" u="none" strike="noStrike" baseline="30000" dirty="0">
                <a:solidFill>
                  <a:srgbClr val="0645AD"/>
                </a:solidFill>
                <a:effectLst/>
                <a:latin typeface="Arial" panose="020B0604020202020204" pitchFamily="34" charset="0"/>
              </a:rPr>
              <a:t>1</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362367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22</a:t>
            </a:fld>
            <a:endParaRPr lang="es-MX" dirty="0"/>
          </a:p>
        </p:txBody>
      </p:sp>
    </p:spTree>
    <p:extLst>
      <p:ext uri="{BB962C8B-B14F-4D97-AF65-F5344CB8AC3E}">
        <p14:creationId xmlns:p14="http://schemas.microsoft.com/office/powerpoint/2010/main" val="268226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25</a:t>
            </a:fld>
            <a:endParaRPr lang="es-MX" dirty="0"/>
          </a:p>
        </p:txBody>
      </p:sp>
    </p:spTree>
    <p:extLst>
      <p:ext uri="{BB962C8B-B14F-4D97-AF65-F5344CB8AC3E}">
        <p14:creationId xmlns:p14="http://schemas.microsoft.com/office/powerpoint/2010/main" val="3202232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26</a:t>
            </a:fld>
            <a:endParaRPr lang="es-MX" dirty="0"/>
          </a:p>
        </p:txBody>
      </p:sp>
    </p:spTree>
    <p:extLst>
      <p:ext uri="{BB962C8B-B14F-4D97-AF65-F5344CB8AC3E}">
        <p14:creationId xmlns:p14="http://schemas.microsoft.com/office/powerpoint/2010/main" val="218522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27</a:t>
            </a:fld>
            <a:endParaRPr lang="es-MX" dirty="0"/>
          </a:p>
        </p:txBody>
      </p:sp>
    </p:spTree>
    <p:extLst>
      <p:ext uri="{BB962C8B-B14F-4D97-AF65-F5344CB8AC3E}">
        <p14:creationId xmlns:p14="http://schemas.microsoft.com/office/powerpoint/2010/main" val="292372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imágenes prediseñadas"/>
          <p:cNvSpPr>
            <a:spLocks noGrp="1"/>
          </p:cNvSpPr>
          <p:nvPr>
            <p:ph type="clipArt" sz="half" idx="2"/>
          </p:nvPr>
        </p:nvSpPr>
        <p:spPr>
          <a:xfrm>
            <a:off x="5145088" y="2017713"/>
            <a:ext cx="3810000" cy="4114800"/>
          </a:xfrm>
        </p:spPr>
        <p:txBody>
          <a:bodyPr/>
          <a:lstStyle/>
          <a:p>
            <a:pPr lvl="0"/>
            <a:endParaRPr lang="es-MX" noProof="0"/>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420D33DD-DFAB-46B7-8745-FC01FCE5357C}" type="slidenum">
              <a:rPr lang="es-ES"/>
              <a:pPr>
                <a:defRPr/>
              </a:pPr>
              <a:t>‹Nº›</a:t>
            </a:fld>
            <a:endParaRPr lang="es-ES"/>
          </a:p>
        </p:txBody>
      </p:sp>
    </p:spTree>
    <p:extLst>
      <p:ext uri="{BB962C8B-B14F-4D97-AF65-F5344CB8AC3E}">
        <p14:creationId xmlns:p14="http://schemas.microsoft.com/office/powerpoint/2010/main" val="97548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1182688" y="2017713"/>
            <a:ext cx="3810000" cy="4114800"/>
          </a:xfrm>
        </p:spPr>
        <p:txBody>
          <a:bodyPr/>
          <a:lstStyle/>
          <a:p>
            <a:pPr lvl="0"/>
            <a:endParaRPr lang="es-MX" noProof="0"/>
          </a:p>
        </p:txBody>
      </p:sp>
      <p:sp>
        <p:nvSpPr>
          <p:cNvPr id="4" name="3 Marcador de texto"/>
          <p:cNvSpPr>
            <a:spLocks noGrp="1"/>
          </p:cNvSpPr>
          <p:nvPr>
            <p:ph type="body" sz="half" idx="2"/>
          </p:nvPr>
        </p:nvSpPr>
        <p:spPr>
          <a:xfrm>
            <a:off x="51450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3921F90C-5423-4ED1-AC02-3F795D846FCF}" type="slidenum">
              <a:rPr lang="es-ES"/>
              <a:pPr>
                <a:defRPr/>
              </a:pPr>
              <a:t>‹Nº›</a:t>
            </a:fld>
            <a:endParaRPr lang="es-ES"/>
          </a:p>
        </p:txBody>
      </p:sp>
    </p:spTree>
    <p:extLst>
      <p:ext uri="{BB962C8B-B14F-4D97-AF65-F5344CB8AC3E}">
        <p14:creationId xmlns:p14="http://schemas.microsoft.com/office/powerpoint/2010/main" val="35629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19/05/2022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19/05/2022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gif"/></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683568"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Topologías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5117699"/>
            <a:ext cx="1600200" cy="1076325"/>
          </a:xfrm>
          <a:prstGeom prst="rect">
            <a:avLst/>
          </a:prstGeom>
        </p:spPr>
      </p:pic>
      <p:pic>
        <p:nvPicPr>
          <p:cNvPr id="8" name="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745" y="4831258"/>
            <a:ext cx="1970749" cy="1478062"/>
          </a:xfrm>
          <a:prstGeom prst="rect">
            <a:avLst/>
          </a:prstGeom>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3979228"/>
            <a:ext cx="2158882" cy="1452105"/>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3"/>
          <p:cNvSpPr>
            <a:spLocks noGrp="1" noChangeArrowheads="1"/>
          </p:cNvSpPr>
          <p:nvPr>
            <p:ph type="body" sz="half" idx="2"/>
          </p:nvPr>
        </p:nvSpPr>
        <p:spPr>
          <a:xfrm>
            <a:off x="4635050" y="1981200"/>
            <a:ext cx="4000500" cy="3643313"/>
          </a:xfrm>
        </p:spPr>
        <p:txBody>
          <a:bodyPr/>
          <a:lstStyle/>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permite que todos los dispositivos se comuniquen entre sí.</a:t>
            </a:r>
          </a:p>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si el punto central falla, la red entera no funciona. Es costosa.</a:t>
            </a: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246576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29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2"/>
          </p:nvPr>
        </p:nvSpPr>
        <p:spPr>
          <a:xfrm>
            <a:off x="571500" y="1916833"/>
            <a:ext cx="7888932" cy="1224136"/>
          </a:xfrm>
        </p:spPr>
        <p:txBody>
          <a:bodyPr>
            <a:normAutofit/>
          </a:bodyPr>
          <a:lstStyle/>
          <a:p>
            <a:pPr indent="-255588" algn="just">
              <a:lnSpc>
                <a:spcPct val="200000"/>
              </a:lnSpc>
              <a:spcBef>
                <a:spcPct val="0"/>
              </a:spcBef>
            </a:pPr>
            <a:r>
              <a:rPr lang="es-ES" altLang="es-MX" sz="1800" dirty="0">
                <a:solidFill>
                  <a:schemeClr val="bg2">
                    <a:lumMod val="25000"/>
                  </a:schemeClr>
                </a:solidFill>
                <a:latin typeface="Arial" pitchFamily="34" charset="0"/>
                <a:cs typeface="Arial" pitchFamily="34" charset="0"/>
              </a:rPr>
              <a:t>Los dispositivos se conectan mediante un cable (Par trenzado) a un puerto del dispositivo central (Switch o Hub).</a:t>
            </a:r>
            <a:endParaRPr lang="es-MX" altLang="es-MX" sz="1800" dirty="0">
              <a:solidFill>
                <a:schemeClr val="bg2">
                  <a:lumMod val="25000"/>
                </a:schemeClr>
              </a:solidFill>
              <a:latin typeface="Arial" pitchFamily="34" charset="0"/>
              <a:cs typeface="Arial" pitchFamily="34" charset="0"/>
            </a:endParaRP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pic>
        <p:nvPicPr>
          <p:cNvPr id="3" name="Imagen 2" descr="Diagrama&#10;&#10;Descripción generada automáticamente">
            <a:extLst>
              <a:ext uri="{FF2B5EF4-FFF2-40B4-BE49-F238E27FC236}">
                <a16:creationId xmlns:a16="http://schemas.microsoft.com/office/drawing/2014/main" id="{C33DB8DF-BE52-4F1D-8939-768C7F38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249116"/>
            <a:ext cx="2286000" cy="1962150"/>
          </a:xfrm>
          <a:prstGeom prst="rect">
            <a:avLst/>
          </a:prstGeom>
        </p:spPr>
      </p:pic>
      <p:sp>
        <p:nvSpPr>
          <p:cNvPr id="9" name="Rectangle 3">
            <a:extLst>
              <a:ext uri="{FF2B5EF4-FFF2-40B4-BE49-F238E27FC236}">
                <a16:creationId xmlns:a16="http://schemas.microsoft.com/office/drawing/2014/main" id="{1B9389C6-5060-49A4-A357-720E9836D75C}"/>
              </a:ext>
            </a:extLst>
          </p:cNvPr>
          <p:cNvSpPr txBox="1">
            <a:spLocks noChangeArrowheads="1"/>
          </p:cNvSpPr>
          <p:nvPr/>
        </p:nvSpPr>
        <p:spPr>
          <a:xfrm>
            <a:off x="971600" y="3786275"/>
            <a:ext cx="4032448" cy="1424991"/>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Se utilizan en redes </a:t>
            </a:r>
            <a:r>
              <a:rPr lang="es-ES" altLang="es-MX" sz="1800" b="1" dirty="0">
                <a:solidFill>
                  <a:schemeClr val="bg2">
                    <a:lumMod val="25000"/>
                  </a:schemeClr>
                </a:solidFill>
                <a:latin typeface="Arial" pitchFamily="34" charset="0"/>
                <a:cs typeface="Arial" pitchFamily="34" charset="0"/>
              </a:rPr>
              <a:t>LAN</a:t>
            </a:r>
            <a:r>
              <a:rPr lang="es-ES" altLang="es-MX" sz="1800" dirty="0">
                <a:solidFill>
                  <a:schemeClr val="bg2">
                    <a:lumMod val="25000"/>
                  </a:schemeClr>
                </a:solidFill>
                <a:latin typeface="Arial" pitchFamily="34" charset="0"/>
                <a:cs typeface="Arial" pitchFamily="34" charset="0"/>
              </a:rPr>
              <a:t>,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a:t>
            </a:r>
            <a:r>
              <a:rPr lang="es-ES" altLang="es-MX" sz="1800" b="1" dirty="0">
                <a:solidFill>
                  <a:schemeClr val="bg2">
                    <a:lumMod val="25000"/>
                  </a:schemeClr>
                </a:solidFill>
                <a:latin typeface="Arial" pitchFamily="34" charset="0"/>
                <a:cs typeface="Arial" pitchFamily="34" charset="0"/>
              </a:rPr>
              <a:t>WAN</a:t>
            </a:r>
            <a:r>
              <a:rPr lang="es-ES" altLang="es-MX" sz="1800" dirty="0">
                <a:solidFill>
                  <a:schemeClr val="bg2">
                    <a:lumMod val="25000"/>
                  </a:schemeClr>
                </a:solidFill>
                <a:latin typeface="Arial" pitchFamily="34" charset="0"/>
                <a:cs typeface="Arial" pitchFamily="34" charset="0"/>
              </a:rPr>
              <a:t>, para comunicaciones vía satélite y móvil.</a:t>
            </a:r>
            <a:endParaRPr lang="es-MX" altLang="es-MX" sz="1800"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103282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uild="p"/>
      <p:bldP spid="12293" grpId="0"/>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half" idx="1"/>
          </p:nvPr>
        </p:nvSpPr>
        <p:spPr>
          <a:xfrm>
            <a:off x="755577" y="2286053"/>
            <a:ext cx="3528392" cy="2655115"/>
          </a:xfrm>
        </p:spPr>
        <p:txBody>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extendida, es muy parecida una topología estrella, excepto que cada nodo, es el centro de otra estrella.</a:t>
            </a:r>
          </a:p>
        </p:txBody>
      </p:sp>
      <p:pic>
        <p:nvPicPr>
          <p:cNvPr id="13315" name="Picture 5"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3317"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110899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621995" y="2291552"/>
            <a:ext cx="3810000" cy="2900363"/>
          </a:xfrm>
        </p:spPr>
        <p:txBody>
          <a:bodyPr/>
          <a:lstStyle/>
          <a:p>
            <a:pPr marL="0" indent="0" algn="just">
              <a:lnSpc>
                <a:spcPct val="150000"/>
              </a:lnSpc>
              <a:spcBef>
                <a:spcPct val="0"/>
              </a:spcBef>
              <a:buNone/>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los cables de interconexión son más cortos que en una topología estrella, además de limitar el número de dispositivos que se necesitan conectar al nodo central</a:t>
            </a:r>
            <a:r>
              <a:rPr lang="es-ES" altLang="es-MX" sz="1800" dirty="0">
                <a:solidFill>
                  <a:schemeClr val="bg2">
                    <a:lumMod val="25000"/>
                  </a:schemeClr>
                </a:solidFill>
                <a:latin typeface="Arial" pitchFamily="34" charset="0"/>
                <a:cs typeface="Arial" pitchFamily="34" charset="0"/>
              </a:rPr>
              <a:t>. </a:t>
            </a:r>
          </a:p>
        </p:txBody>
      </p:sp>
      <p:pic>
        <p:nvPicPr>
          <p:cNvPr id="14339" name="Picture 4"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283461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build="p"/>
      <p:bldP spid="1434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
        <p:nvSpPr>
          <p:cNvPr id="8" name="Rectangle 3">
            <a:extLst>
              <a:ext uri="{FF2B5EF4-FFF2-40B4-BE49-F238E27FC236}">
                <a16:creationId xmlns:a16="http://schemas.microsoft.com/office/drawing/2014/main" id="{C834B5F9-367E-4573-9930-9BA63A638063}"/>
              </a:ext>
            </a:extLst>
          </p:cNvPr>
          <p:cNvSpPr txBox="1">
            <a:spLocks noChangeArrowheads="1"/>
          </p:cNvSpPr>
          <p:nvPr/>
        </p:nvSpPr>
        <p:spPr>
          <a:xfrm>
            <a:off x="755576" y="2605113"/>
            <a:ext cx="352839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Ejemplos: </a:t>
            </a:r>
          </a:p>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la </a:t>
            </a:r>
            <a:r>
              <a:rPr lang="es-ES" altLang="es-MX" sz="1800" b="1" dirty="0">
                <a:solidFill>
                  <a:schemeClr val="bg2">
                    <a:lumMod val="25000"/>
                  </a:schemeClr>
                </a:solidFill>
                <a:latin typeface="Arial" pitchFamily="34" charset="0"/>
                <a:cs typeface="Arial" pitchFamily="34" charset="0"/>
              </a:rPr>
              <a:t>telefonía móvil.</a:t>
            </a:r>
            <a:endParaRPr lang="es-MX" altLang="es-MX" sz="1800" b="1"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pic>
        <p:nvPicPr>
          <p:cNvPr id="5" name="Imagen 4" descr="Imagen que contiene reloj&#10;&#10;Descripción generada automáticamente">
            <a:extLst>
              <a:ext uri="{FF2B5EF4-FFF2-40B4-BE49-F238E27FC236}">
                <a16:creationId xmlns:a16="http://schemas.microsoft.com/office/drawing/2014/main" id="{C1E058F9-1326-48B1-8D6C-7601190A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328862"/>
            <a:ext cx="3038475" cy="2200275"/>
          </a:xfrm>
          <a:prstGeom prst="rect">
            <a:avLst/>
          </a:prstGeom>
        </p:spPr>
      </p:pic>
    </p:spTree>
    <p:extLst>
      <p:ext uri="{BB962C8B-B14F-4D97-AF65-F5344CB8AC3E}">
        <p14:creationId xmlns:p14="http://schemas.microsoft.com/office/powerpoint/2010/main" val="198711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Mis documentos\Redes 1\arb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0250"/>
            <a:ext cx="41163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5364"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árbol</a:t>
            </a:r>
          </a:p>
        </p:txBody>
      </p:sp>
      <p:sp>
        <p:nvSpPr>
          <p:cNvPr id="15365" name="Rectangle 4"/>
          <p:cNvSpPr>
            <a:spLocks noGrp="1" noChangeArrowheads="1"/>
          </p:cNvSpPr>
          <p:nvPr>
            <p:ph type="body" sz="half" idx="2"/>
          </p:nvPr>
        </p:nvSpPr>
        <p:spPr>
          <a:xfrm>
            <a:off x="4324350" y="2000250"/>
            <a:ext cx="4286250" cy="3214687"/>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Es muy similar a una estrella extendida, la principal diferencia es que no usa un nodo central.</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En lugar de eso, usa un nodo raíz, del cual se conectan otros nodos.</a:t>
            </a:r>
          </a:p>
        </p:txBody>
      </p:sp>
    </p:spTree>
    <p:extLst>
      <p:ext uri="{BB962C8B-B14F-4D97-AF65-F5344CB8AC3E}">
        <p14:creationId xmlns:p14="http://schemas.microsoft.com/office/powerpoint/2010/main" val="392748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582903" y="2301875"/>
            <a:ext cx="3714750" cy="2500313"/>
          </a:xfrm>
        </p:spPr>
        <p:txBody>
          <a:bodyPr/>
          <a:lstStyle/>
          <a:p>
            <a:pPr marL="0" indent="0" algn="just">
              <a:lnSpc>
                <a:spcPct val="150000"/>
              </a:lnSpc>
              <a:spcBef>
                <a:spcPct val="0"/>
              </a:spcBef>
              <a:buNone/>
            </a:pPr>
            <a:r>
              <a:rPr lang="es-MX" altLang="es-MX" sz="2000" dirty="0">
                <a:solidFill>
                  <a:schemeClr val="bg2">
                    <a:lumMod val="25000"/>
                  </a:schemeClr>
                </a:solidFill>
                <a:latin typeface="ZapfHumnst BT"/>
              </a:rPr>
              <a:t>En una topología de este tipo, cada nodo esta conectado directamente a los nodos restantes.</a:t>
            </a:r>
            <a:endParaRPr lang="es-ES" altLang="es-MX" sz="2000" dirty="0">
              <a:solidFill>
                <a:schemeClr val="bg2">
                  <a:lumMod val="25000"/>
                </a:schemeClr>
              </a:solidFill>
              <a:latin typeface="ZapfHumnst BT"/>
            </a:endParaRPr>
          </a:p>
        </p:txBody>
      </p:sp>
      <p:pic>
        <p:nvPicPr>
          <p:cNvPr id="16387" name="Picture 6"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571625"/>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6389"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129372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1638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334590" y="2131404"/>
            <a:ext cx="4741466" cy="2521732"/>
          </a:xfrm>
        </p:spPr>
        <p:txBody>
          <a:bodyPr>
            <a:normAutofit/>
          </a:bodyPr>
          <a:lstStyle/>
          <a:p>
            <a:pPr>
              <a:lnSpc>
                <a:spcPct val="150000"/>
              </a:lnSpc>
              <a:spcBef>
                <a:spcPct val="0"/>
              </a:spcBef>
            </a:pPr>
            <a:r>
              <a:rPr lang="es-MX" altLang="es-MX" sz="1700" dirty="0">
                <a:solidFill>
                  <a:schemeClr val="bg2">
                    <a:lumMod val="25000"/>
                  </a:schemeClr>
                </a:solidFill>
                <a:latin typeface="Arial" pitchFamily="34" charset="0"/>
                <a:cs typeface="Arial" pitchFamily="34" charset="0"/>
              </a:rPr>
              <a:t>Una </a:t>
            </a:r>
            <a:r>
              <a:rPr lang="es-MX" altLang="es-MX" sz="1700" b="1" dirty="0">
                <a:solidFill>
                  <a:schemeClr val="bg2">
                    <a:lumMod val="25000"/>
                  </a:schemeClr>
                </a:solidFill>
                <a:latin typeface="Arial" pitchFamily="34" charset="0"/>
                <a:cs typeface="Arial" pitchFamily="34" charset="0"/>
              </a:rPr>
              <a:t>ventaja</a:t>
            </a:r>
            <a:r>
              <a:rPr lang="es-MX" altLang="es-MX" sz="1700" dirty="0">
                <a:solidFill>
                  <a:schemeClr val="bg2">
                    <a:lumMod val="25000"/>
                  </a:schemeClr>
                </a:solidFill>
                <a:latin typeface="Arial" pitchFamily="34" charset="0"/>
                <a:cs typeface="Arial" pitchFamily="34" charset="0"/>
              </a:rPr>
              <a:t> que presenta esta topología, es que al estar cada nodo conectado directamente a los nodos restantes, crea una </a:t>
            </a:r>
            <a:r>
              <a:rPr lang="es-MX" altLang="es-MX" sz="1700" b="1" dirty="0">
                <a:solidFill>
                  <a:schemeClr val="bg2">
                    <a:lumMod val="25000"/>
                  </a:schemeClr>
                </a:solidFill>
                <a:latin typeface="Arial" pitchFamily="34" charset="0"/>
                <a:cs typeface="Arial" pitchFamily="34" charset="0"/>
              </a:rPr>
              <a:t>conexión redundante</a:t>
            </a:r>
            <a:r>
              <a:rPr lang="es-MX" altLang="es-MX" sz="1700" dirty="0">
                <a:solidFill>
                  <a:schemeClr val="bg2">
                    <a:lumMod val="25000"/>
                  </a:schemeClr>
                </a:solidFill>
                <a:latin typeface="Arial" pitchFamily="34" charset="0"/>
                <a:cs typeface="Arial" pitchFamily="34" charset="0"/>
              </a:rPr>
              <a:t>, de modo que, si falla un cable, otro se hará cargo del tráfico.</a:t>
            </a:r>
          </a:p>
        </p:txBody>
      </p:sp>
      <p:pic>
        <p:nvPicPr>
          <p:cNvPr id="17411"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35" y="1428750"/>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7413"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
        <p:nvSpPr>
          <p:cNvPr id="6" name="Rectangle 3"/>
          <p:cNvSpPr txBox="1">
            <a:spLocks noChangeArrowheads="1"/>
          </p:cNvSpPr>
          <p:nvPr/>
        </p:nvSpPr>
        <p:spPr bwMode="auto">
          <a:xfrm>
            <a:off x="323528" y="4662157"/>
            <a:ext cx="4741465" cy="1503147"/>
          </a:xfrm>
          <a:prstGeom prst="rect">
            <a:avLst/>
          </a:prstGeom>
          <a:noFill/>
          <a:ln w="9525">
            <a:noFill/>
            <a:miter lim="800000"/>
            <a:headEnd/>
            <a:tailEnd/>
          </a:ln>
        </p:spPr>
        <p:txBody>
          <a:bodyPr/>
          <a:lstStyle/>
          <a:p>
            <a:pPr marL="342900" indent="-342900" algn="just" eaLnBrk="0" hangingPunct="0">
              <a:lnSpc>
                <a:spcPct val="150000"/>
              </a:lnSpc>
              <a:buFontTx/>
              <a:buChar char="•"/>
              <a:defRPr/>
            </a:pPr>
            <a:r>
              <a:rPr lang="es-MX" sz="1700" kern="0" dirty="0">
                <a:solidFill>
                  <a:schemeClr val="bg2">
                    <a:lumMod val="25000"/>
                  </a:schemeClr>
                </a:solidFill>
                <a:latin typeface="Arial" pitchFamily="34" charset="0"/>
                <a:cs typeface="Arial" pitchFamily="34" charset="0"/>
              </a:rPr>
              <a:t>Otra ventaja de esta topología es que permite que la información fluya a través de distintos caminos.</a:t>
            </a:r>
          </a:p>
        </p:txBody>
      </p:sp>
    </p:spTree>
    <p:extLst>
      <p:ext uri="{BB962C8B-B14F-4D97-AF65-F5344CB8AC3E}">
        <p14:creationId xmlns:p14="http://schemas.microsoft.com/office/powerpoint/2010/main" val="2702733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p:bldP spid="17413"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324100"/>
            <a:ext cx="4214812" cy="3643313"/>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una solución aceptable solo para un grupo pequeño de conexiones.</a:t>
            </a:r>
          </a:p>
          <a:p>
            <a:pPr>
              <a:lnSpc>
                <a:spcPct val="150000"/>
              </a:lnSpc>
              <a:spcBef>
                <a:spcPts val="600"/>
              </a:spcBef>
            </a:pPr>
            <a:r>
              <a:rPr lang="es-MX" altLang="es-MX" sz="1800" dirty="0">
                <a:solidFill>
                  <a:schemeClr val="bg2">
                    <a:lumMod val="25000"/>
                  </a:schemeClr>
                </a:solidFill>
                <a:latin typeface="Arial" pitchFamily="34" charset="0"/>
                <a:cs typeface="Arial" pitchFamily="34" charset="0"/>
              </a:rPr>
              <a:t>La cantidad de medios de transmisión utilizados para interconectar los nodos se vuelve poco manejable con una gran cantidad de nodos.</a:t>
            </a:r>
          </a:p>
        </p:txBody>
      </p:sp>
      <p:pic>
        <p:nvPicPr>
          <p:cNvPr id="18435"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2" y="1395413"/>
            <a:ext cx="35893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24782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7888932" cy="3643313"/>
          </a:xfrm>
        </p:spPr>
        <p:txBody>
          <a:bodyPr>
            <a:normAutofit/>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Otra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debido al número de conexiones requeridas, su instalación es cara.</a:t>
            </a:r>
          </a:p>
        </p:txBody>
      </p:sp>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pic>
        <p:nvPicPr>
          <p:cNvPr id="3" name="Imagen 2" descr="Un monitor de computadora&#10;&#10;Descripción generada automáticamente con confianza media">
            <a:extLst>
              <a:ext uri="{FF2B5EF4-FFF2-40B4-BE49-F238E27FC236}">
                <a16:creationId xmlns:a16="http://schemas.microsoft.com/office/drawing/2014/main" id="{6D456191-D0C6-4756-916A-0BEE3E26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573016"/>
            <a:ext cx="3187387" cy="1633536"/>
          </a:xfrm>
          <a:prstGeom prst="rect">
            <a:avLst/>
          </a:prstGeom>
        </p:spPr>
      </p:pic>
      <p:sp>
        <p:nvSpPr>
          <p:cNvPr id="11" name="Rectangle 3">
            <a:extLst>
              <a:ext uri="{FF2B5EF4-FFF2-40B4-BE49-F238E27FC236}">
                <a16:creationId xmlns:a16="http://schemas.microsoft.com/office/drawing/2014/main" id="{DF79B593-4369-47C6-88E6-637BD057F6C9}"/>
              </a:ext>
            </a:extLst>
          </p:cNvPr>
          <p:cNvSpPr txBox="1">
            <a:spLocks noChangeArrowheads="1"/>
          </p:cNvSpPr>
          <p:nvPr/>
        </p:nvSpPr>
        <p:spPr>
          <a:xfrm>
            <a:off x="944170" y="3284984"/>
            <a:ext cx="3903232" cy="2376264"/>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b="1" dirty="0">
                <a:solidFill>
                  <a:schemeClr val="bg2">
                    <a:lumMod val="25000"/>
                  </a:schemeClr>
                </a:solidFill>
                <a:latin typeface="Arial" pitchFamily="34" charset="0"/>
                <a:cs typeface="Arial" pitchFamily="34" charset="0"/>
              </a:rPr>
              <a:t>Internet </a:t>
            </a:r>
            <a:r>
              <a:rPr lang="es-ES" altLang="es-MX" sz="1800" dirty="0">
                <a:solidFill>
                  <a:schemeClr val="bg2">
                    <a:lumMod val="25000"/>
                  </a:schemeClr>
                </a:solidFill>
                <a:latin typeface="Arial" pitchFamily="34" charset="0"/>
                <a:cs typeface="Arial" pitchFamily="34" charset="0"/>
              </a:rPr>
              <a:t>usa esta topología para interconectar las diferentes </a:t>
            </a:r>
            <a:r>
              <a:rPr lang="es-ES" altLang="es-MX" sz="1800" b="1" dirty="0">
                <a:solidFill>
                  <a:schemeClr val="bg2">
                    <a:lumMod val="25000"/>
                  </a:schemeClr>
                </a:solidFill>
                <a:latin typeface="Arial" pitchFamily="34" charset="0"/>
                <a:cs typeface="Arial" pitchFamily="34" charset="0"/>
              </a:rPr>
              <a:t>compañías telefónicas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proveedoras de Internet</a:t>
            </a:r>
            <a:r>
              <a:rPr lang="es-ES" altLang="es-MX" sz="1800" dirty="0">
                <a:solidFill>
                  <a:schemeClr val="bg2">
                    <a:lumMod val="25000"/>
                  </a:schemeClr>
                </a:solidFill>
                <a:latin typeface="Arial" pitchFamily="34" charset="0"/>
                <a:cs typeface="Arial" pitchFamily="34" charset="0"/>
              </a:rPr>
              <a:t>, mediante enlaces de fibra óptica.</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005538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P spid="18437"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957452" y="1772816"/>
            <a:ext cx="3600400"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topología.</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Topologías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físicas.</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lógicas.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Tecnologías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Ethernet.</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Token passing.</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FDDI</a:t>
            </a:r>
          </a:p>
        </p:txBody>
      </p:sp>
      <p:sp>
        <p:nvSpPr>
          <p:cNvPr id="3078" name="Text Box 6"/>
          <p:cNvSpPr txBox="1">
            <a:spLocks noChangeArrowheads="1"/>
          </p:cNvSpPr>
          <p:nvPr/>
        </p:nvSpPr>
        <p:spPr bwMode="auto">
          <a:xfrm>
            <a:off x="802481" y="602022"/>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pic>
        <p:nvPicPr>
          <p:cNvPr id="8" name="Imagen 7">
            <a:extLst>
              <a:ext uri="{FF2B5EF4-FFF2-40B4-BE49-F238E27FC236}">
                <a16:creationId xmlns:a16="http://schemas.microsoft.com/office/drawing/2014/main" id="{1DC7C85B-1159-42C3-A5A7-F63D9AF770FD}"/>
              </a:ext>
            </a:extLst>
          </p:cNvPr>
          <p:cNvPicPr>
            <a:picLocks noChangeAspect="1"/>
          </p:cNvPicPr>
          <p:nvPr/>
        </p:nvPicPr>
        <p:blipFill>
          <a:blip r:embed="rId2"/>
          <a:stretch>
            <a:fillRect/>
          </a:stretch>
        </p:blipFill>
        <p:spPr>
          <a:xfrm>
            <a:off x="3851920" y="2780928"/>
            <a:ext cx="4392488" cy="2083937"/>
          </a:xfrm>
          <a:prstGeom prst="rect">
            <a:avLst/>
          </a:prstGeom>
        </p:spPr>
      </p:pic>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sz="half" idx="2"/>
          </p:nvPr>
        </p:nvSpPr>
        <p:spPr>
          <a:xfrm>
            <a:off x="5029200" y="2151517"/>
            <a:ext cx="3498850"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Consiste de áreas circulares o hexagonales, cada una de las cuales tiene un nodo individual en su centro.</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No enlaces físicos, sólo ondas electromagnéticas.</a:t>
            </a:r>
          </a:p>
        </p:txBody>
      </p:sp>
      <p:pic>
        <p:nvPicPr>
          <p:cNvPr id="19459" name="Picture 5"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43" y="2065911"/>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9461" name="5 CuadroTexto"/>
          <p:cNvSpPr txBox="1">
            <a:spLocks noChangeArrowheads="1"/>
          </p:cNvSpPr>
          <p:nvPr/>
        </p:nvSpPr>
        <p:spPr bwMode="auto">
          <a:xfrm>
            <a:off x="571500" y="1285875"/>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24371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1946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2"/>
          </p:nvPr>
        </p:nvSpPr>
        <p:spPr>
          <a:xfrm>
            <a:off x="4752975" y="2094594"/>
            <a:ext cx="3857625"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ventaja</a:t>
            </a:r>
            <a:r>
              <a:rPr lang="es-MX" altLang="es-MX" sz="2000" dirty="0">
                <a:solidFill>
                  <a:schemeClr val="bg2">
                    <a:lumMod val="25000"/>
                  </a:schemeClr>
                </a:solidFill>
                <a:latin typeface="Arial" pitchFamily="34" charset="0"/>
                <a:cs typeface="Arial" pitchFamily="34" charset="0"/>
              </a:rPr>
              <a:t> es que no hay medio de transmisión tangible.</a:t>
            </a:r>
          </a:p>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desventaja</a:t>
            </a:r>
            <a:r>
              <a:rPr lang="es-MX" altLang="es-MX" sz="2000" dirty="0">
                <a:solidFill>
                  <a:schemeClr val="bg2">
                    <a:lumMod val="25000"/>
                  </a:schemeClr>
                </a:solidFill>
                <a:latin typeface="Arial" pitchFamily="34" charset="0"/>
                <a:cs typeface="Arial" pitchFamily="34" charset="0"/>
              </a:rPr>
              <a:t> es las ondas electromagnéticas que utiliza son susceptibles de interferencia, además de proveer poca seguridad.</a:t>
            </a:r>
          </a:p>
        </p:txBody>
      </p:sp>
      <p:pic>
        <p:nvPicPr>
          <p:cNvPr id="20483" name="Picture 4"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928813"/>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20485" name="6 CuadroTexto"/>
          <p:cNvSpPr txBox="1">
            <a:spLocks noChangeArrowheads="1"/>
          </p:cNvSpPr>
          <p:nvPr/>
        </p:nvSpPr>
        <p:spPr bwMode="auto">
          <a:xfrm>
            <a:off x="571500" y="1214438"/>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3600430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P spid="204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4B7403B-245B-4CD0-A289-AB41DBA4C7AF}"/>
              </a:ext>
            </a:extLst>
          </p:cNvPr>
          <p:cNvPicPr>
            <a:picLocks noChangeAspect="1"/>
          </p:cNvPicPr>
          <p:nvPr/>
        </p:nvPicPr>
        <p:blipFill>
          <a:blip r:embed="rId3"/>
          <a:stretch>
            <a:fillRect/>
          </a:stretch>
        </p:blipFill>
        <p:spPr>
          <a:xfrm>
            <a:off x="4850497" y="3505228"/>
            <a:ext cx="3683844" cy="2702849"/>
          </a:xfrm>
          <a:prstGeom prst="rect">
            <a:avLst/>
          </a:prstGeom>
        </p:spPr>
      </p:pic>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Topología lógica</a:t>
            </a:r>
          </a:p>
        </p:txBody>
      </p:sp>
      <p:sp>
        <p:nvSpPr>
          <p:cNvPr id="7172" name="10 CuadroTexto"/>
          <p:cNvSpPr txBox="1">
            <a:spLocks noChangeArrowheads="1"/>
          </p:cNvSpPr>
          <p:nvPr/>
        </p:nvSpPr>
        <p:spPr bwMode="auto">
          <a:xfrm>
            <a:off x="464344" y="1137020"/>
            <a:ext cx="8215312"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1400" dirty="0">
                <a:solidFill>
                  <a:schemeClr val="bg2">
                    <a:lumMod val="25000"/>
                  </a:schemeClr>
                </a:solidFill>
                <a:latin typeface="Arial" panose="020B0604020202020204" pitchFamily="34" charset="0"/>
                <a:cs typeface="Arial" panose="020B0604020202020204" pitchFamily="34" charset="0"/>
              </a:rPr>
              <a:t>La topología lógica define cómo viajan los datos, </a:t>
            </a:r>
            <a:r>
              <a:rPr lang="es-ES" altLang="es-MX" sz="1400" dirty="0">
                <a:solidFill>
                  <a:schemeClr val="bg2">
                    <a:lumMod val="25000"/>
                  </a:schemeClr>
                </a:solidFill>
                <a:latin typeface="Arial" panose="020B0604020202020204" pitchFamily="34" charset="0"/>
                <a:cs typeface="Arial" pitchFamily="34" charset="0"/>
              </a:rPr>
              <a:t>se refiere a la forma en que una red transfiere tramas de un nodo al siguiente. </a:t>
            </a:r>
            <a:endParaRPr lang="es-MX" altLang="es-MX" sz="1400" dirty="0">
              <a:solidFill>
                <a:schemeClr val="bg2">
                  <a:lumMod val="25000"/>
                </a:schemeClr>
              </a:solidFill>
              <a:latin typeface="ZapfHumnst BT"/>
            </a:endParaRPr>
          </a:p>
        </p:txBody>
      </p:sp>
      <p:sp>
        <p:nvSpPr>
          <p:cNvPr id="7" name="CuadroTexto 6">
            <a:extLst>
              <a:ext uri="{FF2B5EF4-FFF2-40B4-BE49-F238E27FC236}">
                <a16:creationId xmlns:a16="http://schemas.microsoft.com/office/drawing/2014/main" id="{62139F82-2BDB-4C60-945C-EB016188FFA3}"/>
              </a:ext>
            </a:extLst>
          </p:cNvPr>
          <p:cNvSpPr txBox="1"/>
          <p:nvPr/>
        </p:nvSpPr>
        <p:spPr>
          <a:xfrm>
            <a:off x="450032" y="2026975"/>
            <a:ext cx="8082408" cy="981487"/>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Medio Compartido</a:t>
            </a:r>
          </a:p>
          <a:p>
            <a:pPr marL="285750" indent="-285750" algn="just" fontAlgn="base">
              <a:lnSpc>
                <a:spcPct val="150000"/>
              </a:lnSpc>
              <a:spcBef>
                <a:spcPct val="0"/>
              </a:spcBef>
              <a:buFont typeface="Arial" panose="020B0604020202020204" pitchFamily="34" charset="0"/>
              <a:buChar char="•"/>
            </a:pPr>
            <a:r>
              <a:rPr lang="es-ES" sz="1200" b="1" dirty="0">
                <a:solidFill>
                  <a:schemeClr val="bg2">
                    <a:lumMod val="25000"/>
                  </a:schemeClr>
                </a:solidFill>
                <a:latin typeface="Arial" pitchFamily="34" charset="0"/>
                <a:cs typeface="Arial" pitchFamily="34" charset="0"/>
              </a:rPr>
              <a:t>Todos los dispositivos tienen la habilidad de acceder al medio de comunicación </a:t>
            </a:r>
            <a:r>
              <a:rPr lang="es-ES" sz="1200" dirty="0">
                <a:solidFill>
                  <a:schemeClr val="bg2">
                    <a:lumMod val="25000"/>
                  </a:schemeClr>
                </a:solidFill>
                <a:latin typeface="Arial" pitchFamily="34" charset="0"/>
                <a:cs typeface="Arial" pitchFamily="34" charset="0"/>
              </a:rPr>
              <a:t>compartido en cualquier momento. En estas redes de medio compartido, sólo un dispositivo puede utilizar la red en un momento dado.</a:t>
            </a:r>
            <a:endParaRPr lang="es-ES" sz="1200" u="sng" dirty="0">
              <a:solidFill>
                <a:schemeClr val="bg2">
                  <a:lumMod val="25000"/>
                </a:schemeClr>
              </a:solidFill>
              <a:latin typeface="Arial" pitchFamily="34" charset="0"/>
              <a:cs typeface="Arial" pitchFamily="34" charset="0"/>
            </a:endParaRPr>
          </a:p>
        </p:txBody>
      </p:sp>
      <p:sp>
        <p:nvSpPr>
          <p:cNvPr id="10" name="CuadroTexto 9">
            <a:extLst>
              <a:ext uri="{FF2B5EF4-FFF2-40B4-BE49-F238E27FC236}">
                <a16:creationId xmlns:a16="http://schemas.microsoft.com/office/drawing/2014/main" id="{AF42C510-C579-4D91-8FC4-20C9422F2C8C}"/>
              </a:ext>
            </a:extLst>
          </p:cNvPr>
          <p:cNvSpPr txBox="1"/>
          <p:nvPr/>
        </p:nvSpPr>
        <p:spPr>
          <a:xfrm>
            <a:off x="426597" y="4149080"/>
            <a:ext cx="4320479" cy="1889428"/>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Basados en Token</a:t>
            </a:r>
          </a:p>
          <a:p>
            <a:pPr marL="285750" indent="-285750" algn="just" fontAlgn="base">
              <a:lnSpc>
                <a:spcPct val="150000"/>
              </a:lnSpc>
              <a:spcBef>
                <a:spcPct val="0"/>
              </a:spcBef>
              <a:spcAft>
                <a:spcPts val="600"/>
              </a:spcAft>
              <a:buFont typeface="Arial" panose="020B0604020202020204" pitchFamily="34" charset="0"/>
              <a:buChar char="•"/>
            </a:pPr>
            <a:r>
              <a:rPr lang="es-ES" sz="1200" b="1" dirty="0">
                <a:solidFill>
                  <a:schemeClr val="bg2">
                    <a:lumMod val="25000"/>
                  </a:schemeClr>
                </a:solidFill>
                <a:latin typeface="Arial" pitchFamily="34" charset="0"/>
                <a:cs typeface="Arial" pitchFamily="34" charset="0"/>
              </a:rPr>
              <a:t>Usan token para proveer acceso al medio físico</a:t>
            </a:r>
            <a:r>
              <a:rPr lang="es-ES" sz="1200" dirty="0">
                <a:solidFill>
                  <a:schemeClr val="bg2">
                    <a:lumMod val="25000"/>
                  </a:schemeClr>
                </a:solidFill>
                <a:latin typeface="Arial" pitchFamily="34" charset="0"/>
                <a:cs typeface="Arial" pitchFamily="34" charset="0"/>
              </a:rPr>
              <a:t>, el cual recorre la red en un orden lógico.</a:t>
            </a:r>
          </a:p>
          <a:p>
            <a:pPr marL="285750" indent="-285750" algn="just" fontAlgn="base">
              <a:lnSpc>
                <a:spcPct val="150000"/>
              </a:lnSpc>
              <a:spcBef>
                <a:spcPct val="0"/>
              </a:spcBef>
              <a:buFont typeface="Arial" panose="020B0604020202020204" pitchFamily="34" charset="0"/>
              <a:buChar char="•"/>
            </a:pPr>
            <a:r>
              <a:rPr lang="es-ES" sz="1200" dirty="0">
                <a:solidFill>
                  <a:schemeClr val="bg2">
                    <a:lumMod val="25000"/>
                  </a:schemeClr>
                </a:solidFill>
                <a:latin typeface="Arial" pitchFamily="34" charset="0"/>
                <a:cs typeface="Arial" pitchFamily="34" charset="0"/>
              </a:rPr>
              <a:t>No obstante tiene como desventaja el retardo (por el tiempo que recorre el token en dar la vuelta). </a:t>
            </a:r>
            <a:r>
              <a:rPr lang="es-ES" sz="1200" u="sng" dirty="0">
                <a:solidFill>
                  <a:schemeClr val="bg2">
                    <a:lumMod val="25000"/>
                  </a:schemeClr>
                </a:solidFill>
                <a:latin typeface="Arial" pitchFamily="34" charset="0"/>
                <a:cs typeface="Arial" pitchFamily="34" charset="0"/>
              </a:rPr>
              <a:t>No hay colisiones.</a:t>
            </a:r>
          </a:p>
        </p:txBody>
      </p:sp>
      <p:sp>
        <p:nvSpPr>
          <p:cNvPr id="11" name="CuadroTexto 10">
            <a:extLst>
              <a:ext uri="{FF2B5EF4-FFF2-40B4-BE49-F238E27FC236}">
                <a16:creationId xmlns:a16="http://schemas.microsoft.com/office/drawing/2014/main" id="{1D10B933-D79A-4C6D-BD41-D1894DB42451}"/>
              </a:ext>
            </a:extLst>
          </p:cNvPr>
          <p:cNvSpPr txBox="1"/>
          <p:nvPr/>
        </p:nvSpPr>
        <p:spPr>
          <a:xfrm>
            <a:off x="450032" y="3008462"/>
            <a:ext cx="4334791" cy="889154"/>
          </a:xfrm>
          <a:prstGeom prst="rect">
            <a:avLst/>
          </a:prstGeom>
          <a:noFill/>
        </p:spPr>
        <p:txBody>
          <a:bodyPr wrap="square">
            <a:spAutoFit/>
          </a:bodyPr>
          <a:lstStyle/>
          <a:p>
            <a:pPr marL="285750" indent="-285750" algn="just" fontAlgn="base">
              <a:lnSpc>
                <a:spcPct val="150000"/>
              </a:lnSpc>
              <a:spcBef>
                <a:spcPct val="0"/>
              </a:spcBef>
              <a:buFont typeface="Arial" panose="020B0604020202020204" pitchFamily="34" charset="0"/>
              <a:buChar char="•"/>
            </a:pPr>
            <a:r>
              <a:rPr lang="es-ES" sz="1200" dirty="0">
                <a:solidFill>
                  <a:schemeClr val="bg2">
                    <a:lumMod val="25000"/>
                  </a:schemeClr>
                </a:solidFill>
                <a:latin typeface="Arial" pitchFamily="34" charset="0"/>
                <a:cs typeface="Arial" pitchFamily="34" charset="0"/>
              </a:rPr>
              <a:t>Para redes pequeñas, funciona bien sin embargo cuando incrementamos el número de dispositivos aumenta el </a:t>
            </a:r>
            <a:r>
              <a:rPr lang="es-ES" sz="1200" u="sng" dirty="0">
                <a:solidFill>
                  <a:schemeClr val="bg2">
                    <a:lumMod val="25000"/>
                  </a:schemeClr>
                </a:solidFill>
                <a:latin typeface="Arial" pitchFamily="34" charset="0"/>
                <a:cs typeface="Arial" pitchFamily="34" charset="0"/>
              </a:rPr>
              <a:t>riesgo de colisiones</a:t>
            </a:r>
            <a:r>
              <a:rPr lang="es-ES" sz="1200" dirty="0">
                <a:solidFill>
                  <a:schemeClr val="bg2">
                    <a:lumMod val="25000"/>
                  </a:schemeClr>
                </a:solidFill>
                <a:latin typeface="Arial" pitchFamily="34" charset="0"/>
                <a:cs typeface="Arial" pitchFamily="34" charset="0"/>
              </a:rPr>
              <a:t>.</a:t>
            </a:r>
            <a:endParaRPr lang="es-ES" sz="1200" u="sng"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50444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 grpId="0"/>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E6C53E0F-F926-4B6B-849B-841D2A328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4135570"/>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Topología lógica</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526367" y="1111622"/>
            <a:ext cx="8088576" cy="2047227"/>
          </a:xfrm>
          <a:prstGeom prst="rect">
            <a:avLst/>
          </a:prstGeom>
          <a:noFill/>
        </p:spPr>
        <p:txBody>
          <a:bodyPr wrap="square">
            <a:spAutoFit/>
          </a:bodyPr>
          <a:lstStyle/>
          <a:p>
            <a:pPr algn="just" fontAlgn="base">
              <a:lnSpc>
                <a:spcPct val="150000"/>
              </a:lnSpc>
              <a:spcBef>
                <a:spcPct val="0"/>
              </a:spcBef>
              <a:spcAft>
                <a:spcPts val="1200"/>
              </a:spcAft>
            </a:pPr>
            <a:r>
              <a:rPr lang="es-ES" sz="1600" b="1" dirty="0">
                <a:solidFill>
                  <a:schemeClr val="accent6">
                    <a:lumMod val="75000"/>
                  </a:schemeClr>
                </a:solidFill>
                <a:latin typeface="Arial" pitchFamily="34" charset="0"/>
                <a:cs typeface="Arial" pitchFamily="34" charset="0"/>
              </a:rPr>
              <a:t>Técnicas de acceso al medio</a:t>
            </a:r>
          </a:p>
          <a:p>
            <a:pPr marL="285750" indent="-285750" algn="just" fontAlgn="base">
              <a:lnSpc>
                <a:spcPct val="150000"/>
              </a:lnSpc>
              <a:spcBef>
                <a:spcPct val="0"/>
              </a:spcBef>
              <a:buFont typeface="Arial" panose="020B0604020202020204" pitchFamily="34" charset="0"/>
              <a:buChar char="•"/>
            </a:pPr>
            <a:r>
              <a:rPr lang="es-ES" sz="1600" dirty="0">
                <a:solidFill>
                  <a:schemeClr val="bg2">
                    <a:lumMod val="25000"/>
                  </a:schemeClr>
                </a:solidFill>
                <a:latin typeface="Arial" pitchFamily="34" charset="0"/>
                <a:cs typeface="Arial" pitchFamily="34" charset="0"/>
              </a:rPr>
              <a:t>Los </a:t>
            </a:r>
            <a:r>
              <a:rPr lang="es-ES" sz="1600" b="1" dirty="0">
                <a:solidFill>
                  <a:schemeClr val="bg2">
                    <a:lumMod val="25000"/>
                  </a:schemeClr>
                </a:solidFill>
                <a:latin typeface="Arial" pitchFamily="34" charset="0"/>
                <a:cs typeface="Arial" pitchFamily="34" charset="0"/>
              </a:rPr>
              <a:t>métodos de acceso </a:t>
            </a:r>
            <a:r>
              <a:rPr lang="es-ES" sz="1600" dirty="0">
                <a:solidFill>
                  <a:schemeClr val="bg2">
                    <a:lumMod val="25000"/>
                  </a:schemeClr>
                </a:solidFill>
                <a:latin typeface="Arial" pitchFamily="34" charset="0"/>
                <a:cs typeface="Arial" pitchFamily="34" charset="0"/>
              </a:rPr>
              <a:t>proporcionan los procedimientos para administrar el acceso a la red para que todos los hosts tengan acceso. </a:t>
            </a:r>
          </a:p>
          <a:p>
            <a:pPr marL="285750" indent="-285750" algn="just" fontAlgn="base">
              <a:lnSpc>
                <a:spcPct val="150000"/>
              </a:lnSpc>
              <a:spcBef>
                <a:spcPct val="0"/>
              </a:spcBef>
              <a:buFont typeface="Arial" panose="020B0604020202020204" pitchFamily="34" charset="0"/>
              <a:buChar char="•"/>
            </a:pPr>
            <a:r>
              <a:rPr lang="es-ES" sz="1600" dirty="0">
                <a:solidFill>
                  <a:schemeClr val="bg2">
                    <a:lumMod val="25000"/>
                  </a:schemeClr>
                </a:solidFill>
                <a:latin typeface="Arial" pitchFamily="34" charset="0"/>
                <a:cs typeface="Arial" pitchFamily="34" charset="0"/>
              </a:rPr>
              <a:t>Los hosts de una red necesitan saber cuándo comenzar a enviar mensajes y cómo responder cuando se produce alguna colisión.</a:t>
            </a:r>
            <a:endParaRPr lang="es-ES" sz="1600" u="sng" dirty="0">
              <a:solidFill>
                <a:schemeClr val="bg2">
                  <a:lumMod val="25000"/>
                </a:schemeClr>
              </a:solidFill>
              <a:latin typeface="Arial" pitchFamily="34" charset="0"/>
              <a:cs typeface="Arial" pitchFamily="34" charset="0"/>
            </a:endParaRPr>
          </a:p>
        </p:txBody>
      </p:sp>
      <p:sp>
        <p:nvSpPr>
          <p:cNvPr id="8" name="CuadroTexto 7">
            <a:extLst>
              <a:ext uri="{FF2B5EF4-FFF2-40B4-BE49-F238E27FC236}">
                <a16:creationId xmlns:a16="http://schemas.microsoft.com/office/drawing/2014/main" id="{29901EF0-04D4-4147-91A0-B62675A5FAA0}"/>
              </a:ext>
            </a:extLst>
          </p:cNvPr>
          <p:cNvSpPr txBox="1"/>
          <p:nvPr/>
        </p:nvSpPr>
        <p:spPr>
          <a:xfrm>
            <a:off x="899592" y="3371305"/>
            <a:ext cx="6480720" cy="791179"/>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s-ES" sz="1600" b="1" dirty="0">
                <a:solidFill>
                  <a:schemeClr val="accent5">
                    <a:lumMod val="75000"/>
                  </a:schemeClr>
                </a:solidFill>
                <a:latin typeface="Arial" panose="020B0604020202020204" pitchFamily="34" charset="0"/>
                <a:cs typeface="Arial" pitchFamily="34" charset="0"/>
              </a:rPr>
              <a:t>CSMA</a:t>
            </a:r>
            <a:r>
              <a:rPr lang="es-ES" sz="1600" dirty="0">
                <a:solidFill>
                  <a:schemeClr val="accent5">
                    <a:lumMod val="75000"/>
                  </a:schemeClr>
                </a:solidFill>
                <a:latin typeface="Arial" panose="020B0604020202020204" pitchFamily="34" charset="0"/>
                <a:cs typeface="Arial" pitchFamily="34" charset="0"/>
              </a:rPr>
              <a:t> </a:t>
            </a:r>
            <a:r>
              <a:rPr lang="es-MX" sz="1600" kern="0" dirty="0">
                <a:solidFill>
                  <a:schemeClr val="bg2">
                    <a:lumMod val="25000"/>
                  </a:schemeClr>
                </a:solidFill>
                <a:latin typeface="Arial" panose="020B0604020202020204" pitchFamily="34" charset="0"/>
                <a:ea typeface="+mj-ea"/>
                <a:cs typeface="Arial" panose="020B0604020202020204" pitchFamily="34" charset="0"/>
              </a:rPr>
              <a:t>(</a:t>
            </a:r>
            <a:r>
              <a:rPr lang="en-US" sz="1600" dirty="0">
                <a:solidFill>
                  <a:schemeClr val="bg2">
                    <a:lumMod val="25000"/>
                  </a:schemeClr>
                </a:solidFill>
                <a:latin typeface="Arial" panose="020B0604020202020204" pitchFamily="34" charset="0"/>
                <a:cs typeface="Arial" panose="020B0604020202020204" pitchFamily="34" charset="0"/>
              </a:rPr>
              <a:t>Carrier Sense Multiple Access with Collision Detection)</a:t>
            </a:r>
          </a:p>
          <a:p>
            <a:pPr marL="285750" indent="-285750">
              <a:lnSpc>
                <a:spcPct val="150000"/>
              </a:lnSpc>
              <a:buFont typeface="Wingdings" panose="05000000000000000000" pitchFamily="2" charset="2"/>
              <a:buChar char="q"/>
            </a:pPr>
            <a:r>
              <a:rPr lang="en-US" sz="1600" b="1" dirty="0">
                <a:solidFill>
                  <a:schemeClr val="accent5">
                    <a:lumMod val="75000"/>
                  </a:schemeClr>
                </a:solidFill>
                <a:latin typeface="Arial" panose="020B0604020202020204" pitchFamily="34" charset="0"/>
                <a:cs typeface="Arial" panose="020B0604020202020204" pitchFamily="34" charset="0"/>
              </a:rPr>
              <a:t>Token passing</a:t>
            </a:r>
            <a:endParaRPr lang="es-MX" sz="1600" dirty="0">
              <a:solidFill>
                <a:schemeClr val="accent5">
                  <a:lumMod val="75000"/>
                </a:schemeClr>
              </a:solidFill>
            </a:endParaRPr>
          </a:p>
        </p:txBody>
      </p:sp>
      <p:graphicFrame>
        <p:nvGraphicFramePr>
          <p:cNvPr id="12" name="Object 2">
            <a:extLst>
              <a:ext uri="{FF2B5EF4-FFF2-40B4-BE49-F238E27FC236}">
                <a16:creationId xmlns:a16="http://schemas.microsoft.com/office/drawing/2014/main" id="{6FE45497-AFF2-4BB1-9755-51E5941B3A8C}"/>
              </a:ext>
            </a:extLst>
          </p:cNvPr>
          <p:cNvGraphicFramePr>
            <a:graphicFrameLocks noChangeAspect="1"/>
          </p:cNvGraphicFramePr>
          <p:nvPr>
            <p:extLst>
              <p:ext uri="{D42A27DB-BD31-4B8C-83A1-F6EECF244321}">
                <p14:modId xmlns:p14="http://schemas.microsoft.com/office/powerpoint/2010/main" val="1849596202"/>
              </p:ext>
            </p:extLst>
          </p:nvPr>
        </p:nvGraphicFramePr>
        <p:xfrm>
          <a:off x="5580112" y="4437112"/>
          <a:ext cx="1800200" cy="1544766"/>
        </p:xfrm>
        <a:graphic>
          <a:graphicData uri="http://schemas.openxmlformats.org/presentationml/2006/ole">
            <mc:AlternateContent xmlns:mc="http://schemas.openxmlformats.org/markup-compatibility/2006">
              <mc:Choice xmlns:v="urn:schemas-microsoft-com:vml" Requires="v">
                <p:oleObj spid="_x0000_s1043" name="Imagen" r:id="rId4" imgW="1077063" imgH="924514" progId="Word.Picture.8">
                  <p:embed/>
                </p:oleObj>
              </mc:Choice>
              <mc:Fallback>
                <p:oleObj name="Imagen" r:id="rId4" imgW="1077063" imgH="924514" progId="Word.Picture.8">
                  <p:embed/>
                  <p:pic>
                    <p:nvPicPr>
                      <p:cNvPr id="1536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80112" y="4437112"/>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348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331"/>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Técnicas de acceso al medio</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495665" y="1628800"/>
            <a:ext cx="3788303" cy="3761094"/>
          </a:xfrm>
          <a:prstGeom prst="rect">
            <a:avLst/>
          </a:prstGeom>
          <a:noFill/>
        </p:spPr>
        <p:txBody>
          <a:bodyPr wrap="square">
            <a:spAutoFit/>
          </a:bodyPr>
          <a:lstStyle/>
          <a:p>
            <a:pPr marL="0" indent="0" algn="just">
              <a:lnSpc>
                <a:spcPct val="150000"/>
              </a:lnSpc>
              <a:buFont typeface="Arial" pitchFamily="34" charset="0"/>
              <a:buNone/>
            </a:pPr>
            <a:r>
              <a:rPr lang="es-ES" sz="1400" b="1" dirty="0">
                <a:latin typeface="Arial" panose="020B0604020202020204" pitchFamily="34" charset="0"/>
                <a:cs typeface="Arial" panose="020B0604020202020204" pitchFamily="34" charset="0"/>
              </a:rPr>
              <a:t>CSMA </a:t>
            </a:r>
            <a:r>
              <a:rPr lang="es-ES" sz="1400" dirty="0">
                <a:latin typeface="Arial" panose="020B0604020202020204" pitchFamily="34" charset="0"/>
                <a:cs typeface="Arial" panose="020B0604020202020204" pitchFamily="34" charset="0"/>
              </a:rPr>
              <a:t>es un protocolo de control de acceso a redes que permite que múltiples estaciones utilicen un mismo medio de transmisión. </a:t>
            </a:r>
            <a:endParaRPr lang="en-US" sz="1400" dirty="0">
              <a:latin typeface="Arial" panose="020B0604020202020204" pitchFamily="34" charset="0"/>
              <a:cs typeface="Arial" panose="020B0604020202020204" pitchFamily="34" charset="0"/>
            </a:endParaRPr>
          </a:p>
          <a:p>
            <a:pPr marL="0" indent="0" algn="just">
              <a:lnSpc>
                <a:spcPct val="150000"/>
              </a:lnSpc>
              <a:spcBef>
                <a:spcPts val="1200"/>
              </a:spcBef>
              <a:buFont typeface="Arial" pitchFamily="34" charset="0"/>
              <a:buNone/>
            </a:pPr>
            <a:r>
              <a:rPr lang="es-MX" sz="1400" dirty="0">
                <a:latin typeface="Arial" panose="020B0604020202020204" pitchFamily="34" charset="0"/>
                <a:cs typeface="Arial" panose="020B0604020202020204" pitchFamily="34" charset="0"/>
              </a:rPr>
              <a:t>En este protocolo un nodo que desea transmitir espera a que el canal esté libre, una vez que se encuentra en este estado empieza la transmisión. Si otro nodo empezara también a transmitir en este instante se produciría colisión, por lo tanto se detiene la transmisión y se retransmite tras un retraso aleatorio.</a:t>
            </a:r>
            <a:endParaRPr lang="es-ES" sz="1400" dirty="0">
              <a:latin typeface="Arial" panose="020B0604020202020204" pitchFamily="34" charset="0"/>
              <a:cs typeface="Arial" pitchFamily="34" charset="0"/>
            </a:endParaRPr>
          </a:p>
        </p:txBody>
      </p:sp>
      <p:sp>
        <p:nvSpPr>
          <p:cNvPr id="9" name="Rectángulo 8">
            <a:extLst>
              <a:ext uri="{FF2B5EF4-FFF2-40B4-BE49-F238E27FC236}">
                <a16:creationId xmlns:a16="http://schemas.microsoft.com/office/drawing/2014/main" id="{013D0D16-CFB2-435C-8605-0CE60C1624C4}"/>
              </a:ext>
            </a:extLst>
          </p:cNvPr>
          <p:cNvSpPr/>
          <p:nvPr/>
        </p:nvSpPr>
        <p:spPr>
          <a:xfrm>
            <a:off x="395536" y="5632295"/>
            <a:ext cx="7560840" cy="307777"/>
          </a:xfrm>
          <a:prstGeom prst="rect">
            <a:avLst/>
          </a:prstGeom>
        </p:spPr>
        <p:txBody>
          <a:bodyPr wrap="square">
            <a:spAutoFit/>
          </a:bodyPr>
          <a:lstStyle/>
          <a:p>
            <a:r>
              <a:rPr lang="es-MX" sz="1400" b="1" dirty="0">
                <a:latin typeface="Arial" panose="020B0604020202020204" pitchFamily="34" charset="0"/>
                <a:cs typeface="Arial" panose="020B0604020202020204" pitchFamily="34" charset="0"/>
              </a:rPr>
              <a:t>Ethernet </a:t>
            </a:r>
            <a:r>
              <a:rPr lang="es-MX" sz="1400" dirty="0">
                <a:latin typeface="Arial" panose="020B0604020202020204" pitchFamily="34" charset="0"/>
                <a:cs typeface="Arial" panose="020B0604020202020204" pitchFamily="34" charset="0"/>
              </a:rPr>
              <a:t>utiliza </a:t>
            </a:r>
            <a:r>
              <a:rPr lang="es-MX" sz="1400" b="1" dirty="0">
                <a:latin typeface="Arial" panose="020B0604020202020204" pitchFamily="34" charset="0"/>
                <a:cs typeface="Arial" panose="020B0604020202020204" pitchFamily="34" charset="0"/>
              </a:rPr>
              <a:t>CSMA/CD </a:t>
            </a:r>
            <a:r>
              <a:rPr lang="es-MX" sz="1400" dirty="0">
                <a:latin typeface="Arial" panose="020B0604020202020204" pitchFamily="34" charset="0"/>
                <a:cs typeface="Arial" panose="020B0604020202020204" pitchFamily="34" charset="0"/>
              </a:rPr>
              <a:t>como estrategia de acceso al medio.</a:t>
            </a:r>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0344FCA-2D97-4DBF-A6B0-C4BEC400067A}"/>
              </a:ext>
            </a:extLst>
          </p:cNvPr>
          <p:cNvSpPr txBox="1"/>
          <p:nvPr/>
        </p:nvSpPr>
        <p:spPr>
          <a:xfrm>
            <a:off x="524235" y="1071816"/>
            <a:ext cx="5991981" cy="375552"/>
          </a:xfrm>
          <a:prstGeom prst="rect">
            <a:avLst/>
          </a:prstGeom>
          <a:noFill/>
        </p:spPr>
        <p:txBody>
          <a:bodyPr wrap="square">
            <a:spAutoFit/>
          </a:bodyPr>
          <a:lstStyle/>
          <a:p>
            <a:pPr algn="just" fontAlgn="base">
              <a:lnSpc>
                <a:spcPct val="150000"/>
              </a:lnSpc>
              <a:spcBef>
                <a:spcPct val="0"/>
              </a:spcBef>
            </a:pPr>
            <a:r>
              <a:rPr lang="es-ES" sz="1400" b="1" dirty="0">
                <a:solidFill>
                  <a:schemeClr val="accent6">
                    <a:lumMod val="75000"/>
                  </a:schemeClr>
                </a:solidFill>
                <a:latin typeface="Arial" panose="020B0604020202020204" pitchFamily="34" charset="0"/>
                <a:cs typeface="Arial" pitchFamily="34" charset="0"/>
              </a:rPr>
              <a:t>CSMA</a:t>
            </a:r>
            <a:r>
              <a:rPr lang="es-ES" sz="1400" dirty="0">
                <a:solidFill>
                  <a:schemeClr val="accent6">
                    <a:lumMod val="75000"/>
                  </a:schemeClr>
                </a:solidFill>
                <a:latin typeface="Arial" panose="020B0604020202020204" pitchFamily="34" charset="0"/>
                <a:cs typeface="Arial" pitchFamily="34" charset="0"/>
              </a:rPr>
              <a:t> </a:t>
            </a:r>
            <a:r>
              <a:rPr lang="es-MX" sz="1400" b="1" kern="0" dirty="0">
                <a:solidFill>
                  <a:schemeClr val="accent6">
                    <a:lumMod val="75000"/>
                  </a:schemeClr>
                </a:solidFill>
                <a:latin typeface="Arial" panose="020B0604020202020204" pitchFamily="34" charset="0"/>
                <a:ea typeface="+mj-ea"/>
                <a:cs typeface="Arial" panose="020B0604020202020204" pitchFamily="34" charset="0"/>
              </a:rPr>
              <a:t>(</a:t>
            </a:r>
            <a:r>
              <a:rPr lang="en-US" sz="1400" b="1" dirty="0">
                <a:solidFill>
                  <a:schemeClr val="accent6">
                    <a:lumMod val="75000"/>
                  </a:schemeClr>
                </a:solidFill>
                <a:latin typeface="Arial" panose="020B0604020202020204" pitchFamily="34" charset="0"/>
                <a:cs typeface="Arial" panose="020B0604020202020204" pitchFamily="34" charset="0"/>
              </a:rPr>
              <a:t>Carrier Sense Multiple Access with Collision Detection)</a:t>
            </a:r>
            <a:endParaRPr lang="es-ES" sz="1400" dirty="0">
              <a:latin typeface="Arial" panose="020B0604020202020204" pitchFamily="34" charset="0"/>
              <a:cs typeface="Arial" pitchFamily="34" charset="0"/>
            </a:endParaRPr>
          </a:p>
        </p:txBody>
      </p:sp>
      <p:pic>
        <p:nvPicPr>
          <p:cNvPr id="8" name="Imagen 7">
            <a:extLst>
              <a:ext uri="{FF2B5EF4-FFF2-40B4-BE49-F238E27FC236}">
                <a16:creationId xmlns:a16="http://schemas.microsoft.com/office/drawing/2014/main" id="{B6D8625A-D521-4101-A7E3-F819146F0AB1}"/>
              </a:ext>
            </a:extLst>
          </p:cNvPr>
          <p:cNvPicPr>
            <a:picLocks noChangeAspect="1"/>
          </p:cNvPicPr>
          <p:nvPr/>
        </p:nvPicPr>
        <p:blipFill>
          <a:blip r:embed="rId2"/>
          <a:stretch>
            <a:fillRect/>
          </a:stretch>
        </p:blipFill>
        <p:spPr>
          <a:xfrm>
            <a:off x="4650160" y="2060848"/>
            <a:ext cx="3960440" cy="3198817"/>
          </a:xfrm>
          <a:prstGeom prst="rect">
            <a:avLst/>
          </a:prstGeom>
        </p:spPr>
      </p:pic>
    </p:spTree>
    <p:extLst>
      <p:ext uri="{BB962C8B-B14F-4D97-AF65-F5344CB8AC3E}">
        <p14:creationId xmlns:p14="http://schemas.microsoft.com/office/powerpoint/2010/main" val="2944271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331"/>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Técnicas de acceso al medio</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Token passing</a:t>
            </a:r>
            <a:endParaRPr lang="es-ES" sz="1400" dirty="0">
              <a:latin typeface="Arial" panose="020B0604020202020204" pitchFamily="34" charset="0"/>
              <a:cs typeface="Arial" pitchFamily="34" charset="0"/>
            </a:endParaRPr>
          </a:p>
        </p:txBody>
      </p:sp>
      <p:pic>
        <p:nvPicPr>
          <p:cNvPr id="3" name="Imagen 2" descr="Diagrama, Teams&#10;&#10;Descripción generada automáticamente">
            <a:extLst>
              <a:ext uri="{FF2B5EF4-FFF2-40B4-BE49-F238E27FC236}">
                <a16:creationId xmlns:a16="http://schemas.microsoft.com/office/drawing/2014/main" id="{400C81B4-A991-4ED2-8B16-4DC0D4153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070" y="1447810"/>
            <a:ext cx="1802734" cy="1924683"/>
          </a:xfrm>
          <a:prstGeom prst="rect">
            <a:avLst/>
          </a:prstGeom>
        </p:spPr>
      </p:pic>
      <p:sp>
        <p:nvSpPr>
          <p:cNvPr id="10" name="CuadroTexto 9">
            <a:extLst>
              <a:ext uri="{FF2B5EF4-FFF2-40B4-BE49-F238E27FC236}">
                <a16:creationId xmlns:a16="http://schemas.microsoft.com/office/drawing/2014/main" id="{F4646BAA-78DC-4D96-A486-C1ACA0C8A30B}"/>
              </a:ext>
            </a:extLst>
          </p:cNvPr>
          <p:cNvSpPr txBox="1"/>
          <p:nvPr/>
        </p:nvSpPr>
        <p:spPr>
          <a:xfrm>
            <a:off x="664018" y="1871618"/>
            <a:ext cx="4772077" cy="3524555"/>
          </a:xfrm>
          <a:prstGeom prst="rect">
            <a:avLst/>
          </a:prstGeom>
          <a:noFill/>
        </p:spPr>
        <p:txBody>
          <a:bodyPr wrap="square">
            <a:spAutoFit/>
          </a:bodyPr>
          <a:lstStyle/>
          <a:p>
            <a:pPr algn="just">
              <a:lnSpc>
                <a:spcPct val="150000"/>
              </a:lnSpc>
              <a:spcBef>
                <a:spcPts val="600"/>
              </a:spcBef>
            </a:pPr>
            <a:r>
              <a:rPr lang="es-MX" altLang="es-MX" sz="1600" dirty="0">
                <a:latin typeface="Arial" panose="020B0604020202020204" pitchFamily="34" charset="0"/>
                <a:cs typeface="Arial" pitchFamily="34" charset="0"/>
              </a:rPr>
              <a:t>Este método de acceso al medio esta basado en la utilización de un pequeño </a:t>
            </a:r>
            <a:r>
              <a:rPr lang="es-MX" altLang="es-MX" sz="1600" dirty="0" err="1">
                <a:latin typeface="Arial" panose="020B0604020202020204" pitchFamily="34" charset="0"/>
                <a:cs typeface="Arial" pitchFamily="34" charset="0"/>
              </a:rPr>
              <a:t>frame</a:t>
            </a:r>
            <a:r>
              <a:rPr lang="es-MX" altLang="es-MX" sz="1600" dirty="0">
                <a:latin typeface="Arial" panose="020B0604020202020204" pitchFamily="34" charset="0"/>
                <a:cs typeface="Arial" pitchFamily="34" charset="0"/>
              </a:rPr>
              <a:t> llamado </a:t>
            </a:r>
            <a:r>
              <a:rPr lang="es-MX" altLang="es-MX" sz="1600" b="1" dirty="0">
                <a:latin typeface="Arial" panose="020B0604020202020204" pitchFamily="34" charset="0"/>
                <a:cs typeface="Arial" pitchFamily="34" charset="0"/>
              </a:rPr>
              <a:t>token</a:t>
            </a:r>
            <a:r>
              <a:rPr lang="es-MX" altLang="es-MX" sz="1600" dirty="0">
                <a:latin typeface="Arial" panose="020B0604020202020204" pitchFamily="34" charset="0"/>
                <a:cs typeface="Arial" pitchFamily="34" charset="0"/>
              </a:rPr>
              <a:t> que pasa entre los nodos y autoriza la comunicación de un nodo.</a:t>
            </a:r>
            <a:r>
              <a:rPr lang="es-MX" sz="1600" dirty="0">
                <a:latin typeface="Arial" panose="020B0604020202020204" pitchFamily="34" charset="0"/>
                <a:cs typeface="Arial" pitchFamily="34" charset="0"/>
              </a:rPr>
              <a:t> </a:t>
            </a:r>
          </a:p>
          <a:p>
            <a:pPr algn="just">
              <a:lnSpc>
                <a:spcPct val="150000"/>
              </a:lnSpc>
              <a:spcBef>
                <a:spcPts val="1200"/>
              </a:spcBef>
            </a:pPr>
            <a:r>
              <a:rPr lang="es-MX" sz="1600" dirty="0">
                <a:latin typeface="Arial" panose="020B0604020202020204" pitchFamily="34" charset="0"/>
                <a:cs typeface="Arial" pitchFamily="34" charset="0"/>
              </a:rPr>
              <a:t>El dispositivo que recibe el token, tiene el medio de transmisión a su disposición para efectuar una transmisión. Cuando esto sucede nadie más puede transmitir.</a:t>
            </a:r>
            <a:endParaRPr lang="es-ES" sz="1600" dirty="0">
              <a:latin typeface="Arial" panose="020B0604020202020204" pitchFamily="34" charset="0"/>
              <a:cs typeface="Arial" pitchFamily="34" charset="0"/>
            </a:endParaRPr>
          </a:p>
          <a:p>
            <a:pPr marL="0" indent="0" algn="just">
              <a:lnSpc>
                <a:spcPct val="150000"/>
              </a:lnSpc>
              <a:buFont typeface="Arial" pitchFamily="34" charset="0"/>
              <a:buNone/>
            </a:pPr>
            <a:endParaRPr lang="es-ES" sz="1600" dirty="0">
              <a:latin typeface="Arial" panose="020B0604020202020204" pitchFamily="34" charset="0"/>
              <a:cs typeface="Arial" pitchFamily="34" charset="0"/>
            </a:endParaRPr>
          </a:p>
        </p:txBody>
      </p:sp>
      <p:pic>
        <p:nvPicPr>
          <p:cNvPr id="5" name="Imagen 4" descr="Pantalla de un video juego&#10;&#10;Descripción generada automáticamente con confianza media">
            <a:extLst>
              <a:ext uri="{FF2B5EF4-FFF2-40B4-BE49-F238E27FC236}">
                <a16:creationId xmlns:a16="http://schemas.microsoft.com/office/drawing/2014/main" id="{694D606D-077B-4247-859C-75A467207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1170" y="4175647"/>
            <a:ext cx="2729430" cy="1237764"/>
          </a:xfrm>
          <a:prstGeom prst="rect">
            <a:avLst/>
          </a:prstGeom>
        </p:spPr>
      </p:pic>
    </p:spTree>
    <p:extLst>
      <p:ext uri="{BB962C8B-B14F-4D97-AF65-F5344CB8AC3E}">
        <p14:creationId xmlns:p14="http://schemas.microsoft.com/office/powerpoint/2010/main" val="115992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7172" name="10 CuadroTexto"/>
          <p:cNvSpPr txBox="1">
            <a:spLocks noChangeArrowheads="1"/>
          </p:cNvSpPr>
          <p:nvPr/>
        </p:nvSpPr>
        <p:spPr bwMode="auto">
          <a:xfrm>
            <a:off x="928688" y="1423314"/>
            <a:ext cx="2635200" cy="142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eaLnBrk="1" hangingPunct="1">
              <a:lnSpc>
                <a:spcPct val="150000"/>
              </a:lnSpc>
              <a:buFont typeface="Arial" panose="020B0604020202020204" pitchFamily="34" charset="0"/>
              <a:buChar char="•"/>
            </a:pPr>
            <a:r>
              <a:rPr lang="es-MX" altLang="es-MX" sz="2000" b="1" dirty="0">
                <a:solidFill>
                  <a:schemeClr val="accent6">
                    <a:lumMod val="75000"/>
                  </a:schemeClr>
                </a:solidFill>
                <a:latin typeface="ZapfHumnst BT"/>
              </a:rPr>
              <a:t>Ethernet</a:t>
            </a:r>
          </a:p>
          <a:p>
            <a:pPr marL="342900" indent="-342900" algn="just" eaLnBrk="1" hangingPunct="1">
              <a:lnSpc>
                <a:spcPct val="150000"/>
              </a:lnSpc>
              <a:buFont typeface="Arial" panose="020B0604020202020204" pitchFamily="34" charset="0"/>
              <a:buChar char="•"/>
            </a:pPr>
            <a:r>
              <a:rPr lang="es-MX" altLang="es-MX" sz="2000" b="1" dirty="0">
                <a:solidFill>
                  <a:schemeClr val="accent6">
                    <a:lumMod val="75000"/>
                  </a:schemeClr>
                </a:solidFill>
                <a:latin typeface="ZapfHumnst BT"/>
              </a:rPr>
              <a:t>Token ring</a:t>
            </a:r>
          </a:p>
          <a:p>
            <a:pPr marL="342900" indent="-342900" algn="just" eaLnBrk="1" hangingPunct="1">
              <a:lnSpc>
                <a:spcPct val="150000"/>
              </a:lnSpc>
              <a:buFont typeface="Arial" panose="020B0604020202020204" pitchFamily="34" charset="0"/>
              <a:buChar char="•"/>
            </a:pPr>
            <a:r>
              <a:rPr lang="es-MX" altLang="es-MX" sz="2000" b="1" dirty="0">
                <a:solidFill>
                  <a:schemeClr val="accent6">
                    <a:lumMod val="75000"/>
                  </a:schemeClr>
                </a:solidFill>
                <a:latin typeface="ZapfHumnst BT"/>
              </a:rPr>
              <a:t>FDDI</a:t>
            </a:r>
          </a:p>
        </p:txBody>
      </p:sp>
      <p:pic>
        <p:nvPicPr>
          <p:cNvPr id="3" name="Imagen 2">
            <a:extLst>
              <a:ext uri="{FF2B5EF4-FFF2-40B4-BE49-F238E27FC236}">
                <a16:creationId xmlns:a16="http://schemas.microsoft.com/office/drawing/2014/main" id="{459EFE5D-CBE3-4B3E-AA99-1FF6CFED551D}"/>
              </a:ext>
            </a:extLst>
          </p:cNvPr>
          <p:cNvPicPr>
            <a:picLocks noChangeAspect="1"/>
          </p:cNvPicPr>
          <p:nvPr/>
        </p:nvPicPr>
        <p:blipFill>
          <a:blip r:embed="rId3"/>
          <a:stretch>
            <a:fillRect/>
          </a:stretch>
        </p:blipFill>
        <p:spPr>
          <a:xfrm>
            <a:off x="2087724" y="2852936"/>
            <a:ext cx="4968552" cy="2663228"/>
          </a:xfrm>
          <a:prstGeom prst="rect">
            <a:avLst/>
          </a:prstGeom>
        </p:spPr>
      </p:pic>
    </p:spTree>
    <p:extLst>
      <p:ext uri="{BB962C8B-B14F-4D97-AF65-F5344CB8AC3E}">
        <p14:creationId xmlns:p14="http://schemas.microsoft.com/office/powerpoint/2010/main" val="2193240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607064" y="950340"/>
            <a:ext cx="7776864" cy="456535"/>
          </a:xfrm>
          <a:prstGeom prst="rect">
            <a:avLst/>
          </a:prstGeom>
          <a:noFill/>
        </p:spPr>
        <p:txBody>
          <a:bodyPr wrap="square">
            <a:spAutoFit/>
          </a:bodyPr>
          <a:lstStyle/>
          <a:p>
            <a:pPr algn="just" fontAlgn="base">
              <a:lnSpc>
                <a:spcPct val="150000"/>
              </a:lnSpc>
              <a:spcBef>
                <a:spcPct val="0"/>
              </a:spcBef>
            </a:pPr>
            <a:r>
              <a:rPr lang="es-ES" b="1" dirty="0">
                <a:solidFill>
                  <a:schemeClr val="accent6">
                    <a:lumMod val="75000"/>
                  </a:schemeClr>
                </a:solidFill>
                <a:latin typeface="Arial" pitchFamily="34" charset="0"/>
                <a:cs typeface="Arial" pitchFamily="34" charset="0"/>
              </a:rPr>
              <a:t>Ethernet</a:t>
            </a:r>
            <a:endParaRPr lang="es-ES" dirty="0">
              <a:latin typeface="Arial" panose="020B0604020202020204" pitchFamily="34" charset="0"/>
              <a:cs typeface="Arial" pitchFamily="34" charset="0"/>
            </a:endParaRPr>
          </a:p>
        </p:txBody>
      </p:sp>
      <p:sp>
        <p:nvSpPr>
          <p:cNvPr id="10" name="CuadroTexto 9">
            <a:extLst>
              <a:ext uri="{FF2B5EF4-FFF2-40B4-BE49-F238E27FC236}">
                <a16:creationId xmlns:a16="http://schemas.microsoft.com/office/drawing/2014/main" id="{F4646BAA-78DC-4D96-A486-C1ACA0C8A30B}"/>
              </a:ext>
            </a:extLst>
          </p:cNvPr>
          <p:cNvSpPr txBox="1"/>
          <p:nvPr/>
        </p:nvSpPr>
        <p:spPr>
          <a:xfrm>
            <a:off x="570232" y="1482534"/>
            <a:ext cx="8003536" cy="2280753"/>
          </a:xfrm>
          <a:prstGeom prst="rect">
            <a:avLst/>
          </a:prstGeom>
          <a:noFill/>
        </p:spPr>
        <p:txBody>
          <a:bodyPr wrap="square">
            <a:spAutoFit/>
          </a:bodyPr>
          <a:lstStyle/>
          <a:p>
            <a:pPr marL="171450" indent="-171450" algn="just">
              <a:lnSpc>
                <a:spcPct val="150000"/>
              </a:lnSpc>
              <a:spcBef>
                <a:spcPts val="600"/>
              </a:spcBef>
              <a:buFont typeface="Arial" panose="020B0604020202020204" pitchFamily="34" charset="0"/>
              <a:buChar char="•"/>
            </a:pPr>
            <a:r>
              <a:rPr lang="es-ES" dirty="0">
                <a:cs typeface="Arial" pitchFamily="34" charset="0"/>
              </a:rPr>
              <a:t>Es una red de área local que transmite información entre computadoras a un velocidad de </a:t>
            </a:r>
            <a:r>
              <a:rPr lang="es-ES" b="1" dirty="0">
                <a:cs typeface="Arial" pitchFamily="34" charset="0"/>
              </a:rPr>
              <a:t>10</a:t>
            </a:r>
            <a:r>
              <a:rPr lang="es-ES" dirty="0">
                <a:cs typeface="Arial" pitchFamily="34" charset="0"/>
              </a:rPr>
              <a:t>, </a:t>
            </a:r>
            <a:r>
              <a:rPr lang="es-ES" b="1" dirty="0">
                <a:cs typeface="Arial" pitchFamily="34" charset="0"/>
              </a:rPr>
              <a:t>100 </a:t>
            </a:r>
            <a:r>
              <a:rPr lang="es-ES" dirty="0">
                <a:cs typeface="Arial" pitchFamily="34" charset="0"/>
              </a:rPr>
              <a:t>o </a:t>
            </a:r>
            <a:r>
              <a:rPr lang="es-ES" b="1" dirty="0">
                <a:cs typeface="Arial" pitchFamily="34" charset="0"/>
              </a:rPr>
              <a:t>1000 Mbps</a:t>
            </a:r>
            <a:r>
              <a:rPr lang="es-ES" dirty="0">
                <a:cs typeface="Arial" pitchFamily="34" charset="0"/>
              </a:rPr>
              <a:t>. </a:t>
            </a:r>
          </a:p>
          <a:p>
            <a:pPr marL="171450" indent="-171450" algn="just">
              <a:lnSpc>
                <a:spcPct val="150000"/>
              </a:lnSpc>
              <a:spcBef>
                <a:spcPts val="600"/>
              </a:spcBef>
              <a:buFont typeface="Arial" panose="020B0604020202020204" pitchFamily="34" charset="0"/>
              <a:buChar char="•"/>
            </a:pPr>
            <a:r>
              <a:rPr lang="es-ES" dirty="0">
                <a:cs typeface="Arial" pitchFamily="34" charset="0"/>
              </a:rPr>
              <a:t>El cableado más utilizado es el </a:t>
            </a:r>
            <a:r>
              <a:rPr lang="es-ES" b="1" dirty="0">
                <a:cs typeface="Arial" pitchFamily="34" charset="0"/>
              </a:rPr>
              <a:t>par trenzado</a:t>
            </a:r>
            <a:r>
              <a:rPr lang="es-ES" dirty="0">
                <a:cs typeface="Arial" pitchFamily="34" charset="0"/>
              </a:rPr>
              <a:t>, aunque también se utiliza la fibra óptica.</a:t>
            </a:r>
          </a:p>
          <a:p>
            <a:pPr marL="171450" indent="-171450" algn="just">
              <a:lnSpc>
                <a:spcPct val="150000"/>
              </a:lnSpc>
              <a:spcBef>
                <a:spcPts val="600"/>
              </a:spcBef>
              <a:buFont typeface="Arial" panose="020B0604020202020204" pitchFamily="34" charset="0"/>
              <a:buChar char="•"/>
            </a:pPr>
            <a:r>
              <a:rPr lang="es-ES" b="0" i="0" dirty="0">
                <a:solidFill>
                  <a:srgbClr val="000000"/>
                </a:solidFill>
                <a:effectLst/>
              </a:rPr>
              <a:t>Los sistemas inalámbricos usan el sistema de </a:t>
            </a:r>
            <a:r>
              <a:rPr lang="es-ES" b="1" i="0" dirty="0">
                <a:solidFill>
                  <a:srgbClr val="000000"/>
                </a:solidFill>
                <a:effectLst/>
              </a:rPr>
              <a:t>Ethernet</a:t>
            </a:r>
            <a:r>
              <a:rPr lang="es-ES" b="0" i="0" dirty="0">
                <a:solidFill>
                  <a:srgbClr val="000000"/>
                </a:solidFill>
                <a:effectLst/>
              </a:rPr>
              <a:t>.</a:t>
            </a:r>
            <a:endParaRPr lang="es-ES" dirty="0">
              <a:cs typeface="Arial" pitchFamily="34" charset="0"/>
            </a:endParaRPr>
          </a:p>
        </p:txBody>
      </p:sp>
      <p:pic>
        <p:nvPicPr>
          <p:cNvPr id="3" name="Imagen 2">
            <a:extLst>
              <a:ext uri="{FF2B5EF4-FFF2-40B4-BE49-F238E27FC236}">
                <a16:creationId xmlns:a16="http://schemas.microsoft.com/office/drawing/2014/main" id="{9EA7B657-E618-49AE-970C-62BD92DD47C1}"/>
              </a:ext>
            </a:extLst>
          </p:cNvPr>
          <p:cNvPicPr>
            <a:picLocks noChangeAspect="1"/>
          </p:cNvPicPr>
          <p:nvPr/>
        </p:nvPicPr>
        <p:blipFill>
          <a:blip r:embed="rId3"/>
          <a:stretch>
            <a:fillRect/>
          </a:stretch>
        </p:blipFill>
        <p:spPr>
          <a:xfrm>
            <a:off x="6588224" y="2924944"/>
            <a:ext cx="2163688" cy="3222994"/>
          </a:xfrm>
          <a:prstGeom prst="rect">
            <a:avLst/>
          </a:prstGeom>
        </p:spPr>
      </p:pic>
      <p:sp>
        <p:nvSpPr>
          <p:cNvPr id="8" name="CuadroTexto 7">
            <a:extLst>
              <a:ext uri="{FF2B5EF4-FFF2-40B4-BE49-F238E27FC236}">
                <a16:creationId xmlns:a16="http://schemas.microsoft.com/office/drawing/2014/main" id="{0B985CE3-31FA-4330-BC28-884F8BE4471D}"/>
              </a:ext>
            </a:extLst>
          </p:cNvPr>
          <p:cNvSpPr txBox="1"/>
          <p:nvPr/>
        </p:nvSpPr>
        <p:spPr>
          <a:xfrm>
            <a:off x="533400" y="3838946"/>
            <a:ext cx="5550768" cy="2280753"/>
          </a:xfrm>
          <a:prstGeom prst="rect">
            <a:avLst/>
          </a:prstGeom>
          <a:noFill/>
        </p:spPr>
        <p:txBody>
          <a:bodyPr wrap="square">
            <a:spAutoFit/>
          </a:bodyPr>
          <a:lstStyle/>
          <a:p>
            <a:pPr marL="171450" indent="-171450" algn="just">
              <a:lnSpc>
                <a:spcPct val="150000"/>
              </a:lnSpc>
              <a:spcBef>
                <a:spcPts val="1200"/>
              </a:spcBef>
              <a:buFont typeface="Arial" panose="020B0604020202020204" pitchFamily="34" charset="0"/>
              <a:buChar char="•"/>
            </a:pPr>
            <a:r>
              <a:rPr lang="es-ES" dirty="0">
                <a:cs typeface="Arial" pitchFamily="34" charset="0"/>
              </a:rPr>
              <a:t>Todas las estaciones conectadas a Ethernet están conectadas a un medio compartido. </a:t>
            </a:r>
          </a:p>
          <a:p>
            <a:pPr marL="171450" indent="-171450" algn="just">
              <a:lnSpc>
                <a:spcPct val="150000"/>
              </a:lnSpc>
              <a:spcBef>
                <a:spcPts val="1200"/>
              </a:spcBef>
              <a:buFont typeface="Arial" panose="020B0604020202020204" pitchFamily="34" charset="0"/>
              <a:buChar char="•"/>
            </a:pPr>
            <a:r>
              <a:rPr lang="es-ES" dirty="0">
                <a:cs typeface="Arial" pitchFamily="34" charset="0"/>
              </a:rPr>
              <a:t>Emplea el protocolo de control de acceso a la red de </a:t>
            </a:r>
            <a:r>
              <a:rPr lang="es-ES" b="1" dirty="0">
                <a:cs typeface="Arial" pitchFamily="34" charset="0"/>
              </a:rPr>
              <a:t>CSMA</a:t>
            </a:r>
            <a:r>
              <a:rPr lang="es-ES" dirty="0">
                <a:cs typeface="Arial" pitchFamily="34" charset="0"/>
              </a:rPr>
              <a:t> </a:t>
            </a:r>
            <a:r>
              <a:rPr lang="es-MX" b="1" kern="0" dirty="0">
                <a:ea typeface="+mj-ea"/>
                <a:cs typeface="Arial" panose="020B0604020202020204" pitchFamily="34" charset="0"/>
              </a:rPr>
              <a:t>(</a:t>
            </a:r>
            <a:r>
              <a:rPr lang="en-US" b="1" dirty="0">
                <a:cs typeface="Arial" panose="020B0604020202020204" pitchFamily="34" charset="0"/>
              </a:rPr>
              <a:t>Carrier Sense Multiple Access with Collision Detection)</a:t>
            </a:r>
            <a:r>
              <a:rPr lang="es-ES" dirty="0">
                <a:cs typeface="Arial" pitchFamily="34" charset="0"/>
              </a:rPr>
              <a:t>. </a:t>
            </a:r>
          </a:p>
        </p:txBody>
      </p:sp>
    </p:spTree>
    <p:extLst>
      <p:ext uri="{BB962C8B-B14F-4D97-AF65-F5344CB8AC3E}">
        <p14:creationId xmlns:p14="http://schemas.microsoft.com/office/powerpoint/2010/main" val="3721295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533400" y="913139"/>
            <a:ext cx="7776864" cy="456535"/>
          </a:xfrm>
          <a:prstGeom prst="rect">
            <a:avLst/>
          </a:prstGeom>
          <a:noFill/>
        </p:spPr>
        <p:txBody>
          <a:bodyPr wrap="square">
            <a:spAutoFit/>
          </a:bodyPr>
          <a:lstStyle/>
          <a:p>
            <a:pPr algn="just" fontAlgn="base">
              <a:lnSpc>
                <a:spcPct val="150000"/>
              </a:lnSpc>
              <a:spcBef>
                <a:spcPct val="0"/>
              </a:spcBef>
            </a:pPr>
            <a:r>
              <a:rPr lang="es-ES" b="1" dirty="0">
                <a:solidFill>
                  <a:schemeClr val="accent6">
                    <a:lumMod val="75000"/>
                  </a:schemeClr>
                </a:solidFill>
                <a:latin typeface="Arial" pitchFamily="34" charset="0"/>
                <a:cs typeface="Arial" pitchFamily="34" charset="0"/>
              </a:rPr>
              <a:t>Token ring</a:t>
            </a:r>
            <a:endParaRPr lang="es-ES" dirty="0">
              <a:latin typeface="Arial" panose="020B0604020202020204" pitchFamily="34" charset="0"/>
              <a:cs typeface="Arial" pitchFamily="34" charset="0"/>
            </a:endParaRPr>
          </a:p>
        </p:txBody>
      </p:sp>
      <p:sp>
        <p:nvSpPr>
          <p:cNvPr id="10" name="CuadroTexto 9">
            <a:extLst>
              <a:ext uri="{FF2B5EF4-FFF2-40B4-BE49-F238E27FC236}">
                <a16:creationId xmlns:a16="http://schemas.microsoft.com/office/drawing/2014/main" id="{F4646BAA-78DC-4D96-A486-C1ACA0C8A30B}"/>
              </a:ext>
            </a:extLst>
          </p:cNvPr>
          <p:cNvSpPr txBox="1"/>
          <p:nvPr/>
        </p:nvSpPr>
        <p:spPr>
          <a:xfrm>
            <a:off x="516806" y="1556792"/>
            <a:ext cx="8093794" cy="1865254"/>
          </a:xfrm>
          <a:prstGeom prst="rect">
            <a:avLst/>
          </a:prstGeom>
          <a:noFill/>
        </p:spPr>
        <p:txBody>
          <a:bodyPr wrap="square">
            <a:spAutoFit/>
          </a:bodyPr>
          <a:lstStyle/>
          <a:p>
            <a:pPr marL="171450" indent="-171450" algn="just">
              <a:lnSpc>
                <a:spcPct val="150000"/>
              </a:lnSpc>
              <a:spcBef>
                <a:spcPts val="600"/>
              </a:spcBef>
              <a:buFont typeface="Arial" panose="020B0604020202020204" pitchFamily="34" charset="0"/>
              <a:buChar char="•"/>
            </a:pPr>
            <a:r>
              <a:rPr lang="es-ES" dirty="0">
                <a:cs typeface="Arial" pitchFamily="34" charset="0"/>
              </a:rPr>
              <a:t>Es un estándar desarrollado para redes locales. </a:t>
            </a:r>
          </a:p>
          <a:p>
            <a:pPr marL="171450" indent="-171450" algn="just">
              <a:lnSpc>
                <a:spcPct val="150000"/>
              </a:lnSpc>
              <a:spcBef>
                <a:spcPts val="600"/>
              </a:spcBef>
              <a:buFont typeface="Arial" panose="020B0604020202020204" pitchFamily="34" charset="0"/>
              <a:buChar char="•"/>
            </a:pPr>
            <a:r>
              <a:rPr lang="es-ES" b="0" i="0" dirty="0">
                <a:solidFill>
                  <a:srgbClr val="000000"/>
                </a:solidFill>
                <a:effectLst/>
              </a:rPr>
              <a:t>Las redes token ring usualmente usan el cable de </a:t>
            </a:r>
            <a:r>
              <a:rPr lang="es-ES" b="1" i="0" dirty="0">
                <a:solidFill>
                  <a:srgbClr val="000000"/>
                </a:solidFill>
                <a:effectLst/>
              </a:rPr>
              <a:t>par trenzado</a:t>
            </a:r>
            <a:r>
              <a:rPr lang="es-ES" b="0" i="0" dirty="0">
                <a:solidFill>
                  <a:srgbClr val="000000"/>
                </a:solidFill>
                <a:effectLst/>
              </a:rPr>
              <a:t>, pero también pueden implementar </a:t>
            </a:r>
            <a:r>
              <a:rPr lang="es-ES" b="1" i="0" dirty="0">
                <a:solidFill>
                  <a:srgbClr val="000000"/>
                </a:solidFill>
                <a:effectLst/>
              </a:rPr>
              <a:t>fibra óptica </a:t>
            </a:r>
            <a:r>
              <a:rPr lang="es-ES" b="0" i="0" dirty="0">
                <a:solidFill>
                  <a:srgbClr val="000000"/>
                </a:solidFill>
                <a:effectLst/>
              </a:rPr>
              <a:t>como medio de transmisión de datos.</a:t>
            </a:r>
            <a:endParaRPr lang="es-ES" dirty="0">
              <a:cs typeface="Arial" pitchFamily="34" charset="0"/>
            </a:endParaRPr>
          </a:p>
          <a:p>
            <a:pPr marL="171450" indent="-171450" algn="just">
              <a:lnSpc>
                <a:spcPct val="150000"/>
              </a:lnSpc>
              <a:spcBef>
                <a:spcPts val="600"/>
              </a:spcBef>
              <a:buFont typeface="Arial" panose="020B0604020202020204" pitchFamily="34" charset="0"/>
              <a:buChar char="•"/>
            </a:pPr>
            <a:r>
              <a:rPr lang="es-ES" dirty="0">
                <a:cs typeface="Arial" pitchFamily="34" charset="0"/>
              </a:rPr>
              <a:t>Emplea el protocolo de control de acceso a la red de </a:t>
            </a:r>
            <a:r>
              <a:rPr lang="es-ES" b="1" dirty="0">
                <a:cs typeface="Arial" pitchFamily="34" charset="0"/>
              </a:rPr>
              <a:t>Token passing</a:t>
            </a:r>
            <a:r>
              <a:rPr lang="es-ES" dirty="0">
                <a:cs typeface="Arial" pitchFamily="34" charset="0"/>
              </a:rPr>
              <a:t>. </a:t>
            </a:r>
          </a:p>
        </p:txBody>
      </p:sp>
      <p:pic>
        <p:nvPicPr>
          <p:cNvPr id="3" name="Imagen 2">
            <a:extLst>
              <a:ext uri="{FF2B5EF4-FFF2-40B4-BE49-F238E27FC236}">
                <a16:creationId xmlns:a16="http://schemas.microsoft.com/office/drawing/2014/main" id="{52DA229F-AED7-49B7-9054-592FEF0FA563}"/>
              </a:ext>
            </a:extLst>
          </p:cNvPr>
          <p:cNvPicPr>
            <a:picLocks noChangeAspect="1"/>
          </p:cNvPicPr>
          <p:nvPr/>
        </p:nvPicPr>
        <p:blipFill>
          <a:blip r:embed="rId3"/>
          <a:stretch>
            <a:fillRect/>
          </a:stretch>
        </p:blipFill>
        <p:spPr>
          <a:xfrm>
            <a:off x="6372200" y="3609164"/>
            <a:ext cx="2394791" cy="2232248"/>
          </a:xfrm>
          <a:prstGeom prst="rect">
            <a:avLst/>
          </a:prstGeom>
        </p:spPr>
      </p:pic>
      <p:sp>
        <p:nvSpPr>
          <p:cNvPr id="7" name="CuadroTexto 6">
            <a:extLst>
              <a:ext uri="{FF2B5EF4-FFF2-40B4-BE49-F238E27FC236}">
                <a16:creationId xmlns:a16="http://schemas.microsoft.com/office/drawing/2014/main" id="{7D12EFC9-B625-4A54-9BD6-5C5263B2778A}"/>
              </a:ext>
            </a:extLst>
          </p:cNvPr>
          <p:cNvSpPr txBox="1"/>
          <p:nvPr/>
        </p:nvSpPr>
        <p:spPr>
          <a:xfrm>
            <a:off x="506778" y="3435955"/>
            <a:ext cx="5721406" cy="1788310"/>
          </a:xfrm>
          <a:prstGeom prst="rect">
            <a:avLst/>
          </a:prstGeom>
          <a:noFill/>
        </p:spPr>
        <p:txBody>
          <a:bodyPr wrap="square">
            <a:spAutoFit/>
          </a:bodyPr>
          <a:lstStyle/>
          <a:p>
            <a:pPr marL="171450" indent="-171450" algn="just">
              <a:lnSpc>
                <a:spcPct val="150000"/>
              </a:lnSpc>
              <a:spcBef>
                <a:spcPts val="600"/>
              </a:spcBef>
              <a:buFont typeface="Arial" panose="020B0604020202020204" pitchFamily="34" charset="0"/>
              <a:buChar char="•"/>
            </a:pPr>
            <a:r>
              <a:rPr lang="es-ES" dirty="0">
                <a:cs typeface="Arial" pitchFamily="34" charset="0"/>
              </a:rPr>
              <a:t>La topología principal es la de anillo, por lo que tiene un sentido único para la fluidez de los datos.</a:t>
            </a:r>
          </a:p>
          <a:p>
            <a:pPr marL="171450" indent="-171450" algn="just">
              <a:lnSpc>
                <a:spcPct val="150000"/>
              </a:lnSpc>
              <a:spcBef>
                <a:spcPts val="600"/>
              </a:spcBef>
              <a:buFont typeface="Arial" panose="020B0604020202020204" pitchFamily="34" charset="0"/>
              <a:buChar char="•"/>
            </a:pPr>
            <a:r>
              <a:rPr lang="es-ES" dirty="0">
                <a:cs typeface="Arial" pitchFamily="34" charset="0"/>
              </a:rPr>
              <a:t>La velocidad de transmisión de Token Ring es de </a:t>
            </a:r>
            <a:r>
              <a:rPr lang="es-ES" b="1" dirty="0">
                <a:cs typeface="Arial" pitchFamily="34" charset="0"/>
              </a:rPr>
              <a:t>100 a 1000 Mbps</a:t>
            </a:r>
            <a:r>
              <a:rPr lang="es-ES" dirty="0">
                <a:cs typeface="Arial" pitchFamily="34" charset="0"/>
              </a:rPr>
              <a:t>. </a:t>
            </a:r>
          </a:p>
        </p:txBody>
      </p:sp>
    </p:spTree>
    <p:extLst>
      <p:ext uri="{BB962C8B-B14F-4D97-AF65-F5344CB8AC3E}">
        <p14:creationId xmlns:p14="http://schemas.microsoft.com/office/powerpoint/2010/main" val="17024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0600" y="3645024"/>
            <a:ext cx="3810000" cy="2838450"/>
          </a:xfrm>
          <a:prstGeom prst="rect">
            <a:avLst/>
          </a:prstGeom>
        </p:spPr>
      </p:pic>
      <p:sp>
        <p:nvSpPr>
          <p:cNvPr id="106499" name="Rectangle 3"/>
          <p:cNvSpPr>
            <a:spLocks noGrp="1" noChangeArrowheads="1"/>
          </p:cNvSpPr>
          <p:nvPr>
            <p:ph type="body" idx="1"/>
          </p:nvPr>
        </p:nvSpPr>
        <p:spPr>
          <a:xfrm>
            <a:off x="553373" y="1612941"/>
            <a:ext cx="8077200" cy="1832073"/>
          </a:xfrm>
        </p:spPr>
        <p:txBody>
          <a:bodyPr>
            <a:noAutofit/>
          </a:bodyPr>
          <a:lstStyle/>
          <a:p>
            <a:pPr algn="just">
              <a:lnSpc>
                <a:spcPct val="150000"/>
              </a:lnSpc>
              <a:spcBef>
                <a:spcPts val="0"/>
              </a:spcBef>
              <a:spcAft>
                <a:spcPts val="600"/>
              </a:spcAft>
            </a:pPr>
            <a:r>
              <a:rPr lang="es-MX" sz="1800" dirty="0">
                <a:latin typeface="Calibri" panose="020F0502020204030204" pitchFamily="34" charset="0"/>
                <a:cs typeface="Calibri" panose="020F0502020204030204" pitchFamily="34" charset="0"/>
              </a:rPr>
              <a:t>Es una red que utiliza dos anillos redundantes como método de tolerancia a fallo, de modo que la red siga funcionando aunque uno de los anillos se interrumpa. </a:t>
            </a:r>
          </a:p>
          <a:p>
            <a:pPr algn="just">
              <a:lnSpc>
                <a:spcPct val="150000"/>
              </a:lnSpc>
              <a:spcBef>
                <a:spcPts val="0"/>
              </a:spcBef>
            </a:pPr>
            <a:r>
              <a:rPr lang="es-MX" sz="1800" dirty="0">
                <a:latin typeface="Calibri" panose="020F0502020204030204" pitchFamily="34" charset="0"/>
                <a:cs typeface="Calibri" panose="020F0502020204030204" pitchFamily="34" charset="0"/>
              </a:rPr>
              <a:t>Durante el funcionamiento normal, FDDI usa sólo un anillo denominado </a:t>
            </a:r>
            <a:r>
              <a:rPr lang="es-MX" sz="1800" b="1" dirty="0">
                <a:latin typeface="Calibri" panose="020F0502020204030204" pitchFamily="34" charset="0"/>
                <a:cs typeface="Calibri" panose="020F0502020204030204" pitchFamily="34" charset="0"/>
              </a:rPr>
              <a:t>anillo primario</a:t>
            </a:r>
            <a:r>
              <a:rPr lang="es-MX" sz="1800" dirty="0">
                <a:latin typeface="Calibri" panose="020F0502020204030204" pitchFamily="34" charset="0"/>
                <a:cs typeface="Calibri" panose="020F0502020204030204" pitchFamily="34" charset="0"/>
              </a:rPr>
              <a:t>, de manera que utilizaría el segundo anillo o </a:t>
            </a:r>
            <a:r>
              <a:rPr lang="es-MX" sz="1800" b="1" dirty="0">
                <a:latin typeface="Calibri" panose="020F0502020204030204" pitchFamily="34" charset="0"/>
                <a:cs typeface="Calibri" panose="020F0502020204030204" pitchFamily="34" charset="0"/>
              </a:rPr>
              <a:t>anillo de respaldo</a:t>
            </a:r>
            <a:r>
              <a:rPr lang="es-MX" sz="1800" dirty="0">
                <a:latin typeface="Calibri" panose="020F0502020204030204" pitchFamily="34" charset="0"/>
                <a:cs typeface="Calibri" panose="020F0502020204030204" pitchFamily="34" charset="0"/>
              </a:rPr>
              <a:t>, sólo cuando se produzca un fallo en el anillo primario. </a:t>
            </a:r>
            <a:endParaRPr lang="es-ES" altLang="es-MX" sz="1800" dirty="0">
              <a:latin typeface="Calibri" panose="020F0502020204030204" pitchFamily="34" charset="0"/>
              <a:cs typeface="Calibri" panose="020F0502020204030204" pitchFamily="34" charset="0"/>
            </a:endParaRPr>
          </a:p>
        </p:txBody>
      </p:sp>
      <p:sp>
        <p:nvSpPr>
          <p:cNvPr id="2048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5" name="Rectangle 2"/>
          <p:cNvSpPr txBox="1">
            <a:spLocks noChangeArrowheads="1"/>
          </p:cNvSpPr>
          <p:nvPr/>
        </p:nvSpPr>
        <p:spPr bwMode="auto">
          <a:xfrm>
            <a:off x="533400" y="994047"/>
            <a:ext cx="3352998" cy="700112"/>
          </a:xfrm>
          <a:prstGeom prst="rect">
            <a:avLst/>
          </a:prstGeom>
          <a:noFill/>
          <a:ln w="9525">
            <a:noFill/>
            <a:miter lim="800000"/>
            <a:headEnd/>
            <a:tailEnd/>
          </a:ln>
        </p:spPr>
        <p:txBody>
          <a:bodyPr anchor="ctr"/>
          <a:lstStyle/>
          <a:p>
            <a:pPr eaLnBrk="0" hangingPunct="0">
              <a:lnSpc>
                <a:spcPct val="150000"/>
              </a:lnSpc>
              <a:defRPr/>
            </a:pPr>
            <a:r>
              <a:rPr lang="es-MX" sz="1600" b="1" kern="0" dirty="0">
                <a:solidFill>
                  <a:schemeClr val="accent6">
                    <a:lumMod val="75000"/>
                  </a:schemeClr>
                </a:solidFill>
                <a:latin typeface="Arial" panose="020B0604020202020204" pitchFamily="34" charset="0"/>
                <a:ea typeface="+mj-ea"/>
                <a:cs typeface="Arial" panose="020B0604020202020204" pitchFamily="34" charset="0"/>
              </a:rPr>
              <a:t>FDDI</a:t>
            </a:r>
            <a:endParaRPr lang="es-ES" sz="1600" b="1" kern="0" dirty="0">
              <a:solidFill>
                <a:schemeClr val="accent6">
                  <a:lumMod val="75000"/>
                </a:schemeClr>
              </a:solidFill>
              <a:latin typeface="Arial" panose="020B0604020202020204" pitchFamily="34" charset="0"/>
              <a:ea typeface="+mj-ea"/>
              <a:cs typeface="Arial" panose="020B0604020202020204" pitchFamily="34" charset="0"/>
            </a:endParaRPr>
          </a:p>
        </p:txBody>
      </p:sp>
      <p:sp>
        <p:nvSpPr>
          <p:cNvPr id="7" name="Rectangle 3"/>
          <p:cNvSpPr txBox="1">
            <a:spLocks noChangeArrowheads="1"/>
          </p:cNvSpPr>
          <p:nvPr/>
        </p:nvSpPr>
        <p:spPr>
          <a:xfrm>
            <a:off x="533400" y="3890572"/>
            <a:ext cx="4038600" cy="194421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pPr>
            <a:r>
              <a:rPr lang="es-MX" sz="1800" dirty="0">
                <a:latin typeface="Calibri" panose="020F0502020204030204" pitchFamily="34" charset="0"/>
                <a:cs typeface="Calibri" panose="020F0502020204030204" pitchFamily="34" charset="0"/>
              </a:rPr>
              <a:t>FDDI emplea </a:t>
            </a:r>
            <a:r>
              <a:rPr lang="es-MX" sz="1800" b="1" dirty="0">
                <a:latin typeface="Calibri" panose="020F0502020204030204" pitchFamily="34" charset="0"/>
                <a:cs typeface="Calibri" panose="020F0502020204030204" pitchFamily="34" charset="0"/>
              </a:rPr>
              <a:t>fibra óptica</a:t>
            </a:r>
            <a:r>
              <a:rPr lang="es-MX" sz="1800" dirty="0">
                <a:latin typeface="Calibri" panose="020F0502020204030204" pitchFamily="34" charset="0"/>
                <a:cs typeface="Calibri" panose="020F0502020204030204" pitchFamily="34" charset="0"/>
              </a:rPr>
              <a:t>, pudiendo proporcionar un rendimiento efectivo de hasta </a:t>
            </a:r>
            <a:r>
              <a:rPr lang="es-MX" sz="1800" b="1" dirty="0">
                <a:latin typeface="Calibri" panose="020F0502020204030204" pitchFamily="34" charset="0"/>
                <a:cs typeface="Calibri" panose="020F0502020204030204" pitchFamily="34" charset="0"/>
              </a:rPr>
              <a:t>100Mbps</a:t>
            </a:r>
            <a:r>
              <a:rPr lang="es-MX" sz="1800" dirty="0">
                <a:latin typeface="Calibri" panose="020F0502020204030204" pitchFamily="34" charset="0"/>
                <a:cs typeface="Calibri" panose="020F0502020204030204" pitchFamily="34" charset="0"/>
              </a:rPr>
              <a:t>.</a:t>
            </a:r>
          </a:p>
          <a:p>
            <a:pPr algn="just">
              <a:lnSpc>
                <a:spcPct val="150000"/>
              </a:lnSpc>
              <a:spcBef>
                <a:spcPts val="600"/>
              </a:spcBef>
            </a:pPr>
            <a:r>
              <a:rPr lang="es-ES" sz="1800" dirty="0">
                <a:latin typeface="Calibri" panose="020F0502020204030204" pitchFamily="34" charset="0"/>
                <a:cs typeface="Calibri" panose="020F0502020204030204" pitchFamily="34" charset="0"/>
              </a:rPr>
              <a:t>Emplea el protocolo de control de acceso a la red de </a:t>
            </a:r>
            <a:r>
              <a:rPr lang="es-ES" sz="1800" b="1" dirty="0">
                <a:latin typeface="Calibri" panose="020F0502020204030204" pitchFamily="34" charset="0"/>
                <a:cs typeface="Calibri" panose="020F0502020204030204" pitchFamily="34" charset="0"/>
              </a:rPr>
              <a:t>Token passing</a:t>
            </a:r>
            <a:r>
              <a:rPr lang="es-ES" sz="1800" dirty="0">
                <a:latin typeface="Calibri" panose="020F0502020204030204" pitchFamily="34" charset="0"/>
                <a:cs typeface="Calibri" panose="020F0502020204030204" pitchFamily="34" charset="0"/>
              </a:rPr>
              <a:t>. </a:t>
            </a:r>
          </a:p>
          <a:p>
            <a:pPr algn="just">
              <a:lnSpc>
                <a:spcPct val="150000"/>
              </a:lnSpc>
              <a:spcBef>
                <a:spcPts val="0"/>
              </a:spcBef>
            </a:pPr>
            <a:endParaRPr lang="es-ES" altLang="es-MX"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4447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0" end="0"/>
                                            </p:txEl>
                                          </p:spTgt>
                                        </p:tgtEl>
                                        <p:attrNameLst>
                                          <p:attrName>style.visibility</p:attrName>
                                        </p:attrNameLst>
                                      </p:cBhvr>
                                      <p:to>
                                        <p:strVal val="visible"/>
                                      </p:to>
                                    </p:set>
                                    <p:anim calcmode="lin" valueType="num">
                                      <p:cBhvr additive="base">
                                        <p:cTn id="13"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499">
                                            <p:txEl>
                                              <p:pRg st="1" end="1"/>
                                            </p:txEl>
                                          </p:spTgt>
                                        </p:tgtEl>
                                        <p:attrNameLst>
                                          <p:attrName>style.visibility</p:attrName>
                                        </p:attrNameLst>
                                      </p:cBhvr>
                                      <p:to>
                                        <p:strVal val="visible"/>
                                      </p:to>
                                    </p:set>
                                    <p:anim calcmode="lin" valueType="num">
                                      <p:cBhvr additive="base">
                                        <p:cTn id="19"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P spid="5" grpId="0" autoUpdateAnimBg="0"/>
      <p:bldP spid="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a:t>
            </a:r>
          </a:p>
        </p:txBody>
      </p:sp>
      <p:sp>
        <p:nvSpPr>
          <p:cNvPr id="6147" name="6 CuadroTexto"/>
          <p:cNvSpPr txBox="1">
            <a:spLocks noChangeArrowheads="1"/>
          </p:cNvSpPr>
          <p:nvPr/>
        </p:nvSpPr>
        <p:spPr bwMode="auto">
          <a:xfrm>
            <a:off x="533400" y="1143514"/>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¿Qué es una topología?</a:t>
            </a:r>
          </a:p>
        </p:txBody>
      </p:sp>
      <p:sp>
        <p:nvSpPr>
          <p:cNvPr id="6148" name="10 CuadroTexto"/>
          <p:cNvSpPr txBox="1">
            <a:spLocks noChangeArrowheads="1"/>
          </p:cNvSpPr>
          <p:nvPr/>
        </p:nvSpPr>
        <p:spPr bwMode="auto">
          <a:xfrm>
            <a:off x="602380" y="1655717"/>
            <a:ext cx="799904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Es el estudio de la forma en que se conectan y comunican los dispositivos de una red.</a:t>
            </a:r>
          </a:p>
        </p:txBody>
      </p:sp>
      <p:sp>
        <p:nvSpPr>
          <p:cNvPr id="6149" name="11 CuadroTexto"/>
          <p:cNvSpPr txBox="1">
            <a:spLocks noChangeArrowheads="1"/>
          </p:cNvSpPr>
          <p:nvPr/>
        </p:nvSpPr>
        <p:spPr bwMode="auto">
          <a:xfrm>
            <a:off x="602380" y="2922551"/>
            <a:ext cx="7572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Existen dos tipos importantes de topologías:</a:t>
            </a:r>
          </a:p>
        </p:txBody>
      </p:sp>
      <p:sp>
        <p:nvSpPr>
          <p:cNvPr id="6150" name="12 CuadroTexto"/>
          <p:cNvSpPr txBox="1">
            <a:spLocks noChangeArrowheads="1"/>
          </p:cNvSpPr>
          <p:nvPr/>
        </p:nvSpPr>
        <p:spPr bwMode="auto">
          <a:xfrm>
            <a:off x="502872" y="3740317"/>
            <a:ext cx="8077200"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rgbClr val="FF0000"/>
                </a:solidFill>
                <a:latin typeface="ZapfHumnst BT"/>
              </a:rPr>
              <a:t>Topología física: </a:t>
            </a:r>
            <a:r>
              <a:rPr lang="es-MX" altLang="es-MX" sz="2000" b="1" dirty="0">
                <a:solidFill>
                  <a:schemeClr val="tx1">
                    <a:lumMod val="95000"/>
                    <a:lumOff val="5000"/>
                  </a:schemeClr>
                </a:solidFill>
                <a:latin typeface="ZapfHumnst BT"/>
              </a:rPr>
              <a:t>Cómo están </a:t>
            </a:r>
            <a:r>
              <a:rPr lang="es-MX" altLang="es-MX" sz="2000" b="1" u="sng" dirty="0">
                <a:solidFill>
                  <a:schemeClr val="tx1">
                    <a:lumMod val="95000"/>
                    <a:lumOff val="5000"/>
                  </a:schemeClr>
                </a:solidFill>
                <a:latin typeface="ZapfHumnst BT"/>
              </a:rPr>
              <a:t>conectados</a:t>
            </a:r>
            <a:r>
              <a:rPr lang="es-MX" altLang="es-MX" sz="2000" b="1" dirty="0">
                <a:solidFill>
                  <a:schemeClr val="tx1">
                    <a:lumMod val="95000"/>
                    <a:lumOff val="5000"/>
                  </a:schemeClr>
                </a:solidFill>
                <a:latin typeface="ZapfHumnst BT"/>
              </a:rPr>
              <a:t> los dispositivos de la red.</a:t>
            </a:r>
            <a:r>
              <a:rPr lang="es-MX" altLang="es-MX" sz="2000" b="1" dirty="0">
                <a:solidFill>
                  <a:schemeClr val="bg2">
                    <a:lumMod val="25000"/>
                  </a:schemeClr>
                </a:solidFill>
                <a:latin typeface="ZapfHumnst BT"/>
              </a:rPr>
              <a:t> </a:t>
            </a:r>
            <a:endParaRPr lang="es-MX" altLang="es-MX" sz="1800" dirty="0">
              <a:solidFill>
                <a:schemeClr val="bg2">
                  <a:lumMod val="25000"/>
                </a:schemeClr>
              </a:solidFill>
              <a:latin typeface="ZapfHumnst BT"/>
            </a:endParaRPr>
          </a:p>
        </p:txBody>
      </p:sp>
      <p:sp>
        <p:nvSpPr>
          <p:cNvPr id="6151" name="13 CuadroTexto"/>
          <p:cNvSpPr txBox="1">
            <a:spLocks noChangeArrowheads="1"/>
          </p:cNvSpPr>
          <p:nvPr/>
        </p:nvSpPr>
        <p:spPr bwMode="auto">
          <a:xfrm>
            <a:off x="496828" y="4510377"/>
            <a:ext cx="7358062"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bg2">
                    <a:lumMod val="25000"/>
                  </a:schemeClr>
                </a:solidFill>
                <a:latin typeface="ZapfHumnst BT"/>
              </a:rPr>
              <a:t>  </a:t>
            </a:r>
            <a:r>
              <a:rPr lang="es-MX" altLang="es-MX" sz="2000" b="1" dirty="0">
                <a:solidFill>
                  <a:srgbClr val="FF0000"/>
                </a:solidFill>
                <a:latin typeface="ZapfHumnst BT"/>
              </a:rPr>
              <a:t>Topología lógica: </a:t>
            </a:r>
            <a:r>
              <a:rPr lang="es-MX" altLang="es-MX" sz="2000" b="1" dirty="0">
                <a:solidFill>
                  <a:schemeClr val="bg2">
                    <a:lumMod val="25000"/>
                  </a:schemeClr>
                </a:solidFill>
                <a:latin typeface="ZapfHumnst BT"/>
              </a:rPr>
              <a:t>Cómo </a:t>
            </a:r>
            <a:r>
              <a:rPr lang="es-MX" altLang="es-MX" sz="2000" b="1" u="sng" dirty="0">
                <a:solidFill>
                  <a:schemeClr val="bg2">
                    <a:lumMod val="25000"/>
                  </a:schemeClr>
                </a:solidFill>
                <a:latin typeface="ZapfHumnst BT"/>
              </a:rPr>
              <a:t>viajan</a:t>
            </a:r>
            <a:r>
              <a:rPr lang="es-MX" altLang="es-MX" sz="2000" b="1" dirty="0">
                <a:solidFill>
                  <a:schemeClr val="bg2">
                    <a:lumMod val="25000"/>
                  </a:schemeClr>
                </a:solidFill>
                <a:latin typeface="ZapfHumnst BT"/>
              </a:rPr>
              <a:t> los datos.</a:t>
            </a:r>
          </a:p>
        </p:txBody>
      </p:sp>
    </p:spTree>
    <p:extLst>
      <p:ext uri="{BB962C8B-B14F-4D97-AF65-F5344CB8AC3E}">
        <p14:creationId xmlns:p14="http://schemas.microsoft.com/office/powerpoint/2010/main" val="612866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ox(i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ox(in)">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7171" name="6 CuadroTexto"/>
          <p:cNvSpPr txBox="1">
            <a:spLocks noChangeArrowheads="1"/>
          </p:cNvSpPr>
          <p:nvPr/>
        </p:nvSpPr>
        <p:spPr bwMode="auto">
          <a:xfrm>
            <a:off x="571500" y="1181100"/>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física</a:t>
            </a:r>
          </a:p>
        </p:txBody>
      </p:sp>
      <p:sp>
        <p:nvSpPr>
          <p:cNvPr id="7172" name="10 CuadroTexto"/>
          <p:cNvSpPr txBox="1">
            <a:spLocks noChangeArrowheads="1"/>
          </p:cNvSpPr>
          <p:nvPr/>
        </p:nvSpPr>
        <p:spPr bwMode="auto">
          <a:xfrm>
            <a:off x="642938" y="1731963"/>
            <a:ext cx="82153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Define la forma en que los dispositivos están interconectados entre si.</a:t>
            </a:r>
          </a:p>
        </p:txBody>
      </p:sp>
      <p:pic>
        <p:nvPicPr>
          <p:cNvPr id="7173" name="Picture 4" descr="C:\Mis documentos\Redes 1\topolog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86000"/>
            <a:ext cx="562451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2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 físicas</a:t>
            </a:r>
          </a:p>
        </p:txBody>
      </p:sp>
      <p:sp>
        <p:nvSpPr>
          <p:cNvPr id="8195"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
        <p:nvSpPr>
          <p:cNvPr id="6" name="Rectangle 3"/>
          <p:cNvSpPr txBox="1">
            <a:spLocks noChangeArrowheads="1"/>
          </p:cNvSpPr>
          <p:nvPr/>
        </p:nvSpPr>
        <p:spPr>
          <a:xfrm>
            <a:off x="571500" y="2251075"/>
            <a:ext cx="3786188" cy="2249488"/>
          </a:xfrm>
          <a:prstGeom prst="rect">
            <a:avLst/>
          </a:prstGeom>
        </p:spPr>
        <p:txBody>
          <a:bodyPr/>
          <a:lstStyle/>
          <a:p>
            <a:pPr marL="342900" indent="-342900" eaLnBrk="0" hangingPunct="0">
              <a:lnSpc>
                <a:spcPct val="150000"/>
              </a:lnSpc>
              <a:spcBef>
                <a:spcPct val="20000"/>
              </a:spcBef>
              <a:buFontTx/>
              <a:buChar char="•"/>
              <a:defRPr/>
            </a:pPr>
            <a:r>
              <a:rPr lang="es-MX" sz="2000" kern="0" dirty="0">
                <a:solidFill>
                  <a:schemeClr val="bg2">
                    <a:lumMod val="25000"/>
                  </a:schemeClr>
                </a:solidFill>
                <a:latin typeface="ZapfHumnst BT"/>
              </a:rPr>
              <a:t>Se caracteriza por tener un </a:t>
            </a:r>
            <a:r>
              <a:rPr lang="es-MX" sz="2000" b="1" kern="0" dirty="0">
                <a:solidFill>
                  <a:schemeClr val="bg2">
                    <a:lumMod val="25000"/>
                  </a:schemeClr>
                </a:solidFill>
                <a:latin typeface="ZapfHumnst BT"/>
              </a:rPr>
              <a:t>único canal </a:t>
            </a:r>
            <a:r>
              <a:rPr lang="es-MX" sz="2000" kern="0" dirty="0">
                <a:solidFill>
                  <a:schemeClr val="bg2">
                    <a:lumMod val="25000"/>
                  </a:schemeClr>
                </a:solidFill>
                <a:latin typeface="ZapfHumnst BT"/>
              </a:rPr>
              <a:t>de comunicaciones (denominado bus, troncal o </a:t>
            </a:r>
            <a:r>
              <a:rPr lang="es-MX" sz="2000" kern="0" dirty="0" err="1">
                <a:solidFill>
                  <a:schemeClr val="bg2">
                    <a:lumMod val="25000"/>
                  </a:schemeClr>
                </a:solidFill>
                <a:latin typeface="ZapfHumnst BT"/>
              </a:rPr>
              <a:t>backbone</a:t>
            </a:r>
            <a:r>
              <a:rPr lang="es-MX" sz="2000" kern="0" dirty="0">
                <a:solidFill>
                  <a:schemeClr val="bg2">
                    <a:lumMod val="25000"/>
                  </a:schemeClr>
                </a:solidFill>
                <a:latin typeface="ZapfHumnst BT"/>
              </a:rPr>
              <a:t>) al cual se conectan todos los dispositivos.</a:t>
            </a:r>
          </a:p>
        </p:txBody>
      </p:sp>
      <p:pic>
        <p:nvPicPr>
          <p:cNvPr id="8197" name="Picture 5"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1643063"/>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73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714375" y="2071688"/>
            <a:ext cx="3810000" cy="4114800"/>
          </a:xfrm>
        </p:spPr>
        <p:txBody>
          <a:bodyPr/>
          <a:lstStyle/>
          <a:p>
            <a:pPr>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ventaja</a:t>
            </a:r>
            <a:r>
              <a:rPr lang="es-MX" altLang="es-MX" sz="1800" dirty="0">
                <a:solidFill>
                  <a:schemeClr val="bg2">
                    <a:lumMod val="25000"/>
                  </a:schemeClr>
                </a:solidFill>
                <a:latin typeface="ZapfHumnst BT"/>
              </a:rPr>
              <a:t> de esta topología es que todos los dispositivos están interconectados directamente.</a:t>
            </a:r>
          </a:p>
          <a:p>
            <a:pPr algn="just">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desventaja</a:t>
            </a:r>
            <a:r>
              <a:rPr lang="es-MX" altLang="es-MX" sz="1800" dirty="0">
                <a:solidFill>
                  <a:schemeClr val="bg2">
                    <a:lumMod val="25000"/>
                  </a:schemeClr>
                </a:solidFill>
                <a:latin typeface="ZapfHumnst BT"/>
              </a:rPr>
              <a:t> es el cable, ya que si este se rompe, no es posible la comunicación.</a:t>
            </a:r>
          </a:p>
          <a:p>
            <a:pPr>
              <a:buFont typeface="Wingdings" pitchFamily="2" charset="2"/>
              <a:buNone/>
            </a:pPr>
            <a:endParaRPr lang="es-ES" altLang="es-MX" sz="2400" dirty="0">
              <a:solidFill>
                <a:schemeClr val="bg2">
                  <a:lumMod val="25000"/>
                </a:schemeClr>
              </a:solidFill>
            </a:endParaRPr>
          </a:p>
        </p:txBody>
      </p:sp>
      <p:pic>
        <p:nvPicPr>
          <p:cNvPr id="9219" name="Picture 4"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9221"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Tree>
    <p:extLst>
      <p:ext uri="{BB962C8B-B14F-4D97-AF65-F5344CB8AC3E}">
        <p14:creationId xmlns:p14="http://schemas.microsoft.com/office/powerpoint/2010/main" val="260447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sz="half" idx="2"/>
          </p:nvPr>
        </p:nvSpPr>
        <p:spPr>
          <a:xfrm>
            <a:off x="4857751" y="2143125"/>
            <a:ext cx="3386657" cy="3086075"/>
          </a:xfrm>
        </p:spPr>
        <p:txBody>
          <a:bodyPr>
            <a:normAutofit/>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anillo es un anillo simple cerrado consistente de nodos y enlaces, cada nodo esta conectado a dos nodos adyacentes.</a:t>
            </a:r>
            <a:endParaRPr lang="es-ES" altLang="es-MX" sz="2800" dirty="0">
              <a:solidFill>
                <a:schemeClr val="bg2">
                  <a:lumMod val="25000"/>
                </a:schemeClr>
              </a:solidFill>
              <a:latin typeface="Arial" pitchFamily="34" charset="0"/>
              <a:cs typeface="Arial" pitchFamily="34" charset="0"/>
            </a:endParaRPr>
          </a:p>
        </p:txBody>
      </p:sp>
      <p:pic>
        <p:nvPicPr>
          <p:cNvPr id="10243" name="Picture 5" descr="C:\Mis documentos\Redes 1\anill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235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Tree>
    <p:extLst>
      <p:ext uri="{BB962C8B-B14F-4D97-AF65-F5344CB8AC3E}">
        <p14:creationId xmlns:p14="http://schemas.microsoft.com/office/powerpoint/2010/main" val="281270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Diagrama&#10;&#10;Descripción generada automáticamente">
            <a:extLst>
              <a:ext uri="{FF2B5EF4-FFF2-40B4-BE49-F238E27FC236}">
                <a16:creationId xmlns:a16="http://schemas.microsoft.com/office/drawing/2014/main" id="{175BD6FB-4592-409E-9CF1-AEA95770D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221088"/>
            <a:ext cx="2513969" cy="1850282"/>
          </a:xfrm>
          <a:prstGeom prst="rect">
            <a:avLst/>
          </a:prstGeom>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pic>
        <p:nvPicPr>
          <p:cNvPr id="3" name="Imagen 2" descr="Imagen de la pantalla de un computador&#10;&#10;Descripción generada automáticamente con confianza baja">
            <a:extLst>
              <a:ext uri="{FF2B5EF4-FFF2-40B4-BE49-F238E27FC236}">
                <a16:creationId xmlns:a16="http://schemas.microsoft.com/office/drawing/2014/main" id="{CD3096ED-4177-40C5-90E5-B1568EB251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025" y="1565020"/>
            <a:ext cx="2365359" cy="2286513"/>
          </a:xfrm>
          <a:prstGeom prst="rect">
            <a:avLst/>
          </a:prstGeom>
        </p:spPr>
      </p:pic>
      <p:sp>
        <p:nvSpPr>
          <p:cNvPr id="9" name="Rectangle 3">
            <a:extLst>
              <a:ext uri="{FF2B5EF4-FFF2-40B4-BE49-F238E27FC236}">
                <a16:creationId xmlns:a16="http://schemas.microsoft.com/office/drawing/2014/main" id="{A7240060-0396-41AA-A88C-BDEFBA735EA0}"/>
              </a:ext>
            </a:extLst>
          </p:cNvPr>
          <p:cNvSpPr txBox="1">
            <a:spLocks noChangeArrowheads="1"/>
          </p:cNvSpPr>
          <p:nvPr/>
        </p:nvSpPr>
        <p:spPr>
          <a:xfrm>
            <a:off x="3419872" y="4414715"/>
            <a:ext cx="460851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Es muy utilizada en 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en </a:t>
            </a:r>
            <a:r>
              <a:rPr lang="es-ES" altLang="es-MX" sz="1800" b="1" dirty="0">
                <a:solidFill>
                  <a:schemeClr val="bg2">
                    <a:lumMod val="25000"/>
                  </a:schemeClr>
                </a:solidFill>
                <a:latin typeface="Arial" pitchFamily="34" charset="0"/>
                <a:cs typeface="Arial" pitchFamily="34" charset="0"/>
              </a:rPr>
              <a:t>enlaces de fibra óptica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FDDI</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Fiber</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Distributed</a:t>
            </a:r>
            <a:r>
              <a:rPr lang="es-ES" altLang="es-MX" sz="1800" dirty="0">
                <a:solidFill>
                  <a:schemeClr val="bg2">
                    <a:lumMod val="25000"/>
                  </a:schemeClr>
                </a:solidFill>
                <a:latin typeface="Arial" pitchFamily="34" charset="0"/>
                <a:cs typeface="Arial" pitchFamily="34" charset="0"/>
              </a:rPr>
              <a:t> Data Interface).</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
        <p:nvSpPr>
          <p:cNvPr id="12" name="Rectangle 4">
            <a:extLst>
              <a:ext uri="{FF2B5EF4-FFF2-40B4-BE49-F238E27FC236}">
                <a16:creationId xmlns:a16="http://schemas.microsoft.com/office/drawing/2014/main" id="{856D11FE-0E4C-41C1-9365-719A0263A68E}"/>
              </a:ext>
            </a:extLst>
          </p:cNvPr>
          <p:cNvSpPr txBox="1">
            <a:spLocks noChangeArrowheads="1"/>
          </p:cNvSpPr>
          <p:nvPr/>
        </p:nvSpPr>
        <p:spPr>
          <a:xfrm>
            <a:off x="723900" y="2025305"/>
            <a:ext cx="4608512" cy="2066853"/>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Font typeface="Arial" pitchFamily="34" charset="0"/>
              <a:buNone/>
            </a:pPr>
            <a:r>
              <a:rPr lang="es-ES" altLang="es-MX" sz="2000" dirty="0">
                <a:solidFill>
                  <a:schemeClr val="bg2">
                    <a:lumMod val="25000"/>
                  </a:schemeClr>
                </a:solidFill>
                <a:latin typeface="Arial" pitchFamily="34" charset="0"/>
                <a:cs typeface="Arial" pitchFamily="34" charset="0"/>
              </a:rPr>
              <a:t>Los dispositivos de red se conectan uno tras otro sobre el cable en un círculo físico, el acceso a la red es otorgado a un dispositivo en particular por un </a:t>
            </a:r>
            <a:r>
              <a:rPr lang="es-ES" altLang="es-MX" sz="2000" b="1" dirty="0">
                <a:solidFill>
                  <a:schemeClr val="bg2">
                    <a:lumMod val="25000"/>
                  </a:schemeClr>
                </a:solidFill>
                <a:latin typeface="Arial" pitchFamily="34" charset="0"/>
                <a:cs typeface="Arial" pitchFamily="34" charset="0"/>
              </a:rPr>
              <a:t>«token»</a:t>
            </a:r>
            <a:r>
              <a:rPr lang="es-ES" altLang="es-MX" sz="2000" dirty="0">
                <a:solidFill>
                  <a:schemeClr val="bg2">
                    <a:lumMod val="25000"/>
                  </a:schemeClr>
                </a:solidFill>
                <a:latin typeface="Arial" pitchFamily="34" charset="0"/>
                <a:cs typeface="Arial" pitchFamily="34" charset="0"/>
              </a:rPr>
              <a:t>. </a:t>
            </a:r>
            <a:endParaRPr lang="es-ES" altLang="es-MX" sz="2800" dirty="0">
              <a:solidFill>
                <a:schemeClr val="bg2">
                  <a:lumMod val="25000"/>
                </a:schemeClr>
              </a:solidFill>
              <a:latin typeface="Arial" pitchFamily="34" charset="0"/>
              <a:cs typeface="Arial" pitchFamily="34" charset="0"/>
            </a:endParaRPr>
          </a:p>
        </p:txBody>
      </p:sp>
      <p:sp>
        <p:nvSpPr>
          <p:cNvPr id="13" name="Rectangle 4">
            <a:extLst>
              <a:ext uri="{FF2B5EF4-FFF2-40B4-BE49-F238E27FC236}">
                <a16:creationId xmlns:a16="http://schemas.microsoft.com/office/drawing/2014/main" id="{57BC4B30-0EAD-47C3-851E-289AF8094EC4}"/>
              </a:ext>
            </a:extLst>
          </p:cNvPr>
          <p:cNvSpPr txBox="1">
            <a:spLocks noChangeArrowheads="1"/>
          </p:cNvSpPr>
          <p:nvPr/>
        </p:nvSpPr>
        <p:spPr>
          <a:xfrm>
            <a:off x="3419872" y="5733256"/>
            <a:ext cx="4968552" cy="100811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400" b="0" i="0" dirty="0">
                <a:solidFill>
                  <a:srgbClr val="202122"/>
                </a:solidFill>
                <a:effectLst/>
                <a:latin typeface="Arial" panose="020B0604020202020204" pitchFamily="34" charset="0"/>
              </a:rPr>
              <a:t>* Una </a:t>
            </a:r>
            <a:r>
              <a:rPr lang="es-ES" sz="1400" b="1" i="0" dirty="0">
                <a:solidFill>
                  <a:srgbClr val="202122"/>
                </a:solidFill>
                <a:effectLst/>
                <a:latin typeface="Arial" panose="020B0604020202020204" pitchFamily="34" charset="0"/>
              </a:rPr>
              <a:t>red FDDI </a:t>
            </a:r>
            <a:r>
              <a:rPr lang="es-ES" sz="1400" b="0" i="0" dirty="0">
                <a:solidFill>
                  <a:srgbClr val="202122"/>
                </a:solidFill>
                <a:effectLst/>
                <a:latin typeface="Arial" panose="020B0604020202020204" pitchFamily="34" charset="0"/>
              </a:rPr>
              <a:t>utiliza dos arquitecturas Token Ring, una de ellas como apoyo en caso de que la principal falle. En cada anillo, el tráfico de datos se produce en dirección opuesta a la del otro.</a:t>
            </a:r>
            <a:endParaRPr lang="es-MX" sz="1400" dirty="0"/>
          </a:p>
        </p:txBody>
      </p:sp>
    </p:spTree>
    <p:extLst>
      <p:ext uri="{BB962C8B-B14F-4D97-AF65-F5344CB8AC3E}">
        <p14:creationId xmlns:p14="http://schemas.microsoft.com/office/powerpoint/2010/main" val="1905644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p:bldP spid="9"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5004048" y="2204864"/>
            <a:ext cx="3355975" cy="2840037"/>
          </a:xfrm>
        </p:spPr>
        <p:txBody>
          <a:bodyPr>
            <a:normAutofit fontScale="925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tiene un nodo central en donde todos los enlaces a otros nodos radian desde el. </a:t>
            </a:r>
          </a:p>
          <a:p>
            <a:pPr marL="0" indent="0" algn="just">
              <a:lnSpc>
                <a:spcPct val="150000"/>
              </a:lnSpc>
              <a:spcBef>
                <a:spcPct val="0"/>
              </a:spcBef>
              <a:buNone/>
            </a:pPr>
            <a:endParaRPr lang="es-MX" altLang="es-MX" sz="2000" dirty="0">
              <a:solidFill>
                <a:schemeClr val="bg2">
                  <a:lumMod val="25000"/>
                </a:schemeClr>
              </a:solidFill>
              <a:latin typeface="Arial" pitchFamily="34" charset="0"/>
              <a:cs typeface="Arial" pitchFamily="34" charset="0"/>
            </a:endParaRPr>
          </a:p>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Esta topología se utiliza en las redes locales.</a:t>
            </a:r>
            <a:endParaRPr lang="es-ES" altLang="es-MX" sz="2000" dirty="0">
              <a:solidFill>
                <a:schemeClr val="bg2">
                  <a:lumMod val="25000"/>
                </a:schemeClr>
              </a:solidFill>
            </a:endParaRPr>
          </a:p>
        </p:txBody>
      </p:sp>
      <p:pic>
        <p:nvPicPr>
          <p:cNvPr id="11267" name="Picture 6"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1269"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198197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build="p"/>
      <p:bldP spid="1126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1634</TotalTime>
  <Words>1467</Words>
  <Application>Microsoft Office PowerPoint</Application>
  <PresentationFormat>Presentación en pantalla (4:3)</PresentationFormat>
  <Paragraphs>145</Paragraphs>
  <Slides>29</Slides>
  <Notes>11</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8" baseType="lpstr">
      <vt:lpstr>Arial</vt:lpstr>
      <vt:lpstr>Calibri</vt:lpstr>
      <vt:lpstr>Courier New</vt:lpstr>
      <vt:lpstr>Dom Casual</vt:lpstr>
      <vt:lpstr>Times New Roman</vt:lpstr>
      <vt:lpstr>Wingdings</vt:lpstr>
      <vt:lpstr>ZapfHumnst BT</vt:lpstr>
      <vt:lpstr>Tema de Office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126</cp:revision>
  <cp:lastPrinted>2013-10-21T22:10:45Z</cp:lastPrinted>
  <dcterms:created xsi:type="dcterms:W3CDTF">2013-06-11T22:32:36Z</dcterms:created>
  <dcterms:modified xsi:type="dcterms:W3CDTF">2022-05-20T03:13:23Z</dcterms:modified>
</cp:coreProperties>
</file>