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36" r:id="rId10"/>
    <p:sldId id="337" r:id="rId11"/>
    <p:sldId id="338" r:id="rId12"/>
    <p:sldId id="339" r:id="rId13"/>
    <p:sldId id="352" r:id="rId14"/>
    <p:sldId id="264" r:id="rId15"/>
    <p:sldId id="265" r:id="rId16"/>
    <p:sldId id="357" r:id="rId17"/>
    <p:sldId id="355" r:id="rId18"/>
    <p:sldId id="356" r:id="rId19"/>
    <p:sldId id="341" r:id="rId20"/>
    <p:sldId id="353" r:id="rId21"/>
    <p:sldId id="358" r:id="rId22"/>
    <p:sldId id="360" r:id="rId23"/>
    <p:sldId id="361" r:id="rId24"/>
    <p:sldId id="359" r:id="rId25"/>
    <p:sldId id="335" r:id="rId26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60" y="2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20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3678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5865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0390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8124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72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637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820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334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6036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590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6481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275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35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7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65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727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24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8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10/11/2021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669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g8Hosr20y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09600" y="1467775"/>
            <a:ext cx="3886200" cy="455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traduce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este ejemplo,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se configuró con las asignaciones estáticas para las direcciones locales internas del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Svr1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PC2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Cuando estos dispositivos envían tráfico a Internet, sus direcciones locales internas se traducen a las direcciones globales internas configuradas. Para las redes externas, estos dispositivos tienen direcciones IPv4 públicas.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estático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07CCBC75-D28D-4131-8928-B8BF5C157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43000"/>
            <a:ext cx="6553200" cy="53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457200" y="1139301"/>
            <a:ext cx="4343400" cy="46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cada dirección IP privada se traduce dinámicamente a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Utiliza un conjunto de direcciones públicas y las asigna según el orden de llegada. Cuando un dispositivo interno solicita acceso a una red externa, se asigna una dirección IPv4 pública disponible del conjunto.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ejemplo,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PC3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accede a Internet mediante la primera dirección disponible del conjunto de NAT dinámico. Las demás direcciones siguen disponibles para utilizarlas. 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dinámico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172EC7C-A97C-4908-BDC7-FC7CC9AEB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066800"/>
            <a:ext cx="6580230" cy="54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457200" y="1210055"/>
            <a:ext cx="3886200" cy="49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pocas direcciones IP públicas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Se utiliza la combinación de direccionamiento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capa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capa 4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Cuando un dispositivo inicia una sesión TCP/IP, genera un valor de puerto de origen TCP o UDP para identificar la sesión de forma exclusiva. Cuando 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NAT recibe un paquete del cliente, utiliza su número de puerto de origen para identificar de forma exclusiva la traducción NAT específica.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con sobrecarga (PAT)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B0AC25F-EB64-4D2F-9EDE-3A27C356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89954"/>
            <a:ext cx="711831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826740" y="1122825"/>
            <a:ext cx="9982200" cy="197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una dirección IP pública,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incluyendo direcciones estáticas como los servidores, impresoras, etc.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Para poder instalar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necesito realizar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una traducción estática, una dirección IP privada, una dirección IP pública,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puerto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por el que vamos 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escuchar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 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por el que me van a contactar desde el exterior. 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Port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forwarding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E5623976-67C1-44F7-B5B4-F006ED337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276600"/>
            <a:ext cx="809961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1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AD1F1B-5211-40AD-B0B5-38FA78DD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533400"/>
            <a:ext cx="7372350" cy="53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8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853D76-3BBA-4051-8CFC-A7EFA351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219200"/>
            <a:ext cx="7172325" cy="45815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2590800" y="424190"/>
            <a:ext cx="613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Configuración de PAT &amp; Port </a:t>
            </a:r>
            <a:r>
              <a:rPr lang="es-ES" sz="2800" b="1" dirty="0" err="1"/>
              <a:t>Forwarding</a:t>
            </a:r>
            <a:endParaRPr lang="es-MX" sz="28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AF648F-2D73-4271-8D36-A3102CB7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1" y="2553894"/>
            <a:ext cx="8582450" cy="399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5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518922-49CE-46D6-B29F-E567A8EB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295400"/>
            <a:ext cx="7069095" cy="491265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</a:t>
            </a:r>
            <a:r>
              <a:rPr lang="es-ES" sz="3200" b="1" spc="-25" dirty="0" err="1">
                <a:latin typeface="Calibri"/>
                <a:cs typeface="Calibri"/>
              </a:rPr>
              <a:t>switch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59" y="1676400"/>
            <a:ext cx="3810000" cy="279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primeras 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s-ES_tradnl" sz="1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las que nos pueden dar servicio.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_tradnl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</a:t>
            </a:r>
            <a:r>
              <a:rPr lang="es-ES_tradnl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tiene nombre, está configurada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la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nativa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tiene asignados los puertos 22 – 24 y el g0/2. Si nos conectamos a estos puertos estaremos entrando a la VLAN 1.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tiene un direccionamiento IP</a:t>
            </a:r>
            <a:r>
              <a:rPr lang="es-ES_tradnl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D70D168F-5EF0-4018-8129-1441A254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59" y="1066800"/>
            <a:ext cx="777240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de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MyNewSwitch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_tradnl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8515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518922-49CE-46D6-B29F-E567A8EB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548483"/>
            <a:ext cx="7069095" cy="491265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362200" y="238896"/>
            <a:ext cx="66208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equipos terminales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D70D168F-5EF0-4018-8129-1441A254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967740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del servidor, impresora, PC0, Laptops, Tablet y Smartphone.</a:t>
            </a:r>
          </a:p>
        </p:txBody>
      </p:sp>
    </p:spTree>
    <p:extLst>
      <p:ext uri="{BB962C8B-B14F-4D97-AF65-F5344CB8AC3E}">
        <p14:creationId xmlns:p14="http://schemas.microsoft.com/office/powerpoint/2010/main" val="257225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518922-49CE-46D6-B29F-E567A8EB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052" y="1433613"/>
            <a:ext cx="6961900" cy="483815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</a:t>
            </a:r>
            <a:r>
              <a:rPr lang="es-ES" sz="3200" b="1" spc="-25" dirty="0" err="1">
                <a:latin typeface="Calibri"/>
                <a:cs typeface="Calibri"/>
              </a:rPr>
              <a:t>router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3581400" cy="30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de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MyRouter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(Se sugiere identificar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las subinterfaces con el mismo ID que le corresponde a la VLAN).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por default.</a:t>
            </a:r>
          </a:p>
          <a:p>
            <a:pPr>
              <a:lnSpc>
                <a:spcPct val="150000"/>
              </a:lnSpc>
            </a:pP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ISP ya está configurado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2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518922-49CE-46D6-B29F-E567A8EB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973" y="2008466"/>
            <a:ext cx="6467027" cy="449424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cinco subredes asociadas con las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10, 20, 30, 40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servidor y la impresora tienen direccionamiento estático.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MyRouter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7053ED6-7223-461A-8F79-3F35D564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30555"/>
            <a:ext cx="8610600" cy="55968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179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09600" y="990600"/>
            <a:ext cx="9906000" cy="187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ts val="600"/>
              </a:spcBef>
            </a:pPr>
            <a:r>
              <a:rPr lang="es-E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estático.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traduce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200000"/>
              </a:lnSpc>
              <a:spcBef>
                <a:spcPts val="600"/>
              </a:spcBef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</a:pPr>
            <a:r>
              <a:rPr lang="es-E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puro.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cada dirección IP privada se traduce a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40A0E4D-1B6D-46D9-B829-2F293501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43064"/>
            <a:ext cx="10744200" cy="27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endParaRPr lang="es-MX" sz="1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5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762000" y="1371600"/>
            <a:ext cx="9906000" cy="87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con sobrecarga (PAT).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pocas direcciones IP públicas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Se utiliza la combinación de direccionamiento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capa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capa 4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65213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40A0E4D-1B6D-46D9-B829-2F293501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447832"/>
            <a:ext cx="10134600" cy="27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es-MX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3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35977" y="914400"/>
            <a:ext cx="9906000" cy="87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</a:t>
            </a:r>
            <a:r>
              <a:rPr lang="es-E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E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una dirección IP pública,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incluyendo direcciones estáticas como los servidores, impresoras, etc.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8306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40A0E4D-1B6D-46D9-B829-2F293501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76" y="1905000"/>
            <a:ext cx="11175023" cy="447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Configuración con la IP pública de una interface</a:t>
            </a:r>
          </a:p>
          <a:p>
            <a:pPr marL="108585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traducidas):</a:t>
            </a:r>
          </a:p>
          <a:p>
            <a:pPr lvl="1" indent="0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utilizando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definida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una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57250" lvl="3" indent="0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s-MX" sz="1600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endParaRPr lang="es-MX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Configuración con un pool con una sola dirección IP pública</a:t>
            </a:r>
          </a:p>
          <a:p>
            <a:pPr marL="108585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con una sola dirección global (pública)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3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traducidas): </a:t>
            </a:r>
          </a:p>
          <a:p>
            <a:pPr lvl="3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585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utilizando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definida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un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01750" lvl="3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u="sng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endParaRPr lang="es-MX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4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09600" y="990600"/>
            <a:ext cx="9906000" cy="644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ts val="600"/>
              </a:spcBef>
            </a:pPr>
            <a:r>
              <a:rPr lang="es-E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estático.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traduce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200000"/>
              </a:lnSpc>
              <a:spcBef>
                <a:spcPts val="600"/>
              </a:spcBef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</a:pPr>
            <a:r>
              <a:rPr lang="es-E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puro.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cada dirección IP privada se traduce a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lo cual consume muchas direcciones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públicas.</a:t>
            </a:r>
          </a:p>
          <a:p>
            <a:pPr lvl="1" algn="just">
              <a:lnSpc>
                <a:spcPct val="200000"/>
              </a:lnSpc>
              <a:spcBef>
                <a:spcPts val="600"/>
              </a:spcBef>
            </a:pP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dinámico: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puro: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cada dirección IP privada se traduce a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lo cual consume muchas direcciones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públicas.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con sobrecarga (PAT):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pocas direcciones IP públicas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Se utiliza la combinación de direccionamiento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capa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capa 4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una dirección IP pública,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incluyendo direcciones estáticas como los servidores, impresoras, etc.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192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40A0E4D-1B6D-46D9-B829-2F293501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143000"/>
            <a:ext cx="10744200" cy="571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8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8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8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s-MX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IP-local(privada)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IP-Global(publica)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</a:t>
            </a:r>
            <a:endParaRPr lang="es-MX" sz="1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8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7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723900" y="914400"/>
            <a:ext cx="10744200" cy="571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8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8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8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s-MX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IP-local(privada)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IP-Global(publica)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</a:t>
            </a:r>
            <a:endParaRPr lang="es-MX" sz="1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8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-17755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430E95D-9676-4451-AD42-75A75CD73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447800"/>
            <a:ext cx="9029700" cy="36841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C73E23-8B95-4334-99EC-3962650B2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685800"/>
            <a:ext cx="792240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0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E8E04A0-8463-4CB9-9CA1-F0F858D80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57200"/>
            <a:ext cx="7315200" cy="57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7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5C6333-FFC3-47A3-B600-C5F6FAEE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609600"/>
            <a:ext cx="7620000" cy="531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7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B492F09-7190-4CAF-9692-109230A03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00" y="609600"/>
            <a:ext cx="785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384024-FB5F-4AA4-808C-383D2FE76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609600"/>
            <a:ext cx="7029450" cy="45434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D4A910-D3A5-4F07-8ACC-21EAEFC2D617}"/>
              </a:ext>
            </a:extLst>
          </p:cNvPr>
          <p:cNvSpPr txBox="1"/>
          <p:nvPr/>
        </p:nvSpPr>
        <p:spPr>
          <a:xfrm>
            <a:off x="3048000" y="5562600"/>
            <a:ext cx="748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hlinkClick r:id="rId4"/>
              </a:rPr>
              <a:t>https://www.youtube.com/watch?v=wg8Hosr20yw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49333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017240" y="1371600"/>
            <a:ext cx="9906000" cy="400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Hay 4 formas de instalar el servicio de NAT: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estático.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traduce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dinámico: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puro: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cada dirección IP privada se traduce a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lo cual consume muchas direcciones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públicas.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con sobrecarga (PAT):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pocas direcciones IP públicas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Se utiliza la combinación de direccionamiento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capa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capa 4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una dirección IP pública,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incluyendo direcciones estáticas como los servidores, impresoras, etc.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11688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NAT</a:t>
            </a:r>
          </a:p>
        </p:txBody>
      </p:sp>
    </p:spTree>
    <p:extLst>
      <p:ext uri="{BB962C8B-B14F-4D97-AF65-F5344CB8AC3E}">
        <p14:creationId xmlns:p14="http://schemas.microsoft.com/office/powerpoint/2010/main" val="17096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</TotalTime>
  <Words>1467</Words>
  <Application>Microsoft Office PowerPoint</Application>
  <PresentationFormat>Panorámica</PresentationFormat>
  <Paragraphs>126</Paragraphs>
  <Slides>25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Dom Casual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31</cp:revision>
  <dcterms:created xsi:type="dcterms:W3CDTF">2021-02-01T12:33:05Z</dcterms:created>
  <dcterms:modified xsi:type="dcterms:W3CDTF">2021-11-10T21:58:44Z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