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4" r:id="rId2"/>
    <p:sldId id="259" r:id="rId3"/>
    <p:sldId id="261" r:id="rId4"/>
    <p:sldId id="360" r:id="rId5"/>
    <p:sldId id="340" r:id="rId6"/>
    <p:sldId id="342" r:id="rId7"/>
    <p:sldId id="357" r:id="rId8"/>
    <p:sldId id="326" r:id="rId9"/>
    <p:sldId id="347" r:id="rId10"/>
    <p:sldId id="353" r:id="rId11"/>
    <p:sldId id="355" r:id="rId12"/>
    <p:sldId id="349" r:id="rId13"/>
    <p:sldId id="350" r:id="rId14"/>
    <p:sldId id="356" r:id="rId15"/>
    <p:sldId id="351" r:id="rId16"/>
    <p:sldId id="361" r:id="rId17"/>
    <p:sldId id="362" r:id="rId18"/>
  </p:sldIdLst>
  <p:sldSz cx="12192000" cy="6858000"/>
  <p:notesSz cx="9296400" cy="7010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40" autoAdjust="0"/>
  </p:normalViewPr>
  <p:slideViewPr>
    <p:cSldViewPr>
      <p:cViewPr varScale="1">
        <p:scale>
          <a:sx n="69" d="100"/>
          <a:sy n="69" d="100"/>
        </p:scale>
        <p:origin x="468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29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301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s-MX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1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8129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13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64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26/11/2024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26/11/2024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Actividad 15: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VLSM, DHCP,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88" y="3109937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 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VLANs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access vlan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8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6BADD-BA05-EF7A-2722-95B8F603E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752600"/>
            <a:ext cx="7848600" cy="4748861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544344" y="457200"/>
            <a:ext cx="9103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 VLAN1 de SCompany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94F8A2-A748-483F-9E72-EC0F7305BBE9}"/>
              </a:ext>
            </a:extLst>
          </p:cNvPr>
          <p:cNvSpPr/>
          <p:nvPr/>
        </p:nvSpPr>
        <p:spPr>
          <a:xfrm>
            <a:off x="4267201" y="2590800"/>
            <a:ext cx="1981200" cy="137160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3310D8-FB16-4469-B58E-2A51729588EE}"/>
              </a:ext>
            </a:extLst>
          </p:cNvPr>
          <p:cNvSpPr txBox="1"/>
          <p:nvPr/>
        </p:nvSpPr>
        <p:spPr>
          <a:xfrm>
            <a:off x="906816" y="1317467"/>
            <a:ext cx="10378365" cy="32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2390" lvl="0" algn="just">
              <a:lnSpc>
                <a:spcPts val="1800"/>
              </a:lnSpc>
              <a:spcAft>
                <a:spcPts val="0"/>
              </a:spcAft>
              <a:tabLst>
                <a:tab pos="457835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primera 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de la subred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MX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3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8179"/>
            <a:ext cx="7315200" cy="22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switch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que solamente ha sido puesto como una extensión del switch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una extensión de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 todos los puertos de este switch pertenecen a esta VLAN.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9C0462-84C8-4109-A78E-AAD18687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41521"/>
            <a:ext cx="2133600" cy="504678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49025C7-8E61-45D7-88A0-EE7576CDAE39}"/>
              </a:ext>
            </a:extLst>
          </p:cNvPr>
          <p:cNvSpPr/>
          <p:nvPr/>
        </p:nvSpPr>
        <p:spPr>
          <a:xfrm>
            <a:off x="8153400" y="5334000"/>
            <a:ext cx="1905000" cy="685800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600" b="1" dirty="0">
                <a:solidFill>
                  <a:schemeClr val="tx1"/>
                </a:solidFill>
              </a:rPr>
              <a:t>193.168.1.0 /25</a:t>
            </a:r>
            <a:endParaRPr lang="es-MX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495300" y="914400"/>
            <a:ext cx="11201400" cy="86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800100" y="1786212"/>
            <a:ext cx="10744200" cy="775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directamente conectada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198D1-DB0C-A642-340B-2A51D63AA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667000"/>
            <a:ext cx="6629400" cy="40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133168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B7402-8BBE-5497-014D-69B4BD7E7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776" y="1711411"/>
            <a:ext cx="8098527" cy="490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6250915-8653-4CAC-B01C-81818B6BA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94041"/>
            <a:ext cx="2895600" cy="2173059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6858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6073C0-7C9A-64B9-ED41-54F068803B91}"/>
              </a:ext>
            </a:extLst>
          </p:cNvPr>
          <p:cNvSpPr txBox="1"/>
          <p:nvPr/>
        </p:nvSpPr>
        <p:spPr>
          <a:xfrm>
            <a:off x="826740" y="842431"/>
            <a:ext cx="8393460" cy="570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MX" dirty="0"/>
              <a:t>Al terminar la configuración realiza las siguientes pruebas de conectividad:</a:t>
            </a:r>
          </a:p>
          <a:p>
            <a:r>
              <a:rPr lang="es-MX" b="1" dirty="0">
                <a:solidFill>
                  <a:srgbClr val="FF0000"/>
                </a:solidFill>
              </a:rPr>
              <a:t>Pruebas de conectividad interna:</a:t>
            </a:r>
          </a:p>
          <a:p>
            <a:r>
              <a:rPr lang="es-MX" b="1" dirty="0"/>
              <a:t>De                     Hacia	 Dirección IP	Ping </a:t>
            </a:r>
            <a:r>
              <a:rPr lang="es-MX" b="1" dirty="0" err="1"/>
              <a:t>results</a:t>
            </a:r>
            <a:r>
              <a:rPr lang="es-MX" b="1" dirty="0"/>
              <a:t> (</a:t>
            </a:r>
            <a:r>
              <a:rPr lang="es-MX" b="1" dirty="0" err="1"/>
              <a:t>Fail</a:t>
            </a:r>
            <a:r>
              <a:rPr lang="es-MX" b="1" dirty="0"/>
              <a:t> / </a:t>
            </a:r>
            <a:r>
              <a:rPr lang="es-MX" b="1" dirty="0" err="1"/>
              <a:t>Success</a:t>
            </a:r>
            <a:r>
              <a:rPr lang="es-MX" b="1" dirty="0"/>
              <a:t>)</a:t>
            </a:r>
          </a:p>
          <a:p>
            <a:r>
              <a:rPr lang="es-MX" dirty="0"/>
              <a:t>PVenta1            Manager</a:t>
            </a:r>
          </a:p>
          <a:p>
            <a:r>
              <a:rPr lang="es-MX" dirty="0"/>
              <a:t>User01              User02</a:t>
            </a:r>
          </a:p>
          <a:p>
            <a:r>
              <a:rPr lang="es-MX" dirty="0"/>
              <a:t>Printer1            pisos.com         193.168.1.145</a:t>
            </a:r>
          </a:p>
          <a:p>
            <a:r>
              <a:rPr lang="es-MX" dirty="0"/>
              <a:t>PVenta1            User01</a:t>
            </a:r>
          </a:p>
          <a:p>
            <a:r>
              <a:rPr lang="es-MX" dirty="0"/>
              <a:t>PVenta1            Printer1</a:t>
            </a:r>
          </a:p>
          <a:p>
            <a:r>
              <a:rPr lang="es-MX" dirty="0"/>
              <a:t>PVenta1            </a:t>
            </a:r>
            <a:r>
              <a:rPr lang="es-MX" dirty="0" err="1"/>
              <a:t>SCompany</a:t>
            </a:r>
            <a:r>
              <a:rPr lang="es-MX" dirty="0"/>
              <a:t>        193.168.1.153</a:t>
            </a:r>
          </a:p>
          <a:p>
            <a:r>
              <a:rPr lang="es-MX" dirty="0"/>
              <a:t> </a:t>
            </a:r>
          </a:p>
          <a:p>
            <a:r>
              <a:rPr lang="es-MX" b="1" dirty="0">
                <a:solidFill>
                  <a:srgbClr val="FF0000"/>
                </a:solidFill>
              </a:rPr>
              <a:t>Pruebas de conectividad externa:</a:t>
            </a:r>
          </a:p>
          <a:p>
            <a:r>
              <a:rPr lang="es-MX" b="1" dirty="0"/>
              <a:t>De                     Hacia	Dirección IP	Web browser </a:t>
            </a:r>
            <a:r>
              <a:rPr lang="es-MX" b="1" dirty="0" err="1"/>
              <a:t>results</a:t>
            </a:r>
            <a:r>
              <a:rPr lang="es-MX" b="1" dirty="0"/>
              <a:t> (</a:t>
            </a:r>
            <a:r>
              <a:rPr lang="es-MX" b="1" dirty="0" err="1"/>
              <a:t>Fail</a:t>
            </a:r>
            <a:r>
              <a:rPr lang="es-MX" b="1" dirty="0"/>
              <a:t> / </a:t>
            </a:r>
            <a:r>
              <a:rPr lang="es-MX" b="1" dirty="0" err="1"/>
              <a:t>Success</a:t>
            </a:r>
            <a:r>
              <a:rPr lang="es-MX" b="1" dirty="0"/>
              <a:t>)</a:t>
            </a:r>
          </a:p>
          <a:p>
            <a:r>
              <a:rPr lang="es-MX" dirty="0"/>
              <a:t>PVenta1	        CNN.com	151.101.193.65	</a:t>
            </a:r>
          </a:p>
          <a:p>
            <a:r>
              <a:rPr lang="es-MX" dirty="0"/>
              <a:t>User01	        CNN.com	151.101.193.65 	</a:t>
            </a:r>
          </a:p>
          <a:p>
            <a:r>
              <a:rPr lang="es-MX" dirty="0"/>
              <a:t>pisos.com        CNN.com	151.101.193.65</a:t>
            </a:r>
          </a:p>
          <a:p>
            <a:r>
              <a:rPr lang="es-MX" dirty="0"/>
              <a:t>CNN.com         pisos.com         193.168.1.145</a:t>
            </a:r>
          </a:p>
          <a:p>
            <a:endParaRPr lang="es-MX" dirty="0"/>
          </a:p>
          <a:p>
            <a:r>
              <a:rPr lang="es-MX" b="1" dirty="0">
                <a:solidFill>
                  <a:srgbClr val="FF0000"/>
                </a:solidFill>
              </a:rPr>
              <a:t>Pruebas por acceso remoto:</a:t>
            </a:r>
          </a:p>
          <a:p>
            <a:r>
              <a:rPr lang="es-MX" b="1" dirty="0"/>
              <a:t>De                     Hacia	Dirección IP	telnet </a:t>
            </a:r>
            <a:r>
              <a:rPr lang="es-MX" b="1" dirty="0" err="1"/>
              <a:t>results</a:t>
            </a:r>
            <a:r>
              <a:rPr lang="es-MX" b="1" dirty="0"/>
              <a:t> (</a:t>
            </a:r>
            <a:r>
              <a:rPr lang="es-MX" b="1" dirty="0" err="1"/>
              <a:t>Fail</a:t>
            </a:r>
            <a:r>
              <a:rPr lang="es-MX" b="1" dirty="0"/>
              <a:t> / </a:t>
            </a:r>
            <a:r>
              <a:rPr lang="es-MX" b="1" dirty="0" err="1"/>
              <a:t>Success</a:t>
            </a:r>
            <a:r>
              <a:rPr lang="es-MX" b="1" dirty="0"/>
              <a:t>)</a:t>
            </a:r>
          </a:p>
          <a:p>
            <a:r>
              <a:rPr lang="es-MX" dirty="0"/>
              <a:t>CNN.com         </a:t>
            </a:r>
            <a:r>
              <a:rPr lang="es-MX" dirty="0" err="1"/>
              <a:t>SCompany</a:t>
            </a:r>
            <a:r>
              <a:rPr lang="es-MX" dirty="0"/>
              <a:t>         193.168.1.153</a:t>
            </a:r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7DF23A-4D2F-FB57-6448-F1825281DCD8}"/>
              </a:ext>
            </a:extLst>
          </p:cNvPr>
          <p:cNvSpPr txBox="1"/>
          <p:nvPr/>
        </p:nvSpPr>
        <p:spPr>
          <a:xfrm>
            <a:off x="762000" y="1167925"/>
            <a:ext cx="10668000" cy="5130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Usar el protocolo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telnet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para conectarse a un dispositivo de red es un riesgo de seguridad, porque toda la información se transmite en formato de texto no cifrado. El protocolo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cifra los datos de sesión y ofrece autenticación del dispositivo, por lo que se recomienda usar SSH para conexiones remotas.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el nombre de dominio: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pisos.com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el método de la clave de cifrado: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1024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bits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un nombre de usuario y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de la base de datos local con un nivel de privilegio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que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otorga derechos de administrador al usuario.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Nombre :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94360" algn="l"/>
                <a:tab pos="449580" algn="l"/>
              </a:tabLst>
            </a:pP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secretpass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Habilitar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en las líneas VTY 0 4 mediante el comando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input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cambie el método de inicio de sesión para utilizar la base de datos local para la verificación del usuario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Establecer una conexión SSH con el ruteador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Acceda remotamente a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desde el servidor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CNN.com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 el comando SSH.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Use el nombre de usuario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y la contraseña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secretpass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. En la línea de comandos (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) del servidor, inserta el siguiente comando: </a:t>
            </a:r>
          </a:p>
          <a:p>
            <a:pPr lvl="2">
              <a:lnSpc>
                <a:spcPct val="150000"/>
              </a:lnSpc>
              <a:tabLst>
                <a:tab pos="593725" algn="l"/>
                <a:tab pos="449263" algn="l"/>
                <a:tab pos="2058988" algn="l"/>
              </a:tabLs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ssh –l admin 65.255.255.253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2A2F5CB-AE2F-D4C0-A1A9-33BAC342F7EC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ruteador para acceso por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ssh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8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871EE-F098-8474-4C9F-0EE5D0974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181D16-D8F6-9783-A7F2-27874FF6EFA3}"/>
              </a:ext>
            </a:extLst>
          </p:cNvPr>
          <p:cNvSpPr txBox="1"/>
          <p:nvPr/>
        </p:nvSpPr>
        <p:spPr>
          <a:xfrm>
            <a:off x="914400" y="1295400"/>
            <a:ext cx="10363200" cy="4084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el nombre de dominio: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pisos.com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el método de la clave de cifrado: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1024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bits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un nombre de usuario y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de la base de datos local con un nivel de privilegio 15, que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otorga derechos de administrador al usuario.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Nombre :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94360" algn="l"/>
                <a:tab pos="449580" algn="l"/>
              </a:tabLst>
            </a:pP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secretpass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Habilitar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en las líneas VTY 0 15 mediante el comando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input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cambie el método de inicio de sesión para utilizar la base de datos local para la verificación del usuario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Establecer una conexión SSH con el switch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Acceda remotamente a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desde el servidor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CNN.com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 el comando SSH.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Use el nombre de usuario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y la contraseña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secretpass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. En la línea de comandos (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) del servidor, inserta el siguiente comando: </a:t>
            </a:r>
          </a:p>
          <a:p>
            <a:pPr lvl="2">
              <a:lnSpc>
                <a:spcPct val="150000"/>
              </a:lnSpc>
              <a:tabLst>
                <a:tab pos="593725" algn="l"/>
                <a:tab pos="449263" algn="l"/>
                <a:tab pos="2058988" algn="l"/>
              </a:tabLs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ssh –l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193.168.1.153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77C13E-D479-FACE-F2A6-56763E1120B8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del switch para acceso por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ssh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5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lang="es-MX" spc="-10" dirty="0"/>
              <a:t>i</a:t>
            </a:r>
            <a:r>
              <a:rPr lang="es-MX" spc="-55" dirty="0"/>
              <a:t>n</a:t>
            </a:r>
            <a:r>
              <a:rPr lang="es-MX" spc="-35" dirty="0"/>
              <a:t>t</a:t>
            </a:r>
            <a:r>
              <a:rPr lang="es-MX" spc="-15" dirty="0"/>
              <a:t>e</a:t>
            </a:r>
            <a:r>
              <a:rPr lang="es-MX" spc="-50" dirty="0"/>
              <a:t>r</a:t>
            </a:r>
            <a:r>
              <a:rPr lang="es-MX" spc="-35" dirty="0"/>
              <a:t>c</a:t>
            </a:r>
            <a:r>
              <a:rPr lang="es-MX" spc="-20" dirty="0"/>
              <a:t>on</a:t>
            </a:r>
            <a:r>
              <a:rPr lang="es-MX" spc="-65" dirty="0"/>
              <a:t>e</a:t>
            </a:r>
            <a:r>
              <a:rPr lang="es-MX" spc="-5" dirty="0"/>
              <a:t>x</a:t>
            </a:r>
            <a:r>
              <a:rPr lang="es-MX" spc="-15" dirty="0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20" dirty="0"/>
              <a:t>d</a:t>
            </a:r>
            <a:r>
              <a:rPr spc="-15" dirty="0"/>
              <a:t>el</a:t>
            </a:r>
            <a:r>
              <a:rPr dirty="0"/>
              <a:t> </a:t>
            </a:r>
            <a:r>
              <a:rPr lang="es-MX" spc="-5" noProof="1"/>
              <a:t>s</a:t>
            </a:r>
            <a:r>
              <a:rPr lang="es-MX" spc="-15" noProof="1"/>
              <a:t>e</a:t>
            </a:r>
            <a:r>
              <a:rPr lang="es-MX" spc="5" noProof="1"/>
              <a:t>r</a:t>
            </a:r>
            <a:r>
              <a:rPr lang="es-MX" spc="-15" noProof="1"/>
              <a:t>v</a:t>
            </a:r>
            <a:r>
              <a:rPr lang="es-MX" spc="-20" noProof="1"/>
              <a:t>i</a:t>
            </a:r>
            <a:r>
              <a:rPr lang="es-MX" spc="-15" noProof="1"/>
              <a:t>cio</a:t>
            </a:r>
            <a:r>
              <a:rPr lang="es-ES" spc="-15" dirty="0"/>
              <a:t> de</a:t>
            </a:r>
            <a:r>
              <a:rPr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lang="es-ES" spc="-15" dirty="0">
                <a:latin typeface="Calibri"/>
                <a:cs typeface="Calibri"/>
              </a:rPr>
              <a:t>, la configuración de </a:t>
            </a:r>
            <a:r>
              <a:rPr lang="es-ES" b="1" spc="-15" dirty="0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6" y="457200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950" y="1277144"/>
            <a:ext cx="11053119" cy="3510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  <a:spcAft>
                <a:spcPts val="600"/>
              </a:spcAft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es-MX" sz="2000" dirty="0">
                <a:latin typeface="Calibri"/>
                <a:cs typeface="Calibri"/>
              </a:rPr>
              <a:t>cli</a:t>
            </a:r>
            <a:r>
              <a:rPr lang="es-MX" sz="2000" spc="10" dirty="0">
                <a:latin typeface="Calibri"/>
                <a:cs typeface="Calibri"/>
              </a:rPr>
              <a:t>e</a:t>
            </a:r>
            <a:r>
              <a:rPr lang="es-MX" sz="2000" spc="-25" dirty="0">
                <a:latin typeface="Calibri"/>
                <a:cs typeface="Calibri"/>
              </a:rPr>
              <a:t>n</a:t>
            </a:r>
            <a:r>
              <a:rPr lang="es-MX" sz="2000" spc="-35" dirty="0">
                <a:latin typeface="Calibri"/>
                <a:cs typeface="Calibri"/>
              </a:rPr>
              <a:t>t</a:t>
            </a:r>
            <a:r>
              <a:rPr lang="es-MX" sz="2000" spc="-5" dirty="0">
                <a:latin typeface="Calibri"/>
                <a:cs typeface="Calibri"/>
              </a:rPr>
              <a:t>e</a:t>
            </a:r>
            <a:r>
              <a:rPr lang="es-ES"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lang="es-MX" sz="2000" spc="-20" dirty="0">
                <a:latin typeface="Calibri"/>
                <a:cs typeface="Calibri"/>
              </a:rPr>
              <a:t>Deb</a:t>
            </a:r>
            <a:r>
              <a:rPr lang="es-MX" sz="2000" spc="-10" dirty="0">
                <a:latin typeface="Calibri"/>
                <a:cs typeface="Calibri"/>
              </a:rPr>
              <a:t>e</a:t>
            </a:r>
            <a:r>
              <a:rPr lang="es-MX" sz="2000" dirty="0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2000" spc="-20" noProof="1">
                <a:latin typeface="Calibri"/>
                <a:cs typeface="Calibri"/>
              </a:rPr>
              <a:t>Deb</a:t>
            </a:r>
            <a:r>
              <a:rPr lang="es-MX" sz="2000" spc="-10" noProof="1">
                <a:latin typeface="Calibri"/>
                <a:cs typeface="Calibri"/>
              </a:rPr>
              <a:t>e</a:t>
            </a:r>
            <a:r>
              <a:rPr lang="es-MX" sz="2000" noProof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lang="es-MX" sz="2000" spc="-1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lang="es-MX" sz="2000" spc="-5" dirty="0">
                <a:latin typeface="Calibri"/>
                <a:cs typeface="Calibri"/>
              </a:rPr>
              <a:t> y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2000" spc="-5" dirty="0">
                <a:latin typeface="Calibri"/>
                <a:cs typeface="Calibri"/>
              </a:rPr>
              <a:t>Las tres </a:t>
            </a:r>
            <a:r>
              <a:rPr lang="es-MX" sz="2000" b="1" spc="-5" dirty="0" err="1">
                <a:latin typeface="Calibri"/>
                <a:cs typeface="Calibri"/>
              </a:rPr>
              <a:t>VLANs</a:t>
            </a:r>
            <a:r>
              <a:rPr lang="es-MX" sz="2000" spc="-5" dirty="0">
                <a:latin typeface="Calibri"/>
                <a:cs typeface="Calibri"/>
              </a:rPr>
              <a:t> (M</a:t>
            </a:r>
            <a:r>
              <a:rPr lang="es-MX" sz="2000" spc="5" dirty="0">
                <a:latin typeface="Calibri"/>
                <a:cs typeface="Calibri"/>
              </a:rPr>
              <a:t>a</a:t>
            </a:r>
            <a:r>
              <a:rPr lang="es-MX" sz="2000" spc="-5" dirty="0">
                <a:latin typeface="Calibri"/>
                <a:cs typeface="Calibri"/>
              </a:rPr>
              <a:t>na</a:t>
            </a:r>
            <a:r>
              <a:rPr lang="es-MX" sz="2000" spc="-25" dirty="0">
                <a:latin typeface="Calibri"/>
                <a:cs typeface="Calibri"/>
              </a:rPr>
              <a:t>g</a:t>
            </a:r>
            <a:r>
              <a:rPr lang="es-MX" sz="2000" spc="-15" dirty="0">
                <a:latin typeface="Calibri"/>
                <a:cs typeface="Calibri"/>
              </a:rPr>
              <a:t>e</a:t>
            </a:r>
            <a:r>
              <a:rPr lang="es-MX" sz="2000" spc="-210" dirty="0">
                <a:latin typeface="Calibri"/>
                <a:cs typeface="Calibri"/>
              </a:rPr>
              <a:t>rs</a:t>
            </a:r>
            <a:r>
              <a:rPr lang="es-MX" sz="2000" spc="-10" dirty="0">
                <a:latin typeface="Calibri"/>
                <a:cs typeface="Calibri"/>
              </a:rPr>
              <a:t>,</a:t>
            </a:r>
            <a:r>
              <a:rPr lang="es-MX" sz="2000" spc="-25" dirty="0">
                <a:latin typeface="Calibri"/>
                <a:cs typeface="Calibri"/>
              </a:rPr>
              <a:t> </a:t>
            </a:r>
            <a:r>
              <a:rPr lang="es-MX" sz="2000" spc="-20" dirty="0" err="1">
                <a:latin typeface="Calibri"/>
                <a:cs typeface="Calibri"/>
              </a:rPr>
              <a:t>Us</a:t>
            </a:r>
            <a:r>
              <a:rPr lang="es-MX" sz="2000" spc="-15" dirty="0" err="1">
                <a:latin typeface="Calibri"/>
                <a:cs typeface="Calibri"/>
              </a:rPr>
              <a:t>e</a:t>
            </a:r>
            <a:r>
              <a:rPr lang="es-MX" sz="2000" spc="-40" dirty="0" err="1">
                <a:latin typeface="Calibri"/>
                <a:cs typeface="Calibri"/>
              </a:rPr>
              <a:t>r</a:t>
            </a:r>
            <a:r>
              <a:rPr lang="es-MX" sz="2000" spc="-5" dirty="0" err="1">
                <a:latin typeface="Calibri"/>
                <a:cs typeface="Calibri"/>
              </a:rPr>
              <a:t>s</a:t>
            </a:r>
            <a:r>
              <a:rPr lang="es-MX" sz="2000" spc="-5" dirty="0">
                <a:latin typeface="Calibri"/>
                <a:cs typeface="Calibri"/>
              </a:rPr>
              <a:t> y S</a:t>
            </a:r>
            <a:r>
              <a:rPr lang="es-MX" sz="2000" spc="5" dirty="0">
                <a:latin typeface="Calibri"/>
                <a:cs typeface="Calibri"/>
              </a:rPr>
              <a:t>er</a:t>
            </a:r>
            <a:r>
              <a:rPr lang="es-MX" sz="2000" spc="-10" dirty="0">
                <a:latin typeface="Calibri"/>
                <a:cs typeface="Calibri"/>
              </a:rPr>
              <a:t>vice</a:t>
            </a:r>
            <a:r>
              <a:rPr lang="es-MX" sz="2000" dirty="0">
                <a:latin typeface="Calibri"/>
                <a:cs typeface="Calibri"/>
              </a:rPr>
              <a:t>s) </a:t>
            </a:r>
            <a:r>
              <a:rPr lang="es-MX" sz="2000" spc="-5" dirty="0">
                <a:latin typeface="Calibri"/>
                <a:cs typeface="Calibri"/>
              </a:rPr>
              <a:t>obtendrán </a:t>
            </a:r>
            <a:r>
              <a:rPr sz="2000" spc="-5" dirty="0" err="1">
                <a:latin typeface="Calibri"/>
                <a:cs typeface="Calibri"/>
              </a:rPr>
              <a:t>di</a:t>
            </a:r>
            <a:r>
              <a:rPr sz="2000" spc="-35" dirty="0" err="1">
                <a:latin typeface="Calibri"/>
                <a:cs typeface="Calibri"/>
              </a:rPr>
              <a:t>r</a:t>
            </a:r>
            <a:r>
              <a:rPr sz="2000" spc="-15" dirty="0" err="1">
                <a:latin typeface="Calibri"/>
                <a:cs typeface="Calibri"/>
              </a:rPr>
              <a:t>e</a:t>
            </a:r>
            <a:r>
              <a:rPr sz="2000" spc="-10" dirty="0" err="1">
                <a:latin typeface="Calibri"/>
                <a:cs typeface="Calibri"/>
              </a:rPr>
              <a:t>c</a:t>
            </a:r>
            <a:r>
              <a:rPr sz="2000" dirty="0" err="1">
                <a:latin typeface="Calibri"/>
                <a:cs typeface="Calibri"/>
              </a:rPr>
              <a:t>ci</a:t>
            </a:r>
            <a:r>
              <a:rPr lang="es-MX" sz="2000" dirty="0" err="1">
                <a:latin typeface="Calibri"/>
                <a:cs typeface="Calibri"/>
              </a:rPr>
              <a:t>ones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dinámi</a:t>
            </a:r>
            <a:r>
              <a:rPr sz="2000" spc="-10" dirty="0" err="1">
                <a:latin typeface="Calibri"/>
                <a:cs typeface="Calibri"/>
              </a:rPr>
              <a:t>c</a:t>
            </a:r>
            <a:r>
              <a:rPr sz="2000" dirty="0" err="1">
                <a:latin typeface="Calibri"/>
                <a:cs typeface="Calibri"/>
              </a:rPr>
              <a:t>a</a:t>
            </a:r>
            <a:r>
              <a:rPr lang="es-MX"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</a:t>
            </a:r>
            <a:r>
              <a:rPr lang="es-MX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primera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 valida de la subred y 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</a:t>
            </a:r>
            <a:r>
              <a:rPr lang="es-ES" sz="2000" spc="-10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mos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35" dirty="0">
                <a:latin typeface="Calibri"/>
                <a:cs typeface="Calibri"/>
              </a:rPr>
              <a:t>c</a:t>
            </a:r>
            <a:r>
              <a:rPr lang="es-ES" sz="2000" spc="-5" dirty="0">
                <a:latin typeface="Calibri"/>
                <a:cs typeface="Calibri"/>
              </a:rPr>
              <a:t>onec</a:t>
            </a:r>
            <a:r>
              <a:rPr lang="es-ES" sz="2000" spc="-20" dirty="0">
                <a:latin typeface="Calibri"/>
                <a:cs typeface="Calibri"/>
              </a:rPr>
              <a:t>t</a:t>
            </a:r>
            <a:r>
              <a:rPr lang="es-ES" sz="2000" spc="-10" dirty="0">
                <a:latin typeface="Calibri"/>
                <a:cs typeface="Calibri"/>
              </a:rPr>
              <a:t>ar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55" dirty="0">
                <a:latin typeface="Calibri"/>
                <a:cs typeface="Calibri"/>
              </a:rPr>
              <a:t>r</a:t>
            </a:r>
            <a:r>
              <a:rPr lang="es-ES" sz="2000" spc="-15" dirty="0">
                <a:latin typeface="Calibri"/>
                <a:cs typeface="Calibri"/>
              </a:rPr>
              <a:t>ed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</a:t>
            </a:r>
            <a:r>
              <a:rPr lang="es-ES" sz="2000" spc="-30" dirty="0">
                <a:latin typeface="Calibri"/>
                <a:cs typeface="Calibri"/>
              </a:rPr>
              <a:t>c</a:t>
            </a:r>
            <a:r>
              <a:rPr lang="es-ES" sz="2000" dirty="0">
                <a:latin typeface="Calibri"/>
                <a:cs typeface="Calibri"/>
              </a:rPr>
              <a:t>al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los</a:t>
            </a:r>
            <a:r>
              <a:rPr lang="es-ES" sz="2000" spc="10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se</a:t>
            </a:r>
            <a:r>
              <a:rPr lang="es-ES" sz="2000" spc="15" dirty="0">
                <a:latin typeface="Calibri"/>
                <a:cs typeface="Calibri"/>
              </a:rPr>
              <a:t>r</a:t>
            </a:r>
            <a:r>
              <a:rPr lang="es-ES" sz="2000" dirty="0">
                <a:latin typeface="Calibri"/>
                <a:cs typeface="Calibri"/>
              </a:rPr>
              <a:t>vicios</a:t>
            </a:r>
            <a:r>
              <a:rPr lang="es-ES" sz="2000" spc="15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d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I</a:t>
            </a:r>
            <a:r>
              <a:rPr lang="es-ES" sz="2000" spc="-30" dirty="0">
                <a:latin typeface="Calibri"/>
                <a:cs typeface="Calibri"/>
              </a:rPr>
              <a:t>n</a:t>
            </a:r>
            <a:r>
              <a:rPr lang="es-ES" sz="2000" spc="-35" dirty="0">
                <a:latin typeface="Calibri"/>
                <a:cs typeface="Calibri"/>
              </a:rPr>
              <a:t>t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r</a:t>
            </a:r>
            <a:r>
              <a:rPr lang="es-ES" sz="2000" spc="-20" dirty="0">
                <a:latin typeface="Calibri"/>
                <a:cs typeface="Calibri"/>
              </a:rPr>
              <a:t>net. Para interconectar la red local con el proveedor de servicios es necesario instalar una </a:t>
            </a:r>
            <a:r>
              <a:rPr lang="es-ES" sz="2000" b="1" spc="-20" dirty="0">
                <a:latin typeface="Calibri"/>
                <a:cs typeface="Calibri"/>
              </a:rPr>
              <a:t>ruta por default</a:t>
            </a:r>
            <a:r>
              <a:rPr lang="es-ES" sz="2000" spc="-20" dirty="0">
                <a:latin typeface="Calibri"/>
                <a:cs typeface="Calibri"/>
              </a:rPr>
              <a:t>. 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Debemos configurar rutas estáticas en el </a:t>
            </a:r>
            <a:r>
              <a:rPr lang="es-ES" sz="2000" b="1" spc="-20" dirty="0">
                <a:latin typeface="Calibri"/>
                <a:cs typeface="Calibri"/>
              </a:rPr>
              <a:t>ISP</a:t>
            </a:r>
            <a:r>
              <a:rPr lang="es-ES" sz="2000" spc="-20" dirty="0">
                <a:latin typeface="Calibri"/>
                <a:cs typeface="Calibri"/>
              </a:rPr>
              <a:t> para que se pueda conectar con la red local.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2000" spc="-50" noProof="1">
                <a:latin typeface="Calibri"/>
                <a:cs typeface="Calibri"/>
              </a:rPr>
              <a:t>R</a:t>
            </a:r>
            <a:r>
              <a:rPr lang="es-MX" sz="2000" spc="-15" noProof="1">
                <a:latin typeface="Calibri"/>
                <a:cs typeface="Calibri"/>
              </a:rPr>
              <a:t>ea</a:t>
            </a:r>
            <a:r>
              <a:rPr lang="es-MX" sz="2000" noProof="1">
                <a:latin typeface="Calibri"/>
                <a:cs typeface="Calibri"/>
              </a:rPr>
              <a:t>li</a:t>
            </a:r>
            <a:r>
              <a:rPr lang="es-MX" sz="2000" spc="-40" noProof="1">
                <a:latin typeface="Calibri"/>
                <a:cs typeface="Calibri"/>
              </a:rPr>
              <a:t>z</a:t>
            </a:r>
            <a:r>
              <a:rPr lang="es-MX" sz="2000" spc="-10" noProof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pru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ba</a:t>
            </a:r>
            <a:r>
              <a:rPr sz="2000" b="1" dirty="0">
                <a:latin typeface="Calibri"/>
                <a:cs typeface="Calibri"/>
              </a:rPr>
              <a:t>s </a:t>
            </a:r>
            <a:r>
              <a:rPr sz="2000" b="1" spc="-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onectivida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52400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pic>
        <p:nvPicPr>
          <p:cNvPr id="5" name="Imagen 4" descr="Un 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927F9FD1-2B32-4E2C-B331-0E2268D6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34" y="4689022"/>
            <a:ext cx="2485571" cy="18641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26744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EF5B48-9283-3FB1-AEA0-33B024D5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069487"/>
              </p:ext>
            </p:extLst>
          </p:nvPr>
        </p:nvGraphicFramePr>
        <p:xfrm>
          <a:off x="800100" y="1524000"/>
          <a:ext cx="10286999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93059946"/>
                    </a:ext>
                  </a:extLst>
                </a:gridCol>
                <a:gridCol w="640759">
                  <a:extLst>
                    <a:ext uri="{9D8B030D-6E8A-4147-A177-3AD203B41FA5}">
                      <a16:colId xmlns:a16="http://schemas.microsoft.com/office/drawing/2014/main" val="170422774"/>
                    </a:ext>
                  </a:extLst>
                </a:gridCol>
                <a:gridCol w="959441">
                  <a:extLst>
                    <a:ext uri="{9D8B030D-6E8A-4147-A177-3AD203B41FA5}">
                      <a16:colId xmlns:a16="http://schemas.microsoft.com/office/drawing/2014/main" val="1522839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6008969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7371612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483025210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1341946690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Prefijo de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14618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21150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1924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7550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20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B97F3-F57D-B769-EF0F-C237FC9EDF3B}"/>
              </a:ext>
            </a:extLst>
          </p:cNvPr>
          <p:cNvSpPr txBox="1"/>
          <p:nvPr/>
        </p:nvSpPr>
        <p:spPr>
          <a:xfrm>
            <a:off x="685800" y="1001783"/>
            <a:ext cx="3511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Dirección de red: </a:t>
            </a:r>
            <a:r>
              <a:rPr lang="es-MX" sz="2000" b="1" dirty="0">
                <a:solidFill>
                  <a:srgbClr val="FF0000"/>
                </a:solidFill>
              </a:rPr>
              <a:t>193.168.1.0 /24</a:t>
            </a:r>
          </a:p>
        </p:txBody>
      </p:sp>
    </p:spTree>
    <p:extLst>
      <p:ext uri="{BB962C8B-B14F-4D97-AF65-F5344CB8AC3E}">
        <p14:creationId xmlns:p14="http://schemas.microsoft.com/office/powerpoint/2010/main" val="139263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88947"/>
            <a:ext cx="11430000" cy="69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router, con el uso de las subinterfaces. </a:t>
            </a:r>
            <a:endParaRPr lang="es-MX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62918"/>
            <a:ext cx="3733800" cy="448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 10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 30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subinteface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asociada con la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vlan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subinterface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762FC-C175-4931-7CF4-5F4508C40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674845"/>
            <a:ext cx="7206752" cy="436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Router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g0/0.VID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encapsulation  dot1q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add  DirIP  Msk</a:t>
            </a: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6910A5E-3570-A45A-7F70-649DCA3C68F3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EBEDB1-7895-A5C2-E527-240F2F56B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949973"/>
            <a:ext cx="7772400" cy="470275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tres </a:t>
            </a:r>
            <a:r>
              <a:rPr lang="es-MX" sz="1600" spc="-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MX" sz="1600" b="1" spc="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MX" sz="1600" b="1" spc="-2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MX" sz="1600" b="1" spc="-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b="1" spc="-2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s-MX" sz="1600" b="1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MX" sz="1600" b="1" spc="-2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spc="-2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s-MX" sz="1600" b="1" spc="-1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b="1" spc="-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1600" b="1" spc="-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s-MX" sz="1600" b="1" spc="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s-MX" sz="1600" b="1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vice</a:t>
            </a:r>
            <a:r>
              <a:rPr lang="es-MX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obtendrán di</a:t>
            </a:r>
            <a:r>
              <a:rPr lang="es-MX" sz="1600" spc="-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1600" spc="-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ción</a:t>
            </a:r>
            <a:r>
              <a:rPr lang="es-MX" sz="1600" spc="-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650420" y="1201931"/>
            <a:ext cx="8891160" cy="503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excluded-address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 Dir_IP_Final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de red Máscara de subred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el servidor DNS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2200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switch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VLANs).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971A254D-C5FF-A9A5-062C-50421163077C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Switch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66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4148</TotalTime>
  <Words>1376</Words>
  <Application>Microsoft Office PowerPoint</Application>
  <PresentationFormat>Widescreen</PresentationFormat>
  <Paragraphs>175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Dom Casual</vt:lpstr>
      <vt:lpstr>Symbol</vt:lpstr>
      <vt:lpstr>Office Theme</vt:lpstr>
      <vt:lpstr>TC 2006B  Interconexión de dispositivos</vt:lpstr>
      <vt:lpstr>Caso “Pisos y más”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106</cp:revision>
  <cp:lastPrinted>2023-11-21T15:56:19Z</cp:lastPrinted>
  <dcterms:created xsi:type="dcterms:W3CDTF">2021-02-01T12:33:05Z</dcterms:created>
  <dcterms:modified xsi:type="dcterms:W3CDTF">2024-11-26T17:21:09Z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