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4" r:id="rId2"/>
    <p:sldId id="259" r:id="rId3"/>
    <p:sldId id="261" r:id="rId4"/>
    <p:sldId id="360" r:id="rId5"/>
    <p:sldId id="340" r:id="rId6"/>
    <p:sldId id="342" r:id="rId7"/>
    <p:sldId id="357" r:id="rId8"/>
    <p:sldId id="326" r:id="rId9"/>
    <p:sldId id="347" r:id="rId10"/>
    <p:sldId id="353" r:id="rId11"/>
    <p:sldId id="355" r:id="rId12"/>
    <p:sldId id="349" r:id="rId13"/>
    <p:sldId id="350" r:id="rId14"/>
    <p:sldId id="356" r:id="rId15"/>
    <p:sldId id="351" r:id="rId16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 varScale="1">
        <p:scale>
          <a:sx n="100" d="100"/>
          <a:sy n="100" d="100"/>
        </p:scale>
        <p:origin x="8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12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13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64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05/06/2024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05/06/2024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Actividad 15: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VLSM, DHCP,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8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F2FC4F-5B64-D196-811C-3B910EE2A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1962805"/>
            <a:ext cx="7696200" cy="437364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447800" y="502503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4F8A2-A748-483F-9E72-EC0F7305BBE9}"/>
              </a:ext>
            </a:extLst>
          </p:cNvPr>
          <p:cNvSpPr/>
          <p:nvPr/>
        </p:nvSpPr>
        <p:spPr>
          <a:xfrm>
            <a:off x="4345341" y="2667000"/>
            <a:ext cx="1828800" cy="12954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75434" y="1456159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switch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9025C7-8E61-45D7-88A0-EE7576CDAE39}"/>
              </a:ext>
            </a:extLst>
          </p:cNvPr>
          <p:cNvSpPr/>
          <p:nvPr/>
        </p:nvSpPr>
        <p:spPr>
          <a:xfrm>
            <a:off x="8153400" y="5334000"/>
            <a:ext cx="1905000" cy="685800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193.168.1.0 /25</a:t>
            </a:r>
            <a:endParaRPr lang="es-MX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32183B-3AEA-94B7-8F90-4D4BBC4C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819400"/>
            <a:ext cx="6629400" cy="3767395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86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533400" y="1786212"/>
            <a:ext cx="10744200" cy="775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9B500B-4BA7-D0CB-BF58-4BDBFFE9B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828800"/>
            <a:ext cx="7696200" cy="437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250915-8653-4CAC-B01C-81818B6BA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94041"/>
            <a:ext cx="2895600" cy="2173059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6858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073C0-7C9A-64B9-ED41-54F068803B91}"/>
              </a:ext>
            </a:extLst>
          </p:cNvPr>
          <p:cNvSpPr txBox="1"/>
          <p:nvPr/>
        </p:nvSpPr>
        <p:spPr>
          <a:xfrm>
            <a:off x="826740" y="842431"/>
            <a:ext cx="8393460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MX" dirty="0"/>
              <a:t>Al terminar la configuración realiza las siguientes pruebas de conectividad:</a:t>
            </a:r>
          </a:p>
          <a:p>
            <a:r>
              <a:rPr lang="es-MX" b="1" dirty="0">
                <a:solidFill>
                  <a:srgbClr val="FF0000"/>
                </a:solidFill>
              </a:rPr>
              <a:t>Pruebas de conectividad interna:</a:t>
            </a:r>
          </a:p>
          <a:p>
            <a:r>
              <a:rPr lang="es-MX" b="1" dirty="0"/>
              <a:t>De                     Hacia	 Dirección IP	Ping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PVenta1            Manager</a:t>
            </a:r>
          </a:p>
          <a:p>
            <a:r>
              <a:rPr lang="es-MX" dirty="0"/>
              <a:t>User01              User02</a:t>
            </a:r>
          </a:p>
          <a:p>
            <a:r>
              <a:rPr lang="es-MX" dirty="0"/>
              <a:t>Printer1            pisos.com         193.168.1.145</a:t>
            </a:r>
          </a:p>
          <a:p>
            <a:r>
              <a:rPr lang="es-MX" dirty="0"/>
              <a:t>PVenta1            User01</a:t>
            </a:r>
          </a:p>
          <a:p>
            <a:r>
              <a:rPr lang="es-MX" dirty="0"/>
              <a:t>PVenta1            Printer1</a:t>
            </a:r>
          </a:p>
          <a:p>
            <a:r>
              <a:rPr lang="es-MX" dirty="0"/>
              <a:t>PVenta1            </a:t>
            </a:r>
            <a:r>
              <a:rPr lang="es-MX" dirty="0" err="1"/>
              <a:t>SCompany</a:t>
            </a:r>
            <a:r>
              <a:rPr lang="es-MX" dirty="0"/>
              <a:t>        193.168.1.153</a:t>
            </a:r>
          </a:p>
          <a:p>
            <a:r>
              <a:rPr lang="es-MX" dirty="0"/>
              <a:t> </a:t>
            </a:r>
          </a:p>
          <a:p>
            <a:r>
              <a:rPr lang="es-MX" b="1" dirty="0">
                <a:solidFill>
                  <a:srgbClr val="FF0000"/>
                </a:solidFill>
              </a:rPr>
              <a:t>Pruebas de conectividad externa:</a:t>
            </a:r>
          </a:p>
          <a:p>
            <a:r>
              <a:rPr lang="es-MX" b="1" dirty="0"/>
              <a:t>De                     Hacia	Dirección IP	Web browser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PVenta1	        CNN.com	151.101.193.65	</a:t>
            </a:r>
          </a:p>
          <a:p>
            <a:r>
              <a:rPr lang="es-MX" dirty="0"/>
              <a:t>User01	        CNN.com	151.101.193.65 	</a:t>
            </a:r>
          </a:p>
          <a:p>
            <a:r>
              <a:rPr lang="es-MX" dirty="0"/>
              <a:t>pisos.com        CNN.com	151.101.193.65</a:t>
            </a:r>
          </a:p>
          <a:p>
            <a:r>
              <a:rPr lang="es-MX" dirty="0"/>
              <a:t>CNN.com         pisos.com         193.168.1.145</a:t>
            </a:r>
          </a:p>
          <a:p>
            <a:endParaRPr lang="es-MX" dirty="0"/>
          </a:p>
          <a:p>
            <a:r>
              <a:rPr lang="es-MX" b="1" dirty="0">
                <a:solidFill>
                  <a:srgbClr val="FF0000"/>
                </a:solidFill>
              </a:rPr>
              <a:t>Pruebas por acceso remoto:</a:t>
            </a:r>
          </a:p>
          <a:p>
            <a:r>
              <a:rPr lang="es-MX" b="1" dirty="0"/>
              <a:t>De                     Hacia	Dirección IP	telnet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CNN.com         </a:t>
            </a:r>
            <a:r>
              <a:rPr lang="es-MX" dirty="0" err="1"/>
              <a:t>SCompany</a:t>
            </a:r>
            <a:r>
              <a:rPr lang="es-MX" dirty="0"/>
              <a:t>         193.168.1.153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lang="es-MX" spc="-5" noProof="1"/>
              <a:t>s</a:t>
            </a:r>
            <a:r>
              <a:rPr lang="es-MX" spc="-15" noProof="1"/>
              <a:t>e</a:t>
            </a:r>
            <a:r>
              <a:rPr lang="es-MX" spc="5" noProof="1"/>
              <a:t>r</a:t>
            </a:r>
            <a:r>
              <a:rPr lang="es-MX" spc="-15" noProof="1"/>
              <a:t>v</a:t>
            </a:r>
            <a:r>
              <a:rPr lang="es-MX" spc="-20" noProof="1"/>
              <a:t>i</a:t>
            </a:r>
            <a:r>
              <a:rPr lang="es-MX" spc="-15" noProof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6" y="4572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950" y="1277144"/>
            <a:ext cx="11053119" cy="351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s-MX" sz="2000" dirty="0">
                <a:latin typeface="Calibri"/>
                <a:cs typeface="Calibri"/>
              </a:rPr>
              <a:t>cli</a:t>
            </a:r>
            <a:r>
              <a:rPr lang="es-MX" sz="2000" spc="10" dirty="0">
                <a:latin typeface="Calibri"/>
                <a:cs typeface="Calibri"/>
              </a:rPr>
              <a:t>e</a:t>
            </a:r>
            <a:r>
              <a:rPr lang="es-MX" sz="2000" spc="-25" dirty="0">
                <a:latin typeface="Calibri"/>
                <a:cs typeface="Calibri"/>
              </a:rPr>
              <a:t>n</a:t>
            </a:r>
            <a:r>
              <a:rPr lang="es-MX" sz="2000" spc="-35" dirty="0">
                <a:latin typeface="Calibri"/>
                <a:cs typeface="Calibri"/>
              </a:rPr>
              <a:t>t</a:t>
            </a:r>
            <a:r>
              <a:rPr lang="es-MX" sz="2000" spc="-5" dirty="0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2000" spc="-20" dirty="0">
                <a:latin typeface="Calibri"/>
                <a:cs typeface="Calibri"/>
              </a:rPr>
              <a:t>Deb</a:t>
            </a:r>
            <a:r>
              <a:rPr lang="es-MX" sz="2000" spc="-10" dirty="0">
                <a:latin typeface="Calibri"/>
                <a:cs typeface="Calibri"/>
              </a:rPr>
              <a:t>e</a:t>
            </a:r>
            <a:r>
              <a:rPr lang="es-MX" sz="2000" dirty="0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20" noProof="1">
                <a:latin typeface="Calibri"/>
                <a:cs typeface="Calibri"/>
              </a:rPr>
              <a:t>Deb</a:t>
            </a:r>
            <a:r>
              <a:rPr lang="es-MX" sz="2000" spc="-10" noProof="1">
                <a:latin typeface="Calibri"/>
                <a:cs typeface="Calibri"/>
              </a:rPr>
              <a:t>e</a:t>
            </a:r>
            <a:r>
              <a:rPr lang="es-MX" sz="2000" noProof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lang="es-MX" sz="2000" spc="-1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lang="es-MX" sz="2000" spc="-5" dirty="0">
                <a:latin typeface="Calibri"/>
                <a:cs typeface="Calibri"/>
              </a:rPr>
              <a:t> y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5" dirty="0">
                <a:latin typeface="Calibri"/>
                <a:cs typeface="Calibri"/>
              </a:rPr>
              <a:t>Las tres </a:t>
            </a:r>
            <a:r>
              <a:rPr lang="es-MX" sz="2000" b="1" spc="-5" dirty="0" err="1">
                <a:latin typeface="Calibri"/>
                <a:cs typeface="Calibri"/>
              </a:rPr>
              <a:t>VLANs</a:t>
            </a:r>
            <a:r>
              <a:rPr lang="es-MX" sz="2000" spc="-5" dirty="0">
                <a:latin typeface="Calibri"/>
                <a:cs typeface="Calibri"/>
              </a:rPr>
              <a:t> (M</a:t>
            </a:r>
            <a:r>
              <a:rPr lang="es-MX" sz="2000" spc="5" dirty="0">
                <a:latin typeface="Calibri"/>
                <a:cs typeface="Calibri"/>
              </a:rPr>
              <a:t>a</a:t>
            </a:r>
            <a:r>
              <a:rPr lang="es-MX" sz="2000" spc="-5" dirty="0">
                <a:latin typeface="Calibri"/>
                <a:cs typeface="Calibri"/>
              </a:rPr>
              <a:t>na</a:t>
            </a:r>
            <a:r>
              <a:rPr lang="es-MX" sz="2000" spc="-25" dirty="0">
                <a:latin typeface="Calibri"/>
                <a:cs typeface="Calibri"/>
              </a:rPr>
              <a:t>g</a:t>
            </a:r>
            <a:r>
              <a:rPr lang="es-MX" sz="2000" spc="-15" dirty="0">
                <a:latin typeface="Calibri"/>
                <a:cs typeface="Calibri"/>
              </a:rPr>
              <a:t>e</a:t>
            </a:r>
            <a:r>
              <a:rPr lang="es-MX" sz="2000" spc="-210" dirty="0">
                <a:latin typeface="Calibri"/>
                <a:cs typeface="Calibri"/>
              </a:rPr>
              <a:t>rs</a:t>
            </a:r>
            <a:r>
              <a:rPr lang="es-MX" sz="2000" spc="-10" dirty="0">
                <a:latin typeface="Calibri"/>
                <a:cs typeface="Calibri"/>
              </a:rPr>
              <a:t>,</a:t>
            </a:r>
            <a:r>
              <a:rPr lang="es-MX" sz="2000" spc="-25" dirty="0">
                <a:latin typeface="Calibri"/>
                <a:cs typeface="Calibri"/>
              </a:rPr>
              <a:t> </a:t>
            </a:r>
            <a:r>
              <a:rPr lang="es-MX" sz="2000" spc="-20" dirty="0" err="1">
                <a:latin typeface="Calibri"/>
                <a:cs typeface="Calibri"/>
              </a:rPr>
              <a:t>Us</a:t>
            </a:r>
            <a:r>
              <a:rPr lang="es-MX" sz="2000" spc="-15" dirty="0" err="1">
                <a:latin typeface="Calibri"/>
                <a:cs typeface="Calibri"/>
              </a:rPr>
              <a:t>e</a:t>
            </a:r>
            <a:r>
              <a:rPr lang="es-MX" sz="2000" spc="-40" dirty="0" err="1">
                <a:latin typeface="Calibri"/>
                <a:cs typeface="Calibri"/>
              </a:rPr>
              <a:t>r</a:t>
            </a:r>
            <a:r>
              <a:rPr lang="es-MX" sz="2000" spc="-5" dirty="0" err="1">
                <a:latin typeface="Calibri"/>
                <a:cs typeface="Calibri"/>
              </a:rPr>
              <a:t>s</a:t>
            </a:r>
            <a:r>
              <a:rPr lang="es-MX" sz="2000" spc="-5" dirty="0">
                <a:latin typeface="Calibri"/>
                <a:cs typeface="Calibri"/>
              </a:rPr>
              <a:t> y S</a:t>
            </a:r>
            <a:r>
              <a:rPr lang="es-MX" sz="2000" spc="5" dirty="0">
                <a:latin typeface="Calibri"/>
                <a:cs typeface="Calibri"/>
              </a:rPr>
              <a:t>er</a:t>
            </a:r>
            <a:r>
              <a:rPr lang="es-MX" sz="2000" spc="-10" dirty="0">
                <a:latin typeface="Calibri"/>
                <a:cs typeface="Calibri"/>
              </a:rPr>
              <a:t>vice</a:t>
            </a:r>
            <a:r>
              <a:rPr lang="es-MX" sz="2000" dirty="0">
                <a:latin typeface="Calibri"/>
                <a:cs typeface="Calibri"/>
              </a:rPr>
              <a:t>s) </a:t>
            </a:r>
            <a:r>
              <a:rPr lang="es-MX" sz="2000" spc="-5" dirty="0">
                <a:latin typeface="Calibri"/>
                <a:cs typeface="Calibri"/>
              </a:rPr>
              <a:t>obtendrán </a:t>
            </a:r>
            <a:r>
              <a:rPr sz="2000" spc="-5" dirty="0" err="1">
                <a:latin typeface="Calibri"/>
                <a:cs typeface="Calibri"/>
              </a:rPr>
              <a:t>di</a:t>
            </a:r>
            <a:r>
              <a:rPr sz="2000" spc="-35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</a:t>
            </a:r>
            <a:r>
              <a:rPr sz="2000" spc="-10" dirty="0" err="1">
                <a:latin typeface="Calibri"/>
                <a:cs typeface="Calibri"/>
              </a:rPr>
              <a:t>c</a:t>
            </a:r>
            <a:r>
              <a:rPr sz="2000" dirty="0" err="1">
                <a:latin typeface="Calibri"/>
                <a:cs typeface="Calibri"/>
              </a:rPr>
              <a:t>ci</a:t>
            </a:r>
            <a:r>
              <a:rPr lang="es-MX" sz="2000" dirty="0" err="1">
                <a:latin typeface="Calibri"/>
                <a:cs typeface="Calibri"/>
              </a:rPr>
              <a:t>ones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dinámi</a:t>
            </a:r>
            <a:r>
              <a:rPr sz="2000" spc="-10" dirty="0" err="1">
                <a:latin typeface="Calibri"/>
                <a:cs typeface="Calibri"/>
              </a:rPr>
              <a:t>c</a:t>
            </a:r>
            <a:r>
              <a:rPr sz="2000" dirty="0" err="1">
                <a:latin typeface="Calibri"/>
                <a:cs typeface="Calibri"/>
              </a:rPr>
              <a:t>a</a:t>
            </a:r>
            <a:r>
              <a:rPr lang="es-MX"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Debemos configurar rutas estáticas en el </a:t>
            </a:r>
            <a:r>
              <a:rPr lang="es-ES" sz="2000" b="1" spc="-20" dirty="0">
                <a:latin typeface="Calibri"/>
                <a:cs typeface="Calibri"/>
              </a:rPr>
              <a:t>ISP</a:t>
            </a:r>
            <a:r>
              <a:rPr lang="es-ES" sz="2000" spc="-20" dirty="0">
                <a:latin typeface="Calibri"/>
                <a:cs typeface="Calibri"/>
              </a:rPr>
              <a:t> para que se pueda conectar con la red local.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2000" spc="-50" noProof="1">
                <a:latin typeface="Calibri"/>
                <a:cs typeface="Calibri"/>
              </a:rPr>
              <a:t>R</a:t>
            </a:r>
            <a:r>
              <a:rPr lang="es-MX" sz="2000" spc="-15" noProof="1">
                <a:latin typeface="Calibri"/>
                <a:cs typeface="Calibri"/>
              </a:rPr>
              <a:t>ea</a:t>
            </a:r>
            <a:r>
              <a:rPr lang="es-MX" sz="2000" noProof="1">
                <a:latin typeface="Calibri"/>
                <a:cs typeface="Calibri"/>
              </a:rPr>
              <a:t>li</a:t>
            </a:r>
            <a:r>
              <a:rPr lang="es-MX" sz="2000" spc="-40" noProof="1">
                <a:latin typeface="Calibri"/>
                <a:cs typeface="Calibri"/>
              </a:rPr>
              <a:t>z</a:t>
            </a:r>
            <a:r>
              <a:rPr lang="es-MX" sz="2000" spc="-10" noProof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524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4" y="4689022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69487"/>
              </p:ext>
            </p:extLst>
          </p:nvPr>
        </p:nvGraphicFramePr>
        <p:xfrm>
          <a:off x="800100" y="1524000"/>
          <a:ext cx="10286999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0759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59441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685800" y="1001783"/>
            <a:ext cx="3511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sz="2000" b="1" dirty="0">
                <a:solidFill>
                  <a:srgbClr val="FF0000"/>
                </a:solidFill>
              </a:rPr>
              <a:t>193.168.1.0 /24</a:t>
            </a: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333861-3993-7F76-C970-03E487352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13425"/>
            <a:ext cx="7696200" cy="437364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88947"/>
            <a:ext cx="11430000" cy="69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62918"/>
            <a:ext cx="3733800" cy="448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subinteface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asociada con la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16FC02-F353-5C1B-DED7-13384B33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981200"/>
            <a:ext cx="7696200" cy="437364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tres </a:t>
            </a:r>
            <a:r>
              <a:rPr lang="es-MX" sz="1600" spc="-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sz="1600" b="1" spc="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MX" sz="1600" b="1" spc="-2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MX" sz="1600" b="1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b="1" spc="-2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s-MX" sz="1600" b="1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MX" sz="1600" b="1" spc="-2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spc="-2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s-MX" sz="1600" b="1" spc="-1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b="1" spc="-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b="1" spc="-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s-MX" sz="1600" b="1" spc="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s-MX" sz="1600" b="1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</a:t>
            </a:r>
            <a:r>
              <a:rPr lang="es-MX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obtendrán di</a:t>
            </a:r>
            <a:r>
              <a:rPr lang="es-MX" sz="1600" spc="-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ción</a:t>
            </a:r>
            <a:r>
              <a:rPr lang="es-MX" sz="1600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650420" y="1201931"/>
            <a:ext cx="8891160" cy="503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de red Máscara de subred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el servidor DNS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2200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66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1013</Words>
  <Application>Microsoft Office PowerPoint</Application>
  <PresentationFormat>Widescreen</PresentationFormat>
  <Paragraphs>156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102</cp:revision>
  <cp:lastPrinted>2023-11-21T15:56:19Z</cp:lastPrinted>
  <dcterms:created xsi:type="dcterms:W3CDTF">2021-02-01T12:33:05Z</dcterms:created>
  <dcterms:modified xsi:type="dcterms:W3CDTF">2024-06-05T16:18:55Z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