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79" r:id="rId3"/>
    <p:sldId id="281" r:id="rId4"/>
    <p:sldId id="282" r:id="rId5"/>
    <p:sldId id="304" r:id="rId6"/>
    <p:sldId id="265" r:id="rId7"/>
    <p:sldId id="285" r:id="rId8"/>
    <p:sldId id="283" r:id="rId9"/>
    <p:sldId id="291" r:id="rId10"/>
    <p:sldId id="288" r:id="rId11"/>
    <p:sldId id="305" r:id="rId12"/>
    <p:sldId id="286" r:id="rId13"/>
    <p:sldId id="270" r:id="rId14"/>
    <p:sldId id="271" r:id="rId15"/>
    <p:sldId id="292" r:id="rId16"/>
    <p:sldId id="302" r:id="rId17"/>
    <p:sldId id="295" r:id="rId18"/>
    <p:sldId id="296" r:id="rId19"/>
    <p:sldId id="297" r:id="rId20"/>
    <p:sldId id="306" r:id="rId2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2819" autoAdjust="0"/>
  </p:normalViewPr>
  <p:slideViewPr>
    <p:cSldViewPr>
      <p:cViewPr varScale="1">
        <p:scale>
          <a:sx n="68" d="100"/>
          <a:sy n="68" d="100"/>
        </p:scale>
        <p:origin x="118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24/02/2024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171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8219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5978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96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8457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172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9616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7136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9917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07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24/02/2024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24/02/2024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24/02/2024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2022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Esquemas de direccionamiento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461" y="3717032"/>
            <a:ext cx="23526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</a:t>
            </a:r>
            <a:r>
              <a:rPr sz="2000" spc="9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posi</a:t>
            </a:r>
            <a:r>
              <a:rPr sz="2000" spc="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</a:t>
            </a:r>
            <a:r>
              <a:rPr sz="2000" spc="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</a:t>
            </a:r>
            <a:r>
              <a:rPr sz="2000" b="1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Crítico</a:t>
            </a:r>
            <a:r>
              <a:rPr sz="2000" b="1" spc="9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ulta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al</a:t>
            </a:r>
            <a:r>
              <a:rPr sz="2000" spc="10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estar al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or</a:t>
            </a:r>
            <a:r>
              <a:rPr sz="2000" spc="-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256</a:t>
            </a:r>
            <a:r>
              <a:rPr sz="2000" dirty="0">
                <a:cs typeface="Times New Roman"/>
              </a:rPr>
              <a:t> 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despla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am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ent</a:t>
            </a:r>
            <a:r>
              <a:rPr sz="2000" spc="5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7693" y="3719497"/>
            <a:ext cx="7616190" cy="1869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500">
              <a:lnSpc>
                <a:spcPct val="100000"/>
              </a:lnSpc>
              <a:tabLst>
                <a:tab pos="2259965" algn="l"/>
                <a:tab pos="2614930" algn="l"/>
                <a:tab pos="3503295" algn="l"/>
                <a:tab pos="3948429" algn="l"/>
                <a:tab pos="4747260" algn="l"/>
                <a:tab pos="5280660" algn="l"/>
              </a:tabLst>
            </a:pP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248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0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Los </a:t>
            </a:r>
            <a:r>
              <a:rPr sz="2000" spc="-1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</a:t>
            </a:r>
            <a:r>
              <a:rPr sz="2000" spc="10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es </a:t>
            </a:r>
            <a:r>
              <a:rPr sz="2000" spc="-114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encuentran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quierda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12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Crítico </a:t>
            </a:r>
            <a:r>
              <a:rPr sz="2000" b="1" spc="1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les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esponde </a:t>
            </a:r>
            <a:r>
              <a:rPr sz="2000" spc="1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</a:t>
            </a:r>
            <a:r>
              <a:rPr sz="2000" spc="10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r </a:t>
            </a:r>
            <a:r>
              <a:rPr sz="2000" spc="1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 </a:t>
            </a:r>
            <a:r>
              <a:rPr sz="2000" spc="1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 </a:t>
            </a:r>
            <a:r>
              <a:rPr sz="2000" spc="16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encuentran a 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echa</a:t>
            </a:r>
            <a:r>
              <a:rPr sz="2000" spc="-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0.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627091"/>
              </p:ext>
            </p:extLst>
          </p:nvPr>
        </p:nvGraphicFramePr>
        <p:xfrm>
          <a:off x="1733580" y="245646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912">
                      <a:solidFill>
                        <a:srgbClr val="FF33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57912">
                      <a:solidFill>
                        <a:srgbClr val="FF33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83431" y="126876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</a:t>
            </a:r>
            <a:r>
              <a:rPr sz="2000" dirty="0" err="1">
                <a:cs typeface="Times New Roman"/>
              </a:rPr>
              <a:t>deter</a:t>
            </a:r>
            <a:r>
              <a:rPr sz="2000" spc="-15" dirty="0" err="1">
                <a:cs typeface="Times New Roman"/>
              </a:rPr>
              <a:t>m</a:t>
            </a:r>
            <a:r>
              <a:rPr sz="2000" dirty="0" err="1">
                <a:cs typeface="Times New Roman"/>
              </a:rPr>
              <a:t>in</a:t>
            </a:r>
            <a:r>
              <a:rPr sz="2000" spc="-10" dirty="0" err="1">
                <a:cs typeface="Times New Roman"/>
              </a:rPr>
              <a:t>a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628153"/>
              </p:ext>
            </p:extLst>
          </p:nvPr>
        </p:nvGraphicFramePr>
        <p:xfrm>
          <a:off x="179512" y="2218089"/>
          <a:ext cx="5328592" cy="2948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545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255.255.1110 0000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255.255.224.0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255.255.255.1100 0000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255.255.255.192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255.255.11111100.0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255.255.252.0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255.11111000.0.0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255.248.0.0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de CISCO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465F33-5440-454B-B705-93ED42C6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431" y="2188164"/>
            <a:ext cx="3596178" cy="19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3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00826" y="558924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izquierda del byte crítico corresponde el valor de 255.</a:t>
            </a:r>
          </a:p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derecha del byte crítico corresponde el valor de 0.</a:t>
            </a:r>
            <a:endParaRPr sz="2000" dirty="0"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978440"/>
              </p:ext>
            </p:extLst>
          </p:nvPr>
        </p:nvGraphicFramePr>
        <p:xfrm>
          <a:off x="500826" y="2094924"/>
          <a:ext cx="8280920" cy="32168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8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65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Pos BC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k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+mn-lt"/>
                          <a:cs typeface="Times New Roman"/>
                        </a:rPr>
                        <a:t>135. 21. </a:t>
                      </a:r>
                      <a:r>
                        <a:rPr lang="es-MX" sz="20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0</a:t>
                      </a:r>
                      <a:r>
                        <a:rPr lang="es-MX" sz="2000" dirty="0">
                          <a:latin typeface="+mn-lt"/>
                          <a:cs typeface="Times New Roman"/>
                        </a:rPr>
                        <a:t>. 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5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255.255.256-32.0</a:t>
                      </a:r>
                    </a:p>
                    <a:p>
                      <a:pPr algn="ctr"/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.224.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1.0.0.</a:t>
                      </a:r>
                      <a:r>
                        <a:rPr lang="es-ES" sz="20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6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255.255.255.256-2 a la 6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255.255.255.256-64 </a:t>
                      </a:r>
                    </a:p>
                    <a:p>
                      <a:pPr algn="ctr"/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255.255.255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.192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72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145.0.</a:t>
                      </a:r>
                      <a:r>
                        <a:rPr lang="es-ES" sz="20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0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255.255.256-4.0</a:t>
                      </a:r>
                    </a:p>
                    <a:p>
                      <a:pPr algn="ctr"/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.252.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97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10.</a:t>
                      </a:r>
                      <a:r>
                        <a:rPr lang="es-ES" sz="20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0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.0.0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255.256-8.0.0</a:t>
                      </a:r>
                    </a:p>
                    <a:p>
                      <a:pPr algn="ctr"/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.248.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0.0</a:t>
                      </a:r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DE2CB4B-0D45-410C-A6EE-CE00E3D7F648}"/>
              </a:ext>
            </a:extLst>
          </p:cNvPr>
          <p:cNvSpPr txBox="1"/>
          <p:nvPr/>
        </p:nvSpPr>
        <p:spPr>
          <a:xfrm>
            <a:off x="500826" y="1256604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deter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in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: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(a) </a:t>
            </a:r>
            <a:r>
              <a:rPr sz="2000" spc="-229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</a:t>
            </a:r>
            <a:r>
              <a:rPr sz="2000" spc="5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ición </a:t>
            </a:r>
            <a:r>
              <a:rPr sz="2000" spc="-2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225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,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(b) </a:t>
            </a:r>
            <a:r>
              <a:rPr sz="2000" spc="-22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2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k </a:t>
            </a:r>
            <a:r>
              <a:rPr sz="2000" b="1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(c)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9790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08520" y="11663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464945">
              <a:lnSpc>
                <a:spcPct val="100000"/>
              </a:lnSpc>
            </a:pPr>
            <a:r>
              <a:rPr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</a:t>
            </a:r>
            <a:r>
              <a:rPr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de b</a:t>
            </a:r>
            <a:r>
              <a:rPr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roadcast</a:t>
            </a:r>
            <a:endParaRPr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279116"/>
            <a:ext cx="762254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spc="-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</a:t>
            </a:r>
            <a:r>
              <a:rPr sz="2000" spc="-10" dirty="0">
                <a:cs typeface="Times New Roman"/>
              </a:rPr>
              <a:t>ó</a:t>
            </a:r>
            <a:r>
              <a:rPr sz="2000" dirty="0">
                <a:cs typeface="Times New Roman"/>
              </a:rPr>
              <a:t>n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broa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cast </a:t>
            </a:r>
            <a:r>
              <a:rPr sz="2000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u</a:t>
            </a:r>
            <a:r>
              <a:rPr sz="2000" spc="-1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IPv4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for</a:t>
            </a:r>
            <a:r>
              <a:rPr sz="2000" spc="-2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al </a:t>
            </a:r>
            <a:r>
              <a:rPr sz="2000" dirty="0">
                <a:cs typeface="Times New Roman"/>
              </a:rPr>
              <a:t>cop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a</a:t>
            </a:r>
            <a:r>
              <a:rPr sz="2000" spc="-9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, de</a:t>
            </a:r>
            <a:r>
              <a:rPr sz="2000" spc="-15" dirty="0">
                <a:cs typeface="Times New Roman"/>
              </a:rPr>
              <a:t>p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ndiendo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lase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q</a:t>
            </a:r>
            <a:r>
              <a:rPr sz="2000" spc="-1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perten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ce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direc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I</a:t>
            </a:r>
            <a:r>
              <a:rPr sz="2000" spc="-280" dirty="0">
                <a:cs typeface="Times New Roman"/>
              </a:rPr>
              <a:t>P</a:t>
            </a:r>
            <a:r>
              <a:rPr sz="2000" dirty="0">
                <a:cs typeface="Times New Roman"/>
              </a:rPr>
              <a:t>, los</a:t>
            </a:r>
            <a:r>
              <a:rPr sz="2000" spc="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valores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Bytes</a:t>
            </a:r>
            <a:r>
              <a:rPr sz="2000" b="1" spc="6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de</a:t>
            </a:r>
            <a:r>
              <a:rPr sz="2000" b="1" spc="7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reser</a:t>
            </a:r>
            <a:r>
              <a:rPr sz="2000" b="1" spc="-10" dirty="0">
                <a:cs typeface="Times New Roman"/>
              </a:rPr>
              <a:t>v</a:t>
            </a:r>
            <a:r>
              <a:rPr sz="2000" b="1" dirty="0">
                <a:cs typeface="Times New Roman"/>
              </a:rPr>
              <a:t>a</a:t>
            </a:r>
            <a:r>
              <a:rPr sz="2000" b="1" spc="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ignar</a:t>
            </a:r>
            <a:r>
              <a:rPr sz="2000" spc="7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dirty="0">
                <a:cs typeface="Times New Roman"/>
              </a:rPr>
              <a:t>alor</a:t>
            </a:r>
            <a:r>
              <a:rPr sz="2000" spc="7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7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 que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ran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derecha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v</a:t>
            </a:r>
            <a:r>
              <a:rPr sz="2000" spc="-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219342"/>
              </p:ext>
            </p:extLst>
          </p:nvPr>
        </p:nvGraphicFramePr>
        <p:xfrm>
          <a:off x="1524000" y="2948019"/>
          <a:ext cx="6096000" cy="2220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58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ón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lang="es-ES"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Red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lang="es-ES"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ección</a:t>
                      </a:r>
                      <a:r>
                        <a:rPr lang="es-ES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de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s-ES"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b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oadcast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129. 10. 0. 0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Times New Roman"/>
                        </a:rPr>
                        <a:t>129.10.255.255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68. 0.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Times New Roman"/>
                        </a:rPr>
                        <a:t>68.255.255.255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195.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79.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Times New Roman"/>
                        </a:rPr>
                        <a:t>195.79.1.255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9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130. 0. 0. 0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Times New Roman"/>
                        </a:rPr>
                        <a:t>130.0.255.255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221.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Times New Roman"/>
                        </a:rPr>
                        <a:t>221.0.0.255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A102CBEE-F02E-4957-B590-6BC6FD09D189}"/>
              </a:ext>
            </a:extLst>
          </p:cNvPr>
          <p:cNvSpPr/>
          <p:nvPr/>
        </p:nvSpPr>
        <p:spPr>
          <a:xfrm>
            <a:off x="688339" y="5543130"/>
            <a:ext cx="7622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pc="-5" dirty="0">
                <a:cs typeface="Times New Roman"/>
              </a:rPr>
              <a:t>NOTA: Identificar el valor de la red o clase (los bits de reserva se copian)</a:t>
            </a:r>
            <a:endParaRPr lang="es-ES" dirty="0"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584" y="1720300"/>
            <a:ext cx="7711283" cy="2051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5085" algn="just">
              <a:lnSpc>
                <a:spcPct val="100000"/>
              </a:lnSpc>
              <a:spcBef>
                <a:spcPts val="1620"/>
              </a:spcBef>
            </a:pPr>
            <a:r>
              <a:rPr sz="2400" dirty="0">
                <a:cs typeface="Times New Roman"/>
              </a:rPr>
              <a:t>Para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</a:t>
            </a:r>
            <a:r>
              <a:rPr sz="2400" spc="-6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ear </a:t>
            </a:r>
            <a:r>
              <a:rPr sz="2400" spc="-2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sub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edes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to</a:t>
            </a:r>
            <a:r>
              <a:rPr sz="2400" spc="5" dirty="0">
                <a:cs typeface="Times New Roman"/>
              </a:rPr>
              <a:t>m</a:t>
            </a:r>
            <a:r>
              <a:rPr sz="2400" dirty="0">
                <a:cs typeface="Times New Roman"/>
              </a:rPr>
              <a:t>an </a:t>
            </a:r>
            <a:r>
              <a:rPr sz="2400" spc="2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es</a:t>
            </a:r>
            <a:r>
              <a:rPr sz="2400" spc="5" dirty="0">
                <a:cs typeface="Times New Roman"/>
              </a:rPr>
              <a:t>t</a:t>
            </a:r>
            <a:r>
              <a:rPr sz="2400" spc="-15" dirty="0">
                <a:cs typeface="Times New Roman"/>
              </a:rPr>
              <a:t>a</a:t>
            </a:r>
            <a:r>
              <a:rPr sz="2400" dirty="0">
                <a:cs typeface="Times New Roman"/>
              </a:rPr>
              <a:t>dos </a:t>
            </a:r>
            <a:r>
              <a:rPr sz="2400" spc="4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la po</a:t>
            </a:r>
            <a:r>
              <a:rPr sz="2400" spc="-5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ción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st</a:t>
            </a:r>
            <a:r>
              <a:rPr sz="2400" spc="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1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di</a:t>
            </a:r>
            <a:r>
              <a:rPr sz="2400" spc="-60" dirty="0">
                <a:cs typeface="Times New Roman"/>
              </a:rPr>
              <a:t>r</a:t>
            </a:r>
            <a:r>
              <a:rPr sz="2400" spc="-10" dirty="0">
                <a:cs typeface="Times New Roman"/>
              </a:rPr>
              <a:t>e</a:t>
            </a:r>
            <a:r>
              <a:rPr sz="2400" dirty="0">
                <a:cs typeface="Times New Roman"/>
              </a:rPr>
              <a:t>c</a:t>
            </a:r>
            <a:r>
              <a:rPr sz="2400" spc="-10" dirty="0">
                <a:cs typeface="Times New Roman"/>
              </a:rPr>
              <a:t>c</a:t>
            </a:r>
            <a:r>
              <a:rPr sz="2400" dirty="0">
                <a:cs typeface="Times New Roman"/>
              </a:rPr>
              <a:t>ión</a:t>
            </a:r>
            <a:r>
              <a:rPr sz="2400" spc="5" dirty="0">
                <a:cs typeface="Times New Roman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IP</a:t>
            </a:r>
            <a:r>
              <a:rPr sz="2400" spc="-12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-5" dirty="0">
                <a:cs typeface="Times New Roman"/>
              </a:rPr>
              <a:t> </a:t>
            </a:r>
            <a:r>
              <a:rPr lang="es-ES" sz="2400" spc="-5" dirty="0">
                <a:cs typeface="Times New Roman"/>
              </a:rPr>
              <a:t>red o </a:t>
            </a:r>
            <a:r>
              <a:rPr sz="2400" dirty="0" err="1">
                <a:cs typeface="Times New Roman"/>
              </a:rPr>
              <a:t>clase</a:t>
            </a:r>
            <a:r>
              <a:rPr sz="2400" spc="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(</a:t>
            </a:r>
            <a:r>
              <a:rPr sz="2400" dirty="0">
                <a:cs typeface="Times New Roman"/>
              </a:rPr>
              <a:t>i</a:t>
            </a:r>
            <a:r>
              <a:rPr sz="2400" spc="-20" dirty="0">
                <a:cs typeface="Times New Roman"/>
              </a:rPr>
              <a:t>z</a:t>
            </a:r>
            <a:r>
              <a:rPr sz="2400" dirty="0">
                <a:cs typeface="Times New Roman"/>
              </a:rPr>
              <a:t>quierda</a:t>
            </a:r>
            <a:r>
              <a:rPr sz="2400" spc="1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a de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echa</a:t>
            </a:r>
            <a:r>
              <a:rPr sz="2400" spc="5" dirty="0">
                <a:cs typeface="Times New Roman"/>
              </a:rPr>
              <a:t>)</a:t>
            </a:r>
            <a:r>
              <a:rPr sz="2400" dirty="0">
                <a:cs typeface="Times New Roman"/>
              </a:rPr>
              <a:t>.</a:t>
            </a:r>
          </a:p>
          <a:p>
            <a:pPr marL="53975" marR="5080" algn="just">
              <a:lnSpc>
                <a:spcPct val="100000"/>
              </a:lnSpc>
              <a:spcBef>
                <a:spcPts val="1640"/>
              </a:spcBef>
            </a:pPr>
            <a:r>
              <a:rPr sz="2400" dirty="0">
                <a:cs typeface="Times New Roman"/>
              </a:rPr>
              <a:t>Los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-50" dirty="0" err="1">
                <a:cs typeface="Times New Roman"/>
              </a:rPr>
              <a:t>r</a:t>
            </a:r>
            <a:r>
              <a:rPr sz="2400" spc="-10" dirty="0" err="1">
                <a:cs typeface="Times New Roman"/>
              </a:rPr>
              <a:t>e</a:t>
            </a:r>
            <a:r>
              <a:rPr sz="2400" dirty="0" err="1">
                <a:cs typeface="Times New Roman"/>
              </a:rPr>
              <a:t>stantes</a:t>
            </a:r>
            <a:r>
              <a:rPr sz="2400" dirty="0">
                <a:cs typeface="Times New Roman"/>
              </a:rPr>
              <a:t> son </a:t>
            </a:r>
            <a:r>
              <a:rPr sz="2400" dirty="0" err="1">
                <a:cs typeface="Times New Roman"/>
              </a:rPr>
              <a:t>utili</a:t>
            </a:r>
            <a:r>
              <a:rPr sz="2400" spc="-20" dirty="0" err="1">
                <a:cs typeface="Times New Roman"/>
              </a:rPr>
              <a:t>z</a:t>
            </a:r>
            <a:r>
              <a:rPr sz="2400" dirty="0" err="1">
                <a:cs typeface="Times New Roman"/>
              </a:rPr>
              <a:t>ados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para </a:t>
            </a:r>
            <a:r>
              <a:rPr sz="2400" dirty="0" err="1">
                <a:cs typeface="Times New Roman"/>
              </a:rPr>
              <a:t>numerar</a:t>
            </a:r>
            <a:r>
              <a:rPr sz="2400" dirty="0">
                <a:cs typeface="Times New Roman"/>
              </a:rPr>
              <a:t> </a:t>
            </a:r>
            <a:r>
              <a:rPr sz="2400" dirty="0" err="1">
                <a:cs typeface="Times New Roman"/>
              </a:rPr>
              <a:t>cada</a:t>
            </a:r>
            <a:r>
              <a:rPr sz="2400" dirty="0">
                <a:cs typeface="Times New Roman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host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dirty="0">
                <a:cs typeface="Times New Roman"/>
              </a:rPr>
              <a:t>dent</a:t>
            </a:r>
            <a:r>
              <a:rPr sz="2400" spc="-4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o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cada </a:t>
            </a:r>
            <a:r>
              <a:rPr sz="2400" dirty="0" err="1">
                <a:cs typeface="Times New Roman"/>
              </a:rPr>
              <a:t>sub</a:t>
            </a:r>
            <a:r>
              <a:rPr sz="2400" spc="-50" dirty="0" err="1">
                <a:cs typeface="Times New Roman"/>
              </a:rPr>
              <a:t>r</a:t>
            </a:r>
            <a:r>
              <a:rPr sz="2400" dirty="0" err="1">
                <a:cs typeface="Times New Roman"/>
              </a:rPr>
              <a:t>ed</a:t>
            </a:r>
            <a:r>
              <a:rPr sz="2400" dirty="0">
                <a:cs typeface="Times New Roman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BA4FBD-EA83-48F1-8433-5ABE0ADEF2E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C8F71DD-B7A0-4F47-9B80-F55EF0AE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149080"/>
            <a:ext cx="5381625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560" y="1412776"/>
            <a:ext cx="7686040" cy="1423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sz="2000" dirty="0">
                <a:solidFill>
                  <a:srgbClr val="3333CC"/>
                </a:solidFill>
                <a:cs typeface="Times New Roman"/>
              </a:rPr>
              <a:t>1)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Ident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fi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ar</a:t>
            </a:r>
            <a:r>
              <a:rPr sz="2000" spc="229" dirty="0">
                <a:cs typeface="Times New Roman"/>
              </a:rPr>
              <a:t> 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,</a:t>
            </a:r>
            <a:r>
              <a:rPr sz="2000" spc="2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</a:t>
            </a:r>
            <a:r>
              <a:rPr sz="2000" spc="285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servados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por</a:t>
            </a:r>
            <a:r>
              <a:rPr sz="2000" spc="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clase</a:t>
            </a:r>
            <a:r>
              <a:rPr sz="2000" spc="2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la </a:t>
            </a:r>
            <a:r>
              <a:rPr sz="2000" dirty="0">
                <a:cs typeface="Times New Roman"/>
              </a:rPr>
              <a:t>po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ción orig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nal</a:t>
            </a:r>
            <a:r>
              <a:rPr sz="2000" spc="-3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bits para hosts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5446" y="366126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4506" y="3874574"/>
            <a:ext cx="7010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01076" y="3661265"/>
            <a:ext cx="12738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Bytes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572684"/>
              </p:ext>
            </p:extLst>
          </p:nvPr>
        </p:nvGraphicFramePr>
        <p:xfrm>
          <a:off x="1733009" y="2836243"/>
          <a:ext cx="4876799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539552" y="4244063"/>
            <a:ext cx="768604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2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lang="es-ES" sz="2000" dirty="0">
                <a:cs typeface="Times New Roman"/>
              </a:rPr>
              <a:t>dentificar los bits para subredes y los bits para hosts</a:t>
            </a:r>
            <a:endParaRPr sz="2000" dirty="0">
              <a:cs typeface="Times New Roman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18FDB048-32FE-4879-BC5B-EF3ACF531B33}"/>
              </a:ext>
            </a:extLst>
          </p:cNvPr>
          <p:cNvSpPr txBox="1"/>
          <p:nvPr/>
        </p:nvSpPr>
        <p:spPr>
          <a:xfrm>
            <a:off x="2079330" y="593799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724984C6-A7FF-4492-85F5-09306FC353AF}"/>
              </a:ext>
            </a:extLst>
          </p:cNvPr>
          <p:cNvSpPr txBox="1"/>
          <p:nvPr/>
        </p:nvSpPr>
        <p:spPr>
          <a:xfrm>
            <a:off x="2178390" y="6151110"/>
            <a:ext cx="70167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E0E8FCEF-325F-4D04-9533-6C42FE9E106A}"/>
              </a:ext>
            </a:extLst>
          </p:cNvPr>
          <p:cNvSpPr txBox="1"/>
          <p:nvPr/>
        </p:nvSpPr>
        <p:spPr>
          <a:xfrm>
            <a:off x="5276123" y="5947275"/>
            <a:ext cx="11334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D3B51151-D7D3-41F0-9DFC-81F4C42638AD}"/>
              </a:ext>
            </a:extLst>
          </p:cNvPr>
          <p:cNvSpPr txBox="1"/>
          <p:nvPr/>
        </p:nvSpPr>
        <p:spPr>
          <a:xfrm>
            <a:off x="3458804" y="5981175"/>
            <a:ext cx="141732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sub</a:t>
            </a:r>
            <a:r>
              <a:rPr sz="1400" b="1" spc="-3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edes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DB8AFD55-DE6F-4903-AF7A-F32178BA1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72044"/>
              </p:ext>
            </p:extLst>
          </p:nvPr>
        </p:nvGraphicFramePr>
        <p:xfrm>
          <a:off x="1862677" y="4660401"/>
          <a:ext cx="4876797" cy="1243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7870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2609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5555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89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238" y="1450167"/>
            <a:ext cx="7818193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3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Identificar el  </a:t>
            </a:r>
            <a:r>
              <a:rPr lang="es-ES" sz="2000" b="1" dirty="0">
                <a:cs typeface="Times New Roman"/>
              </a:rPr>
              <a:t>Byte  Crítico</a:t>
            </a:r>
            <a:r>
              <a:rPr lang="es-ES" sz="200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3C12018B-9DB4-4D66-94E6-BB063DA1BB74}"/>
              </a:ext>
            </a:extLst>
          </p:cNvPr>
          <p:cNvSpPr txBox="1"/>
          <p:nvPr/>
        </p:nvSpPr>
        <p:spPr>
          <a:xfrm>
            <a:off x="1295936" y="361437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A9E61E45-9F21-441B-B759-3DD4BB841B13}"/>
              </a:ext>
            </a:extLst>
          </p:cNvPr>
          <p:cNvSpPr txBox="1"/>
          <p:nvPr/>
        </p:nvSpPr>
        <p:spPr>
          <a:xfrm>
            <a:off x="2936744" y="360913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CB1D6EEB-6B13-4492-B8E4-3C9F16795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160378"/>
              </p:ext>
            </p:extLst>
          </p:nvPr>
        </p:nvGraphicFramePr>
        <p:xfrm>
          <a:off x="971600" y="274178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AB4CFE23-31D0-46E0-B680-1F11777D306D}"/>
              </a:ext>
            </a:extLst>
          </p:cNvPr>
          <p:cNvSpPr txBox="1"/>
          <p:nvPr/>
        </p:nvSpPr>
        <p:spPr>
          <a:xfrm>
            <a:off x="971600" y="4389870"/>
            <a:ext cx="4948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dirty="0"/>
              <a:t>  </a:t>
            </a:r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EACE153-68AC-4FB0-8637-F818E1FE9716}"/>
              </a:ext>
            </a:extLst>
          </p:cNvPr>
          <p:cNvSpPr/>
          <p:nvPr/>
        </p:nvSpPr>
        <p:spPr>
          <a:xfrm>
            <a:off x="3409999" y="2741783"/>
            <a:ext cx="1214263" cy="2127377"/>
          </a:xfrm>
          <a:prstGeom prst="rect">
            <a:avLst/>
          </a:prstGeom>
          <a:noFill/>
          <a:ln w="63500">
            <a:solidFill>
              <a:srgbClr val="EE2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object 50">
            <a:extLst>
              <a:ext uri="{FF2B5EF4-FFF2-40B4-BE49-F238E27FC236}">
                <a16:creationId xmlns:a16="http://schemas.microsoft.com/office/drawing/2014/main" id="{F8AF7685-303E-434A-83FC-C9A88FF87F59}"/>
              </a:ext>
            </a:extLst>
          </p:cNvPr>
          <p:cNvSpPr txBox="1"/>
          <p:nvPr/>
        </p:nvSpPr>
        <p:spPr>
          <a:xfrm>
            <a:off x="3409998" y="519900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EE2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27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978" y="1163267"/>
            <a:ext cx="781819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5256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728980" y="1903252"/>
            <a:ext cx="7686040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4</a:t>
            </a:r>
            <a:r>
              <a:rPr sz="2000" dirty="0">
                <a:cs typeface="Times New Roman"/>
              </a:rPr>
              <a:t>)</a:t>
            </a:r>
            <a:r>
              <a:rPr lang="es-ES" sz="2000" dirty="0">
                <a:cs typeface="Times New Roman"/>
              </a:rPr>
              <a:t> Calcular la </a:t>
            </a:r>
            <a:r>
              <a:rPr lang="es-ES" sz="2000" b="1" dirty="0">
                <a:cs typeface="Times New Roman"/>
              </a:rPr>
              <a:t>máscara </a:t>
            </a:r>
            <a:r>
              <a:rPr lang="es-ES" sz="2000" dirty="0">
                <a:cs typeface="Times New Roman"/>
              </a:rPr>
              <a:t>en decimal: 255.255.</a:t>
            </a:r>
            <a:r>
              <a:rPr lang="es-ES" sz="2000" b="1" dirty="0">
                <a:highlight>
                  <a:srgbClr val="FFFF00"/>
                </a:highlight>
                <a:cs typeface="Times New Roman"/>
              </a:rPr>
              <a:t>248.</a:t>
            </a:r>
            <a:r>
              <a:rPr lang="es-ES" sz="2000" dirty="0">
                <a:cs typeface="Times New Roman"/>
              </a:rPr>
              <a:t>0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800" dirty="0">
              <a:solidFill>
                <a:srgbClr val="3333CC"/>
              </a:solidFill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5) </a:t>
            </a:r>
            <a:r>
              <a:rPr lang="es-ES" sz="2000" dirty="0">
                <a:cs typeface="Times New Roman"/>
              </a:rPr>
              <a:t>Calcular el </a:t>
            </a:r>
            <a:r>
              <a:rPr lang="es-ES" sz="2000" b="1" dirty="0">
                <a:cs typeface="Times New Roman"/>
              </a:rPr>
              <a:t>valor del desplazamiento</a:t>
            </a:r>
            <a:r>
              <a:rPr lang="es-ES" sz="2000" dirty="0">
                <a:cs typeface="Times New Roman"/>
              </a:rPr>
              <a:t> en el Byte crítico. Al  valor de </a:t>
            </a:r>
            <a:r>
              <a:rPr lang="es-ES" sz="2000" b="1" dirty="0">
                <a:cs typeface="Times New Roman"/>
              </a:rPr>
              <a:t>256 </a:t>
            </a:r>
            <a:r>
              <a:rPr lang="es-ES" sz="2000" dirty="0">
                <a:cs typeface="Times New Roman"/>
              </a:rPr>
              <a:t>le restas el valor de la máscara en el </a:t>
            </a:r>
            <a:r>
              <a:rPr lang="es-ES" sz="2000" b="1" dirty="0">
                <a:cs typeface="Times New Roman"/>
              </a:rPr>
              <a:t>Byte Critico </a:t>
            </a:r>
            <a:r>
              <a:rPr lang="es-ES" sz="2000" dirty="0">
                <a:cs typeface="Times New Roman"/>
              </a:rPr>
              <a:t>(decimal)</a:t>
            </a:r>
            <a:r>
              <a:rPr lang="es-ES" sz="2000" b="1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este es el valor del desplazamiento de cada subred.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b="1" dirty="0">
                <a:cs typeface="Times New Roman"/>
              </a:rPr>
              <a:t>      256 – 248 = 8 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El desplazamiento es de 8 en el byte crítico</a:t>
            </a:r>
            <a:endParaRPr sz="2000" dirty="0">
              <a:solidFill>
                <a:srgbClr val="FF0000"/>
              </a:solidFill>
              <a:cs typeface="Times New Roman"/>
            </a:endParaRP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8D3BCFEC-DF7B-4433-82CD-720E7E29418A}"/>
              </a:ext>
            </a:extLst>
          </p:cNvPr>
          <p:cNvSpPr txBox="1"/>
          <p:nvPr/>
        </p:nvSpPr>
        <p:spPr>
          <a:xfrm>
            <a:off x="1012833" y="311369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2CBCB924-9746-474D-BF9C-FA50C47DE05A}"/>
              </a:ext>
            </a:extLst>
          </p:cNvPr>
          <p:cNvSpPr txBox="1"/>
          <p:nvPr/>
        </p:nvSpPr>
        <p:spPr>
          <a:xfrm>
            <a:off x="2653641" y="310845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59E8E50E-F09F-435D-9431-089383BC3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216474"/>
              </p:ext>
            </p:extLst>
          </p:nvPr>
        </p:nvGraphicFramePr>
        <p:xfrm>
          <a:off x="688497" y="224110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4F62F342-7AF7-4FF0-95F6-CF99BB0C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781" y="2636912"/>
            <a:ext cx="3432838" cy="189127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1E01598-ECE6-4156-92C4-7DF10EC1FBAD}"/>
              </a:ext>
            </a:extLst>
          </p:cNvPr>
          <p:cNvSpPr txBox="1"/>
          <p:nvPr/>
        </p:nvSpPr>
        <p:spPr>
          <a:xfrm>
            <a:off x="688497" y="388919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B0CA802-24F8-444B-9662-72D800B24122}"/>
              </a:ext>
            </a:extLst>
          </p:cNvPr>
          <p:cNvSpPr/>
          <p:nvPr/>
        </p:nvSpPr>
        <p:spPr>
          <a:xfrm>
            <a:off x="6478996" y="389741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AB475EC-FC5E-4383-9A25-7CE285BA5A68}"/>
              </a:ext>
            </a:extLst>
          </p:cNvPr>
          <p:cNvSpPr/>
          <p:nvPr/>
        </p:nvSpPr>
        <p:spPr>
          <a:xfrm>
            <a:off x="3126896" y="224110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object 50">
            <a:extLst>
              <a:ext uri="{FF2B5EF4-FFF2-40B4-BE49-F238E27FC236}">
                <a16:creationId xmlns:a16="http://schemas.microsoft.com/office/drawing/2014/main" id="{94211E0E-D543-4AF3-8665-FAD72E3A994A}"/>
              </a:ext>
            </a:extLst>
          </p:cNvPr>
          <p:cNvSpPr txBox="1"/>
          <p:nvPr/>
        </p:nvSpPr>
        <p:spPr>
          <a:xfrm>
            <a:off x="3126895" y="469832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02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560" y="980728"/>
            <a:ext cx="7818193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6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Utilizar el desplazamiento calculado en el paso 4 y crear la información de las primeras cuatro subredes. No  olvidar  que  el desplazamiento se da en el </a:t>
            </a:r>
            <a:r>
              <a:rPr lang="es-ES" sz="2000" b="1" dirty="0">
                <a:cs typeface="Times New Roman"/>
              </a:rPr>
              <a:t>Byte Crítico</a:t>
            </a:r>
            <a:r>
              <a:rPr lang="es-ES" sz="2000" dirty="0">
                <a:cs typeface="Times New Roman"/>
              </a:rPr>
              <a:t>. Máscara 255.</a:t>
            </a:r>
            <a:r>
              <a:rPr lang="es-ES" sz="2000" b="1" dirty="0">
                <a:cs typeface="Times New Roman"/>
              </a:rPr>
              <a:t>255.248</a:t>
            </a:r>
            <a:r>
              <a:rPr lang="es-ES" sz="2000" dirty="0">
                <a:cs typeface="Times New Roman"/>
              </a:rPr>
              <a:t>.0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0AB81C7-C18B-44F6-9D4A-64ABAAB22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668686"/>
              </p:ext>
            </p:extLst>
          </p:nvPr>
        </p:nvGraphicFramePr>
        <p:xfrm>
          <a:off x="595627" y="2123728"/>
          <a:ext cx="7818192" cy="3281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8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7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0828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88620" indent="0" algn="ctr">
                        <a:lnSpc>
                          <a:spcPts val="2100"/>
                        </a:lnSpc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4320" marR="180340" indent="-9017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era</a:t>
                      </a:r>
                      <a:r>
                        <a:rPr sz="14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6400" marR="404495" indent="3175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Últ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422909" indent="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b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112.0.0.1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112.0.7.254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112.0.8.1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112.0.15.254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112.0.16.1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112.0.23.254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112.0.24.1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112.0.31.254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3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112.1.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823439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112.1.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55512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336757"/>
                  </a:ext>
                </a:extLst>
              </a:tr>
            </a:tbl>
          </a:graphicData>
        </a:graphic>
      </p:graphicFrame>
      <p:sp>
        <p:nvSpPr>
          <p:cNvPr id="5" name="object 2">
            <a:extLst>
              <a:ext uri="{FF2B5EF4-FFF2-40B4-BE49-F238E27FC236}">
                <a16:creationId xmlns:a16="http://schemas.microsoft.com/office/drawing/2014/main" id="{63B90FB5-9F49-416E-9F07-AB2D728C2F86}"/>
              </a:ext>
            </a:extLst>
          </p:cNvPr>
          <p:cNvSpPr txBox="1"/>
          <p:nvPr/>
        </p:nvSpPr>
        <p:spPr>
          <a:xfrm>
            <a:off x="595626" y="5583454"/>
            <a:ext cx="7818193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1600" b="1" dirty="0">
                <a:cs typeface="Times New Roman"/>
              </a:rPr>
              <a:t>Dirección de broadcast: </a:t>
            </a:r>
            <a:r>
              <a:rPr lang="es-ES" sz="1600" dirty="0">
                <a:cs typeface="Times New Roman"/>
              </a:rPr>
              <a:t>Los valores a la izquierda del byte crítico no cambian, lo que cambia es el byte crítico y lo que se encuentra a la derecha. Todo lo que se encuentre a la derecha del byte crítico le corresponde el valor numérico de </a:t>
            </a:r>
            <a:r>
              <a:rPr lang="es-ES" sz="1600" b="1" dirty="0">
                <a:cs typeface="Times New Roman"/>
              </a:rPr>
              <a:t>255</a:t>
            </a:r>
            <a:r>
              <a:rPr lang="es-ES" sz="1600" dirty="0">
                <a:cs typeface="Times New Roman"/>
              </a:rPr>
              <a:t>. Al byte crítico le corresponde el valor inicial del byte crítico + </a:t>
            </a:r>
            <a:r>
              <a:rPr lang="es-ES" sz="1600" b="1" dirty="0">
                <a:cs typeface="Times New Roman"/>
              </a:rPr>
              <a:t>desplazamiento – 1</a:t>
            </a:r>
            <a:r>
              <a:rPr lang="es-ES" sz="1600" dirty="0">
                <a:cs typeface="Times New Roman"/>
              </a:rPr>
              <a:t>.</a:t>
            </a:r>
            <a:endParaRPr sz="16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9510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799" y="1484784"/>
            <a:ext cx="8100393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lang="es-ES" dirty="0">
                <a:cs typeface="Times New Roman"/>
              </a:rPr>
              <a:t>Utilizando la red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19.0.0.0 / 28 </a:t>
            </a:r>
            <a:r>
              <a:rPr lang="es-ES" dirty="0">
                <a:cs typeface="Times New Roman"/>
              </a:rPr>
              <a:t>responde a las siguientes preguntas:</a:t>
            </a:r>
            <a:r>
              <a:rPr dirty="0">
                <a:cs typeface="Times New Roman"/>
              </a:rPr>
              <a:t>.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cs typeface="Times New Roman"/>
              </a:rPr>
              <a:t>¿Cuál será la </a:t>
            </a:r>
            <a:r>
              <a:rPr lang="es-ES" b="1" dirty="0">
                <a:cs typeface="Times New Roman"/>
              </a:rPr>
              <a:t>máscara de subred </a:t>
            </a:r>
            <a:r>
              <a:rPr lang="es-ES" dirty="0">
                <a:cs typeface="Times New Roman"/>
              </a:rPr>
              <a:t>en notación decimal para este esquema de direccionamiento?_255_.255_._255_. 11110000_</a:t>
            </a:r>
            <a:r>
              <a:rPr lang="es-ES" dirty="0">
                <a:highlight>
                  <a:srgbClr val="FFFF00"/>
                </a:highlight>
                <a:cs typeface="Times New Roman"/>
              </a:rPr>
              <a:t>240</a:t>
            </a:r>
            <a:r>
              <a:rPr lang="es-ES" dirty="0">
                <a:cs typeface="Times New Roman"/>
              </a:rPr>
              <a:t>_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cs typeface="Times New Roman"/>
              </a:rPr>
              <a:t>¿Cuál es la posición del </a:t>
            </a:r>
            <a:r>
              <a:rPr lang="es-ES" b="1" dirty="0">
                <a:cs typeface="Times New Roman"/>
              </a:rPr>
              <a:t>byte crítico</a:t>
            </a:r>
            <a:r>
              <a:rPr lang="es-ES" dirty="0">
                <a:cs typeface="Times New Roman"/>
              </a:rPr>
              <a:t>? _____4_______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cs typeface="Times New Roman"/>
              </a:rPr>
              <a:t>¿Cuál es el valor del desplazamiento en el </a:t>
            </a:r>
            <a:r>
              <a:rPr lang="es-ES" b="1" dirty="0">
                <a:cs typeface="Times New Roman"/>
              </a:rPr>
              <a:t>byte crítico</a:t>
            </a:r>
            <a:r>
              <a:rPr lang="es-ES" dirty="0">
                <a:cs typeface="Times New Roman"/>
              </a:rPr>
              <a:t>? 256 – 240 = </a:t>
            </a:r>
            <a:r>
              <a:rPr lang="es-ES" b="1" dirty="0">
                <a:cs typeface="Times New Roman"/>
              </a:rPr>
              <a:t>16</a:t>
            </a:r>
            <a:endParaRPr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44624"/>
            <a:ext cx="8712968" cy="1008112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Identificar la primera y última dirección IP válida y la dirección de broadcast de una subred?</a:t>
            </a:r>
          </a:p>
        </p:txBody>
      </p:sp>
      <p:graphicFrame>
        <p:nvGraphicFramePr>
          <p:cNvPr id="5" name="Tabla 3">
            <a:extLst>
              <a:ext uri="{FF2B5EF4-FFF2-40B4-BE49-F238E27FC236}">
                <a16:creationId xmlns:a16="http://schemas.microsoft.com/office/drawing/2014/main" id="{87281314-F1B2-41CB-A8CB-2B907460D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618847"/>
              </p:ext>
            </p:extLst>
          </p:nvPr>
        </p:nvGraphicFramePr>
        <p:xfrm>
          <a:off x="550868" y="3284984"/>
          <a:ext cx="8054373" cy="3179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549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2097097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  <a:gridCol w="1824112">
                  <a:extLst>
                    <a:ext uri="{9D8B030D-6E8A-4147-A177-3AD203B41FA5}">
                      <a16:colId xmlns:a16="http://schemas.microsoft.com/office/drawing/2014/main" val="1244312485"/>
                    </a:ext>
                  </a:extLst>
                </a:gridCol>
                <a:gridCol w="1907615">
                  <a:extLst>
                    <a:ext uri="{9D8B030D-6E8A-4147-A177-3AD203B41FA5}">
                      <a16:colId xmlns:a16="http://schemas.microsoft.com/office/drawing/2014/main" val="2364185224"/>
                    </a:ext>
                  </a:extLst>
                </a:gridCol>
              </a:tblGrid>
              <a:tr h="52473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Primera IP válida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Última IP válida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broadcast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555384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19. 0 .0 .49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19. 0 .0 .62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+ 15</a:t>
                      </a:r>
                    </a:p>
                    <a:p>
                      <a:pPr algn="ctr"/>
                      <a:r>
                        <a:rPr lang="es-ES" sz="1400" dirty="0"/>
                        <a:t>19.0.0.</a:t>
                      </a:r>
                      <a:r>
                        <a:rPr lang="es-ES" sz="1400" b="1" dirty="0"/>
                        <a:t>63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52473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19. 0. 13.48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19. 0. 13.49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19. 0. 13.62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13.48+15</a:t>
                      </a:r>
                    </a:p>
                    <a:p>
                      <a:pPr algn="ctr"/>
                      <a:r>
                        <a:rPr lang="es-ES" sz="1400" b="1" dirty="0"/>
                        <a:t>19.0.13.63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52473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19. 0. 18.128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19. 0. 18.129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19. 0. 18.142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18.128+15</a:t>
                      </a:r>
                    </a:p>
                    <a:p>
                      <a:pPr algn="ctr"/>
                      <a:r>
                        <a:rPr lang="es-ES" sz="1400" dirty="0"/>
                        <a:t>19.0.18.</a:t>
                      </a:r>
                      <a:r>
                        <a:rPr lang="es-ES" sz="1400" b="1" dirty="0"/>
                        <a:t>143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52473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19. 0. 60.160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19. 0. 60.161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19. 0. 60.194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60.160+15</a:t>
                      </a:r>
                    </a:p>
                    <a:p>
                      <a:pPr algn="ctr"/>
                      <a:r>
                        <a:rPr lang="es-ES" sz="1400" dirty="0"/>
                        <a:t>190.0.60.</a:t>
                      </a:r>
                      <a:r>
                        <a:rPr lang="es-ES" sz="1400" b="1" dirty="0"/>
                        <a:t>195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52473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19. 0. 119.144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19. 0. 119.145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19. 0. 119.158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119.144+15</a:t>
                      </a:r>
                    </a:p>
                    <a:p>
                      <a:pPr algn="ctr"/>
                      <a:r>
                        <a:rPr lang="es-ES" sz="1400" dirty="0"/>
                        <a:t>19.0.119.</a:t>
                      </a:r>
                      <a:r>
                        <a:rPr lang="es-ES" sz="1400" b="1" dirty="0"/>
                        <a:t>159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26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683568" y="867449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IP Address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-9060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237337"/>
            <a:ext cx="7775575" cy="213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longitud de los campos varia dependiendo de la clase de la dirección IP.</a:t>
            </a: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8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IP Address with subnetting</a:t>
            </a:r>
          </a:p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Algunos bits son prestados del campo Host Id.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4324925-7DAE-4F66-9D8F-1541F1F7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686599"/>
            <a:ext cx="4781550" cy="6477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BF7B074-237E-42ED-8269-6B8F3F75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67" y="3478081"/>
            <a:ext cx="52863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7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034" y="1268760"/>
            <a:ext cx="8323421" cy="1064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Dirección de red: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19.0.0.0 / 28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Máscara de subred:</a:t>
            </a:r>
            <a:r>
              <a:rPr lang="es-ES" sz="1600" b="1" dirty="0">
                <a:cs typeface="Times New Roman"/>
              </a:rPr>
              <a:t> </a:t>
            </a:r>
            <a:r>
              <a:rPr lang="es-ES" sz="1600" dirty="0">
                <a:cs typeface="Times New Roman"/>
              </a:rPr>
              <a:t>255</a:t>
            </a:r>
            <a:r>
              <a:rPr lang="es-ES" sz="1600" b="1" dirty="0">
                <a:cs typeface="Times New Roman"/>
              </a:rPr>
              <a:t>.255.255.240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Posición del </a:t>
            </a:r>
            <a:r>
              <a:rPr lang="es-ES" sz="1600" b="1" dirty="0">
                <a:cs typeface="Times New Roman"/>
              </a:rPr>
              <a:t>byte crítico</a:t>
            </a:r>
            <a:r>
              <a:rPr lang="es-ES" sz="1600" dirty="0">
                <a:cs typeface="Times New Roman"/>
              </a:rPr>
              <a:t>: _4__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cs typeface="Times New Roman"/>
              </a:rPr>
              <a:t>Desplazamiento </a:t>
            </a:r>
            <a:r>
              <a:rPr lang="es-ES" sz="1600" dirty="0">
                <a:cs typeface="Times New Roman"/>
              </a:rPr>
              <a:t>en el </a:t>
            </a:r>
            <a:r>
              <a:rPr lang="es-ES" sz="1600" b="1" dirty="0">
                <a:cs typeface="Times New Roman"/>
              </a:rPr>
              <a:t>byte crítico: </a:t>
            </a:r>
            <a:r>
              <a:rPr lang="es-ES" sz="1600" dirty="0">
                <a:cs typeface="Times New Roman"/>
              </a:rPr>
              <a:t> 16</a:t>
            </a:r>
            <a:endParaRPr lang="es-ES" sz="1600" dirty="0">
              <a:cs typeface="Times New Roman"/>
              <a:sym typeface="Wingdings" panose="05000000000000000000" pitchFamily="2" charset="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331696" y="260648"/>
            <a:ext cx="8448270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Identificar la primera y última dirección IP válida y la dirección de broadcast de una subred?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5" name="Tabla 3">
            <a:extLst>
              <a:ext uri="{FF2B5EF4-FFF2-40B4-BE49-F238E27FC236}">
                <a16:creationId xmlns:a16="http://schemas.microsoft.com/office/drawing/2014/main" id="{7D686938-0B74-458B-B25D-F926A9F68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102779"/>
              </p:ext>
            </p:extLst>
          </p:nvPr>
        </p:nvGraphicFramePr>
        <p:xfrm>
          <a:off x="550076" y="2617020"/>
          <a:ext cx="8043847" cy="381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330">
                  <a:extLst>
                    <a:ext uri="{9D8B030D-6E8A-4147-A177-3AD203B41FA5}">
                      <a16:colId xmlns:a16="http://schemas.microsoft.com/office/drawing/2014/main" val="1942302603"/>
                    </a:ext>
                  </a:extLst>
                </a:gridCol>
                <a:gridCol w="1964194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1850827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  <a:gridCol w="1609900">
                  <a:extLst>
                    <a:ext uri="{9D8B030D-6E8A-4147-A177-3AD203B41FA5}">
                      <a16:colId xmlns:a16="http://schemas.microsoft.com/office/drawing/2014/main" val="1244312485"/>
                    </a:ext>
                  </a:extLst>
                </a:gridCol>
                <a:gridCol w="1683596">
                  <a:extLst>
                    <a:ext uri="{9D8B030D-6E8A-4147-A177-3AD203B41FA5}">
                      <a16:colId xmlns:a16="http://schemas.microsoft.com/office/drawing/2014/main" val="2364185224"/>
                    </a:ext>
                  </a:extLst>
                </a:gridCol>
              </a:tblGrid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#Subred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Primera IP válida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Última IP válida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broadcast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840314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19. 0 .0 .49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19. 0 .0 .62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+ 15</a:t>
                      </a:r>
                    </a:p>
                    <a:p>
                      <a:pPr algn="ctr"/>
                      <a:r>
                        <a:rPr lang="es-ES" sz="1400" dirty="0"/>
                        <a:t>19.0.0.</a:t>
                      </a:r>
                      <a:r>
                        <a:rPr lang="es-ES" sz="1400" b="1" dirty="0"/>
                        <a:t>63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211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19. 0. 13.48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19. 0. 13.49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19. 0. 13.62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13.48+15</a:t>
                      </a:r>
                    </a:p>
                    <a:p>
                      <a:pPr algn="ctr"/>
                      <a:r>
                        <a:rPr lang="es-ES" sz="1400" b="1" dirty="0"/>
                        <a:t>19.0.13.63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296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19. 0. 18.128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19. 0. 18.129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19. 0. 18.142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18.128+15</a:t>
                      </a:r>
                    </a:p>
                    <a:p>
                      <a:pPr algn="ctr"/>
                      <a:r>
                        <a:rPr lang="es-ES" sz="1400" dirty="0"/>
                        <a:t>19.0.18.</a:t>
                      </a:r>
                      <a:r>
                        <a:rPr lang="es-ES" sz="1400" b="1" dirty="0"/>
                        <a:t>143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970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19. 0. 60.160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19. 0. 60.161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19. 0. 60.174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60.160+15</a:t>
                      </a:r>
                    </a:p>
                    <a:p>
                      <a:pPr algn="ctr"/>
                      <a:r>
                        <a:rPr lang="es-ES" sz="1400" dirty="0"/>
                        <a:t>190.0.60.</a:t>
                      </a:r>
                      <a:r>
                        <a:rPr lang="es-ES" sz="1400" b="1" dirty="0"/>
                        <a:t>175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1913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19. 0. 119.144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19. 0. 119.145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19. 0. 119.158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119.144+15</a:t>
                      </a:r>
                    </a:p>
                    <a:p>
                      <a:pPr algn="ctr"/>
                      <a:r>
                        <a:rPr lang="es-ES" sz="1400" dirty="0"/>
                        <a:t>19.0.119.</a:t>
                      </a:r>
                      <a:r>
                        <a:rPr lang="es-ES" sz="1400" b="1" dirty="0"/>
                        <a:t>159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67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062935"/>
            <a:ext cx="7775575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número máximos de bits que pueden ser prestados es la longitud del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Host Id – 2.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1E66C7A-034B-45AC-90B9-CFF902DA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28800"/>
            <a:ext cx="5381625" cy="933450"/>
          </a:xfrm>
          <a:prstGeom prst="rect">
            <a:avLst/>
          </a:prstGeom>
        </p:spPr>
      </p:pic>
      <p:graphicFrame>
        <p:nvGraphicFramePr>
          <p:cNvPr id="6" name="Tabla 8">
            <a:extLst>
              <a:ext uri="{FF2B5EF4-FFF2-40B4-BE49-F238E27FC236}">
                <a16:creationId xmlns:a16="http://schemas.microsoft.com/office/drawing/2014/main" id="{442DB166-B095-4495-8DB9-09B3CF83F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0343"/>
              </p:ext>
            </p:extLst>
          </p:nvPr>
        </p:nvGraphicFramePr>
        <p:xfrm>
          <a:off x="1403647" y="5517232"/>
          <a:ext cx="6336704" cy="75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071">
                  <a:extLst>
                    <a:ext uri="{9D8B030D-6E8A-4147-A177-3AD203B41FA5}">
                      <a16:colId xmlns:a16="http://schemas.microsoft.com/office/drawing/2014/main" val="1735613308"/>
                    </a:ext>
                  </a:extLst>
                </a:gridCol>
                <a:gridCol w="769245">
                  <a:extLst>
                    <a:ext uri="{9D8B030D-6E8A-4147-A177-3AD203B41FA5}">
                      <a16:colId xmlns:a16="http://schemas.microsoft.com/office/drawing/2014/main" val="224069557"/>
                    </a:ext>
                  </a:extLst>
                </a:gridCol>
                <a:gridCol w="835609">
                  <a:extLst>
                    <a:ext uri="{9D8B030D-6E8A-4147-A177-3AD203B41FA5}">
                      <a16:colId xmlns:a16="http://schemas.microsoft.com/office/drawing/2014/main" val="1489629109"/>
                    </a:ext>
                  </a:extLst>
                </a:gridCol>
                <a:gridCol w="703879">
                  <a:extLst>
                    <a:ext uri="{9D8B030D-6E8A-4147-A177-3AD203B41FA5}">
                      <a16:colId xmlns:a16="http://schemas.microsoft.com/office/drawing/2014/main" val="3276910922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738843321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993986288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3290462947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559978083"/>
                    </a:ext>
                  </a:extLst>
                </a:gridCol>
              </a:tblGrid>
              <a:tr h="3869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7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2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1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0</a:t>
                      </a:r>
                      <a:endParaRPr lang="es-MX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590927"/>
                  </a:ext>
                </a:extLst>
              </a:tr>
              <a:tr h="26224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913627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3FC69D47-150E-4F2E-830B-F426EFA99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37" y="2700474"/>
            <a:ext cx="4581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4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y prefijo de 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23642"/>
            <a:ext cx="7844100" cy="4498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subneteo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pref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jo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red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 en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ucho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ación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alio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del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ut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ado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ijo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dica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posi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0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6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Crít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z="2000" b="1" spc="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sz="2000" spc="7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te nos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ón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lc</a:t>
            </a:r>
            <a:r>
              <a:rPr sz="2000" spc="-20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lar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laza</a:t>
            </a:r>
            <a:r>
              <a:rPr sz="2000" b="1" spc="-2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iento</a:t>
            </a:r>
            <a:r>
              <a:rPr sz="2000" b="1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entre subredes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ite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nstr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ásca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000" b="1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eto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ón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z="2000" b="1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zado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ra crear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subre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000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y,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consecue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ia,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000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sec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hosts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Subredes y máscaras de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23642"/>
            <a:ext cx="7844100" cy="5748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máscara de subred en notación punto decimal?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es-ES" sz="2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553585" algn="l"/>
              </a:tabLst>
            </a:pP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255.255.11111100.00000000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553585" algn="l"/>
              </a:tabLst>
            </a:pP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255.255.252.0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lang="es-ES" sz="24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dirección de red y la dirección de broadcast?</a:t>
            </a:r>
          </a:p>
          <a:p>
            <a:pPr>
              <a:tabLst>
                <a:tab pos="4553585" algn="l"/>
              </a:tabLst>
            </a:pPr>
            <a:r>
              <a:rPr lang="es-ES" sz="1600" spc="-5" dirty="0">
                <a:latin typeface="Arial" panose="020B0604020202020204" pitchFamily="34" charset="0"/>
                <a:cs typeface="Arial" panose="020B0604020202020204" pitchFamily="34" charset="0"/>
              </a:rPr>
              <a:t>10.25.96.2</a:t>
            </a:r>
          </a:p>
          <a:p>
            <a:pPr>
              <a:tabLst>
                <a:tab pos="4553585" algn="l"/>
              </a:tabLst>
            </a:pPr>
            <a:r>
              <a:rPr lang="es-ES" sz="1600" spc="-5" dirty="0">
                <a:latin typeface="Arial" panose="020B0604020202020204" pitchFamily="34" charset="0"/>
                <a:cs typeface="Arial" panose="020B0604020202020204" pitchFamily="34" charset="0"/>
              </a:rPr>
              <a:t>              01100000.</a:t>
            </a:r>
          </a:p>
          <a:p>
            <a:pPr>
              <a:tabLst>
                <a:tab pos="4553585" algn="l"/>
              </a:tabLst>
            </a:pPr>
            <a:r>
              <a:rPr lang="es-ES" sz="1600" spc="-5" dirty="0">
                <a:latin typeface="Arial" panose="020B0604020202020204" pitchFamily="34" charset="0"/>
                <a:cs typeface="Arial" panose="020B0604020202020204" pitchFamily="34" charset="0"/>
              </a:rPr>
              <a:t>255.255.11111100.00000000</a:t>
            </a:r>
          </a:p>
          <a:p>
            <a:pPr>
              <a:tabLst>
                <a:tab pos="4553585" algn="l"/>
              </a:tabLst>
            </a:pPr>
            <a:r>
              <a:rPr lang="es-ES" sz="1600" spc="-5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</a:t>
            </a:r>
          </a:p>
          <a:p>
            <a:pPr>
              <a:tabLst>
                <a:tab pos="4553585" algn="l"/>
              </a:tabLst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10.25.0110 00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00.0</a:t>
            </a:r>
          </a:p>
          <a:p>
            <a:pPr>
              <a:tabLst>
                <a:tab pos="4553585" algn="l"/>
              </a:tabLs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11.255</a:t>
            </a:r>
          </a:p>
          <a:p>
            <a:pPr>
              <a:tabLst>
                <a:tab pos="4553585" algn="l"/>
              </a:tabLst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10.25.96.0 subred</a:t>
            </a:r>
          </a:p>
          <a:p>
            <a:pPr>
              <a:tabLst>
                <a:tab pos="4553585" algn="l"/>
              </a:tabLst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10.25.99.255 broadcast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8A57D8-F061-44AE-9714-330402935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4442564"/>
            <a:ext cx="3600400" cy="198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7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55598" y="413366"/>
            <a:ext cx="6833234" cy="103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5950" marR="5080" indent="-1873885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Métod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o base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1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0 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para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cre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 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subrede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s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y más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ara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s de</a:t>
            </a:r>
            <a:r>
              <a:rPr sz="3600" b="1" spc="-4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red.</a:t>
            </a:r>
            <a:endParaRPr sz="36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557" y="1453480"/>
            <a:ext cx="67049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cs typeface="Times New Roman"/>
              </a:rPr>
              <a:t>1. Las di</a:t>
            </a:r>
            <a:r>
              <a:rPr sz="2000" spc="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ecciones</a:t>
            </a:r>
            <a:r>
              <a:rPr sz="2000" spc="-3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IPv4 </a:t>
            </a:r>
            <a:r>
              <a:rPr sz="2000" dirty="0">
                <a:cs typeface="Times New Roman"/>
              </a:rPr>
              <a:t>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án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pues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as</a:t>
            </a:r>
            <a:r>
              <a:rPr sz="2000" spc="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32 bits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0132" y="3429000"/>
            <a:ext cx="820632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2.</a:t>
            </a:r>
            <a:r>
              <a:rPr sz="2000" spc="3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4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p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efijo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d</a:t>
            </a:r>
            <a:r>
              <a:rPr sz="2000" b="1" dirty="0">
                <a:cs typeface="Times New Roman"/>
              </a:rPr>
              <a:t>e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ed</a:t>
            </a:r>
            <a:r>
              <a:rPr sz="2000" b="1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</a:t>
            </a:r>
            <a:r>
              <a:rPr sz="2000" spc="3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su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4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b</a:t>
            </a:r>
            <a:r>
              <a:rPr sz="2000" dirty="0">
                <a:cs typeface="Times New Roman"/>
              </a:rPr>
              <a:t>its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25" dirty="0"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Reserva</a:t>
            </a:r>
            <a:r>
              <a:rPr sz="2000" b="1" spc="4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de 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se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s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ut</a:t>
            </a:r>
            <a:r>
              <a:rPr sz="2000" spc="5" dirty="0" err="1">
                <a:cs typeface="Times New Roman"/>
              </a:rPr>
              <a:t>i</a:t>
            </a:r>
            <a:r>
              <a:rPr sz="2000" dirty="0" err="1">
                <a:cs typeface="Times New Roman"/>
              </a:rPr>
              <a:t>lizados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para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ar</a:t>
            </a:r>
            <a:r>
              <a:rPr sz="2000" spc="-15" dirty="0"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sub</a:t>
            </a:r>
            <a:r>
              <a:rPr sz="2000" b="1" spc="-50" dirty="0">
                <a:solidFill>
                  <a:srgbClr val="0000FF"/>
                </a:solidFill>
                <a:cs typeface="Times New Roman"/>
              </a:rPr>
              <a:t>r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edes</a:t>
            </a:r>
            <a:r>
              <a:rPr sz="2000" b="1" spc="15" dirty="0">
                <a:solidFill>
                  <a:srgbClr val="0000FF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(R+s).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67744" y="5359584"/>
            <a:ext cx="553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05453" y="5427839"/>
            <a:ext cx="6210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s=13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18887" y="5475036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972121"/>
              </p:ext>
            </p:extLst>
          </p:nvPr>
        </p:nvGraphicFramePr>
        <p:xfrm>
          <a:off x="2016520" y="1969028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99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73278"/>
              </p:ext>
            </p:extLst>
          </p:nvPr>
        </p:nvGraphicFramePr>
        <p:xfrm>
          <a:off x="1877568" y="420127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D0D0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D0D0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61E19FA8-B516-42C5-B62A-FE65B6669BA8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610E968-32DC-4B4B-B64C-6003262B0C5D}"/>
              </a:ext>
            </a:extLst>
          </p:cNvPr>
          <p:cNvSpPr txBox="1"/>
          <p:nvPr/>
        </p:nvSpPr>
        <p:spPr>
          <a:xfrm>
            <a:off x="395536" y="95578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4553585" algn="l"/>
              </a:tabLst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MX" sz="18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18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MX" sz="18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18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s-MX" sz="18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18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</a:t>
            </a:r>
            <a:r>
              <a:rPr lang="es-MX" sz="18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3567" y="1521841"/>
            <a:ext cx="7550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L</a:t>
            </a:r>
            <a:r>
              <a:rPr sz="2000" dirty="0" err="1">
                <a:cs typeface="Times New Roman"/>
              </a:rPr>
              <a:t>os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ts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b="1" dirty="0">
                <a:solidFill>
                  <a:srgbClr val="009973"/>
                </a:solidFill>
                <a:cs typeface="Times New Roman"/>
              </a:rPr>
              <a:t>host</a:t>
            </a:r>
            <a:r>
              <a:rPr lang="es-ES" sz="2000" b="1" dirty="0">
                <a:solidFill>
                  <a:srgbClr val="009973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son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res</a:t>
            </a:r>
            <a:r>
              <a:rPr sz="2000" spc="-1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a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2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</a:t>
            </a:r>
            <a:r>
              <a:rPr lang="es-ES" sz="200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lor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prefij</a:t>
            </a:r>
            <a:r>
              <a:rPr sz="2000" spc="5" dirty="0" err="1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3567" y="4096296"/>
            <a:ext cx="813689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</a:t>
            </a:r>
            <a:r>
              <a:rPr sz="2000" b="1" spc="-15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ít</a:t>
            </a:r>
            <a:r>
              <a:rPr sz="2000" b="1" spc="-10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co </a:t>
            </a:r>
            <a:r>
              <a:rPr sz="2000" dirty="0">
                <a:cs typeface="Times New Roman"/>
              </a:rPr>
              <a:t>(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) es aquel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 donde está ubicado</a:t>
            </a:r>
            <a:r>
              <a:rPr sz="2000" spc="-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el </a:t>
            </a:r>
            <a:r>
              <a:rPr sz="2000" dirty="0">
                <a:cs typeface="Times New Roman"/>
              </a:rPr>
              <a:t>úl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i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bit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subne</a:t>
            </a:r>
            <a:r>
              <a:rPr sz="2000" spc="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eo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6" name="object 6"/>
          <p:cNvSpPr/>
          <p:nvPr/>
        </p:nvSpPr>
        <p:spPr>
          <a:xfrm>
            <a:off x="18599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8599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317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012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469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164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926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621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774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517595" y="50544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517595" y="50544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59747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56699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1271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8223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584394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62795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64319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0791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0791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536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231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688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383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4145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3841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3993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4298395" y="506507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298395" y="506507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755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4450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4907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603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060395" y="50650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060395" y="50650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365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212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0791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2983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5175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4298395" y="4789235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400"/>
                </a:moveTo>
                <a:lnTo>
                  <a:pt x="1219200" y="914400"/>
                </a:lnTo>
                <a:lnTo>
                  <a:pt x="12192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2228820" y="2861429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3888201" y="2847967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4679395" y="5971024"/>
            <a:ext cx="4476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BC</a:t>
            </a:r>
            <a:endParaRPr sz="2400" dirty="0">
              <a:latin typeface="Times New Roman"/>
              <a:cs typeface="Times New Roman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559641"/>
              </p:ext>
            </p:extLst>
          </p:nvPr>
        </p:nvGraphicFramePr>
        <p:xfrm>
          <a:off x="1893794" y="1988840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54" name="object 10">
            <a:extLst>
              <a:ext uri="{FF2B5EF4-FFF2-40B4-BE49-F238E27FC236}">
                <a16:creationId xmlns:a16="http://schemas.microsoft.com/office/drawing/2014/main" id="{D82007E2-0BBD-4EC5-97B4-65706580B7BC}"/>
              </a:ext>
            </a:extLst>
          </p:cNvPr>
          <p:cNvSpPr txBox="1"/>
          <p:nvPr/>
        </p:nvSpPr>
        <p:spPr>
          <a:xfrm>
            <a:off x="6353204" y="3204791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8097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8233" y="692696"/>
            <a:ext cx="8477289" cy="1923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Para </a:t>
            </a:r>
            <a:r>
              <a:rPr lang="es-ES" sz="2000" b="1" dirty="0">
                <a:cs typeface="Times New Roman"/>
              </a:rPr>
              <a:t>calcular la máscara</a:t>
            </a:r>
            <a:r>
              <a:rPr lang="es-ES" sz="2000" dirty="0">
                <a:cs typeface="Times New Roman"/>
              </a:rPr>
              <a:t>, recuerda que los bits de red y subred se rellenan con unos y luego se convierte a decimal. Un tip importante es que los </a:t>
            </a:r>
            <a:r>
              <a:rPr lang="es-ES" sz="2000" spc="-12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by</a:t>
            </a:r>
            <a:r>
              <a:rPr lang="es-ES" sz="2000" spc="10" dirty="0">
                <a:cs typeface="Times New Roman"/>
              </a:rPr>
              <a:t>t</a:t>
            </a:r>
            <a:r>
              <a:rPr lang="es-ES" sz="2000" dirty="0">
                <a:cs typeface="Times New Roman"/>
              </a:rPr>
              <a:t>es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encuentran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</a:t>
            </a:r>
            <a:r>
              <a:rPr lang="es-ES" sz="2000" spc="-20" dirty="0">
                <a:cs typeface="Times New Roman"/>
              </a:rPr>
              <a:t>z</a:t>
            </a:r>
            <a:r>
              <a:rPr lang="es-ES" sz="2000" dirty="0">
                <a:cs typeface="Times New Roman"/>
              </a:rPr>
              <a:t>quierda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del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b="1" dirty="0">
                <a:cs typeface="Times New Roman"/>
              </a:rPr>
              <a:t>Byte Crítico </a:t>
            </a:r>
            <a:r>
              <a:rPr lang="es-ES" sz="2000" b="1" spc="14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les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cor</a:t>
            </a:r>
            <a:r>
              <a:rPr lang="es-ES" sz="2000" spc="-45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esponde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</a:t>
            </a:r>
            <a:r>
              <a:rPr lang="es-ES" sz="2000" spc="10" dirty="0">
                <a:cs typeface="Times New Roman"/>
              </a:rPr>
              <a:t>o</a:t>
            </a:r>
            <a:r>
              <a:rPr lang="es-ES" sz="2000" dirty="0">
                <a:cs typeface="Times New Roman"/>
              </a:rPr>
              <a:t>r </a:t>
            </a:r>
            <a:r>
              <a:rPr lang="es-ES" sz="2000" spc="1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255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los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encuentran a la</a:t>
            </a:r>
            <a:r>
              <a:rPr lang="es-ES" sz="2000" spc="-1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</a:t>
            </a:r>
            <a:r>
              <a:rPr lang="es-ES" sz="2000" spc="-5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echa</a:t>
            </a:r>
            <a:r>
              <a:rPr lang="es-ES" sz="2000" spc="-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</a:t>
            </a:r>
            <a:r>
              <a:rPr lang="es-ES" sz="2000" spc="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valor</a:t>
            </a:r>
            <a:r>
              <a:rPr lang="es-ES" sz="2000" spc="-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0.</a:t>
            </a:r>
          </a:p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endParaRPr sz="2000" b="1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358" y="5202485"/>
            <a:ext cx="8136899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Para calcular el </a:t>
            </a:r>
            <a:r>
              <a:rPr lang="es-ES" sz="2000" b="1" dirty="0">
                <a:cs typeface="Times New Roman"/>
              </a:rPr>
              <a:t>desplazamiento en el Byte Crítico</a:t>
            </a:r>
            <a:r>
              <a:rPr lang="es-ES" sz="2000" dirty="0">
                <a:cs typeface="Times New Roman"/>
              </a:rPr>
              <a:t>, al valor de </a:t>
            </a:r>
            <a:r>
              <a:rPr lang="es-ES" sz="2000" b="1" dirty="0">
                <a:cs typeface="Times New Roman"/>
              </a:rPr>
              <a:t>256</a:t>
            </a:r>
            <a:r>
              <a:rPr lang="es-ES" sz="2000" dirty="0">
                <a:cs typeface="Times New Roman"/>
              </a:rPr>
              <a:t> le restas el valor de la máscara en el </a:t>
            </a:r>
            <a:r>
              <a:rPr lang="es-ES" sz="2000" b="1" dirty="0">
                <a:cs typeface="Times New Roman"/>
              </a:rPr>
              <a:t>Byte Critico</a:t>
            </a:r>
            <a:r>
              <a:rPr lang="es-ES" sz="2000" dirty="0">
                <a:cs typeface="Times New Roman"/>
              </a:rPr>
              <a:t> (decimal) y este es el valor del desplazamiento de cada subred. </a:t>
            </a: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es-ES" sz="2000" dirty="0">
                <a:cs typeface="Times New Roman"/>
              </a:rPr>
              <a:t>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256 – 248 = 8          </a:t>
            </a:r>
            <a:r>
              <a:rPr lang="es-ES" sz="2000" dirty="0">
                <a:cs typeface="Times New Roman"/>
              </a:rPr>
              <a:t>El desplazamiento es de 8 en el </a:t>
            </a:r>
            <a:r>
              <a:rPr lang="es-ES" sz="2000" b="1" dirty="0">
                <a:cs typeface="Times New Roman"/>
              </a:rPr>
              <a:t>Byte crítico.</a:t>
            </a:r>
          </a:p>
          <a:p>
            <a:pPr marL="12700" marR="5080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   </a:t>
            </a:r>
            <a:endParaRPr sz="2000" b="1" dirty="0"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66694" y="325433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2507502" y="324909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47" name="object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137298"/>
              </p:ext>
            </p:extLst>
          </p:nvPr>
        </p:nvGraphicFramePr>
        <p:xfrm>
          <a:off x="542358" y="238174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-8965" y="-12760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6D3F9FD4-1BC9-40A6-8457-B5A0913D2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642" y="2777552"/>
            <a:ext cx="3432838" cy="1891273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4507D193-0F7D-47FA-9FF6-E858A69FADC4}"/>
              </a:ext>
            </a:extLst>
          </p:cNvPr>
          <p:cNvSpPr txBox="1"/>
          <p:nvPr/>
        </p:nvSpPr>
        <p:spPr>
          <a:xfrm>
            <a:off x="542358" y="402983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275B682-45B3-4EDA-9259-21D409CED958}"/>
              </a:ext>
            </a:extLst>
          </p:cNvPr>
          <p:cNvSpPr/>
          <p:nvPr/>
        </p:nvSpPr>
        <p:spPr>
          <a:xfrm>
            <a:off x="6332857" y="403805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4467EFF3-6FB8-4417-8BBB-8D89CF19C2BF}"/>
              </a:ext>
            </a:extLst>
          </p:cNvPr>
          <p:cNvSpPr/>
          <p:nvPr/>
        </p:nvSpPr>
        <p:spPr>
          <a:xfrm>
            <a:off x="2980757" y="238174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9" name="object 50">
            <a:extLst>
              <a:ext uri="{FF2B5EF4-FFF2-40B4-BE49-F238E27FC236}">
                <a16:creationId xmlns:a16="http://schemas.microsoft.com/office/drawing/2014/main" id="{D465361C-46D6-4471-B742-F1182886CE41}"/>
              </a:ext>
            </a:extLst>
          </p:cNvPr>
          <p:cNvSpPr txBox="1"/>
          <p:nvPr/>
        </p:nvSpPr>
        <p:spPr>
          <a:xfrm>
            <a:off x="2980756" y="483896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lang="es-ES" sz="2000" spc="-5" dirty="0">
                <a:cs typeface="Times New Roman"/>
              </a:rPr>
              <a:t>n el </a:t>
            </a:r>
            <a:r>
              <a:rPr lang="es-ES" sz="2000" b="1" spc="-5" dirty="0">
                <a:cs typeface="Times New Roman"/>
              </a:rPr>
              <a:t>Byte crítico</a:t>
            </a:r>
            <a:r>
              <a:rPr lang="es-ES" sz="2000" spc="-5" dirty="0">
                <a:cs typeface="Times New Roman"/>
              </a:rPr>
              <a:t>, los bits que faltan para completar el byte o llegar a la siguiente frontera se denomina por la literal </a:t>
            </a:r>
            <a:r>
              <a:rPr lang="es-ES" sz="2000" b="1" spc="-5" dirty="0">
                <a:cs typeface="Times New Roman"/>
              </a:rPr>
              <a:t>k</a:t>
            </a:r>
            <a:r>
              <a:rPr lang="es-ES" sz="2000" spc="-5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490" y="3914481"/>
            <a:ext cx="761619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Elevar </a:t>
            </a:r>
            <a:r>
              <a:rPr lang="es-ES" sz="2000" b="1" dirty="0">
                <a:cs typeface="Times New Roman"/>
              </a:rPr>
              <a:t>2</a:t>
            </a:r>
            <a:r>
              <a:rPr lang="es-ES" sz="2000" b="1" baseline="30000" dirty="0">
                <a:cs typeface="Times New Roman"/>
              </a:rPr>
              <a:t>k</a:t>
            </a:r>
            <a:r>
              <a:rPr lang="es-ES" sz="2000" dirty="0">
                <a:cs typeface="Times New Roman"/>
              </a:rPr>
              <a:t> representa el desplazamiento entre subredes.</a:t>
            </a:r>
            <a:endParaRPr sz="2000" dirty="0">
              <a:cs typeface="Times New Roman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029693CB-CB35-46FC-ACD1-68904EFB0CB0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C2A16EDE-59FC-4E51-9188-31E8B26D25E7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15">
            <a:extLst>
              <a:ext uri="{FF2B5EF4-FFF2-40B4-BE49-F238E27FC236}">
                <a16:creationId xmlns:a16="http://schemas.microsoft.com/office/drawing/2014/main" id="{AB7A4BE6-8949-46CA-AB34-5C0E4DF03C17}"/>
              </a:ext>
            </a:extLst>
          </p:cNvPr>
          <p:cNvSpPr/>
          <p:nvPr/>
        </p:nvSpPr>
        <p:spPr>
          <a:xfrm>
            <a:off x="2086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BC7E1738-FFA3-4FCD-AB0C-AD24F5E8952A}"/>
              </a:ext>
            </a:extLst>
          </p:cNvPr>
          <p:cNvSpPr/>
          <p:nvPr/>
        </p:nvSpPr>
        <p:spPr>
          <a:xfrm>
            <a:off x="1781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FC45B834-F8FA-44F6-9B10-81AB172B699B}"/>
              </a:ext>
            </a:extLst>
          </p:cNvPr>
          <p:cNvSpPr/>
          <p:nvPr/>
        </p:nvSpPr>
        <p:spPr>
          <a:xfrm>
            <a:off x="2239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36FD79C3-1308-4B5A-97AB-F517AA7DCEA7}"/>
              </a:ext>
            </a:extLst>
          </p:cNvPr>
          <p:cNvSpPr/>
          <p:nvPr/>
        </p:nvSpPr>
        <p:spPr>
          <a:xfrm>
            <a:off x="1934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9">
            <a:extLst>
              <a:ext uri="{FF2B5EF4-FFF2-40B4-BE49-F238E27FC236}">
                <a16:creationId xmlns:a16="http://schemas.microsoft.com/office/drawing/2014/main" id="{37AEEBF3-95F2-4822-8C1F-81AAE198A0D3}"/>
              </a:ext>
            </a:extLst>
          </p:cNvPr>
          <p:cNvSpPr/>
          <p:nvPr/>
        </p:nvSpPr>
        <p:spPr>
          <a:xfrm>
            <a:off x="2696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20">
            <a:extLst>
              <a:ext uri="{FF2B5EF4-FFF2-40B4-BE49-F238E27FC236}">
                <a16:creationId xmlns:a16="http://schemas.microsoft.com/office/drawing/2014/main" id="{07E8441A-79C6-4854-B885-55CB4BF4B3B0}"/>
              </a:ext>
            </a:extLst>
          </p:cNvPr>
          <p:cNvSpPr/>
          <p:nvPr/>
        </p:nvSpPr>
        <p:spPr>
          <a:xfrm>
            <a:off x="2391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EDFE8B83-E0D9-4FC9-AB51-2412656499A3}"/>
              </a:ext>
            </a:extLst>
          </p:cNvPr>
          <p:cNvSpPr/>
          <p:nvPr/>
        </p:nvSpPr>
        <p:spPr>
          <a:xfrm>
            <a:off x="2543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9B32F4D7-AADE-4A54-A913-2A84DBDE5686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ED17C573-1283-4826-9468-A38383CF80BE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E18A26C5-0334-42C4-86FC-AC9191C16220}"/>
              </a:ext>
            </a:extLst>
          </p:cNvPr>
          <p:cNvSpPr/>
          <p:nvPr/>
        </p:nvSpPr>
        <p:spPr>
          <a:xfrm>
            <a:off x="57443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25">
            <a:extLst>
              <a:ext uri="{FF2B5EF4-FFF2-40B4-BE49-F238E27FC236}">
                <a16:creationId xmlns:a16="http://schemas.microsoft.com/office/drawing/2014/main" id="{338932EB-BD4C-428D-BB92-D7A254993684}"/>
              </a:ext>
            </a:extLst>
          </p:cNvPr>
          <p:cNvSpPr/>
          <p:nvPr/>
        </p:nvSpPr>
        <p:spPr>
          <a:xfrm>
            <a:off x="5439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6">
            <a:extLst>
              <a:ext uri="{FF2B5EF4-FFF2-40B4-BE49-F238E27FC236}">
                <a16:creationId xmlns:a16="http://schemas.microsoft.com/office/drawing/2014/main" id="{BBB50365-3784-474E-9DC5-D9F4ED7E2AC3}"/>
              </a:ext>
            </a:extLst>
          </p:cNvPr>
          <p:cNvSpPr/>
          <p:nvPr/>
        </p:nvSpPr>
        <p:spPr>
          <a:xfrm>
            <a:off x="58967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7">
            <a:extLst>
              <a:ext uri="{FF2B5EF4-FFF2-40B4-BE49-F238E27FC236}">
                <a16:creationId xmlns:a16="http://schemas.microsoft.com/office/drawing/2014/main" id="{FA6930B5-9677-4DCD-8408-BCD8BE3D51A1}"/>
              </a:ext>
            </a:extLst>
          </p:cNvPr>
          <p:cNvSpPr/>
          <p:nvPr/>
        </p:nvSpPr>
        <p:spPr>
          <a:xfrm>
            <a:off x="5591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8">
            <a:extLst>
              <a:ext uri="{FF2B5EF4-FFF2-40B4-BE49-F238E27FC236}">
                <a16:creationId xmlns:a16="http://schemas.microsoft.com/office/drawing/2014/main" id="{5287F012-919C-489E-A8C6-7D0508E12709}"/>
              </a:ext>
            </a:extLst>
          </p:cNvPr>
          <p:cNvSpPr/>
          <p:nvPr/>
        </p:nvSpPr>
        <p:spPr>
          <a:xfrm>
            <a:off x="6353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9">
            <a:extLst>
              <a:ext uri="{FF2B5EF4-FFF2-40B4-BE49-F238E27FC236}">
                <a16:creationId xmlns:a16="http://schemas.microsoft.com/office/drawing/2014/main" id="{16E82D26-61E9-440A-9703-6D86C8B637F0}"/>
              </a:ext>
            </a:extLst>
          </p:cNvPr>
          <p:cNvSpPr/>
          <p:nvPr/>
        </p:nvSpPr>
        <p:spPr>
          <a:xfrm>
            <a:off x="60491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30">
            <a:extLst>
              <a:ext uri="{FF2B5EF4-FFF2-40B4-BE49-F238E27FC236}">
                <a16:creationId xmlns:a16="http://schemas.microsoft.com/office/drawing/2014/main" id="{74212762-7D3F-4F0F-9047-CB8E573BC866}"/>
              </a:ext>
            </a:extLst>
          </p:cNvPr>
          <p:cNvSpPr/>
          <p:nvPr/>
        </p:nvSpPr>
        <p:spPr>
          <a:xfrm>
            <a:off x="6201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31">
            <a:extLst>
              <a:ext uri="{FF2B5EF4-FFF2-40B4-BE49-F238E27FC236}">
                <a16:creationId xmlns:a16="http://schemas.microsoft.com/office/drawing/2014/main" id="{F49C2C2B-0AD4-4259-886B-00F4E7BC5D39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32">
            <a:extLst>
              <a:ext uri="{FF2B5EF4-FFF2-40B4-BE49-F238E27FC236}">
                <a16:creationId xmlns:a16="http://schemas.microsoft.com/office/drawing/2014/main" id="{3189339D-B65B-42C6-8329-EA866FD1D487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33">
            <a:extLst>
              <a:ext uri="{FF2B5EF4-FFF2-40B4-BE49-F238E27FC236}">
                <a16:creationId xmlns:a16="http://schemas.microsoft.com/office/drawing/2014/main" id="{8290D75B-99ED-41B5-BDB8-A505A56093C1}"/>
              </a:ext>
            </a:extLst>
          </p:cNvPr>
          <p:cNvSpPr/>
          <p:nvPr/>
        </p:nvSpPr>
        <p:spPr>
          <a:xfrm>
            <a:off x="3305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34">
            <a:extLst>
              <a:ext uri="{FF2B5EF4-FFF2-40B4-BE49-F238E27FC236}">
                <a16:creationId xmlns:a16="http://schemas.microsoft.com/office/drawing/2014/main" id="{2259E276-AD07-48BC-89D8-41CEC391E65D}"/>
              </a:ext>
            </a:extLst>
          </p:cNvPr>
          <p:cNvSpPr/>
          <p:nvPr/>
        </p:nvSpPr>
        <p:spPr>
          <a:xfrm>
            <a:off x="3001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35">
            <a:extLst>
              <a:ext uri="{FF2B5EF4-FFF2-40B4-BE49-F238E27FC236}">
                <a16:creationId xmlns:a16="http://schemas.microsoft.com/office/drawing/2014/main" id="{AB931C6E-75DE-43A7-A645-47F85F3C242B}"/>
              </a:ext>
            </a:extLst>
          </p:cNvPr>
          <p:cNvSpPr/>
          <p:nvPr/>
        </p:nvSpPr>
        <p:spPr>
          <a:xfrm>
            <a:off x="3458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6">
            <a:extLst>
              <a:ext uri="{FF2B5EF4-FFF2-40B4-BE49-F238E27FC236}">
                <a16:creationId xmlns:a16="http://schemas.microsoft.com/office/drawing/2014/main" id="{56666480-5574-42FD-BAEB-72E081DE2ACE}"/>
              </a:ext>
            </a:extLst>
          </p:cNvPr>
          <p:cNvSpPr/>
          <p:nvPr/>
        </p:nvSpPr>
        <p:spPr>
          <a:xfrm>
            <a:off x="3153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7">
            <a:extLst>
              <a:ext uri="{FF2B5EF4-FFF2-40B4-BE49-F238E27FC236}">
                <a16:creationId xmlns:a16="http://schemas.microsoft.com/office/drawing/2014/main" id="{73600CD4-9D19-4990-9300-5511BB361FD4}"/>
              </a:ext>
            </a:extLst>
          </p:cNvPr>
          <p:cNvSpPr/>
          <p:nvPr/>
        </p:nvSpPr>
        <p:spPr>
          <a:xfrm>
            <a:off x="3915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8">
            <a:extLst>
              <a:ext uri="{FF2B5EF4-FFF2-40B4-BE49-F238E27FC236}">
                <a16:creationId xmlns:a16="http://schemas.microsoft.com/office/drawing/2014/main" id="{CCDECA73-F55E-471F-880D-6BFF3C6E015D}"/>
              </a:ext>
            </a:extLst>
          </p:cNvPr>
          <p:cNvSpPr/>
          <p:nvPr/>
        </p:nvSpPr>
        <p:spPr>
          <a:xfrm>
            <a:off x="3610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9">
            <a:extLst>
              <a:ext uri="{FF2B5EF4-FFF2-40B4-BE49-F238E27FC236}">
                <a16:creationId xmlns:a16="http://schemas.microsoft.com/office/drawing/2014/main" id="{B48A8702-AFFA-44B2-85E7-CE973EDF29C0}"/>
              </a:ext>
            </a:extLst>
          </p:cNvPr>
          <p:cNvSpPr/>
          <p:nvPr/>
        </p:nvSpPr>
        <p:spPr>
          <a:xfrm>
            <a:off x="3763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40">
            <a:extLst>
              <a:ext uri="{FF2B5EF4-FFF2-40B4-BE49-F238E27FC236}">
                <a16:creationId xmlns:a16="http://schemas.microsoft.com/office/drawing/2014/main" id="{9D82B0CE-916F-47AB-853D-52646E1F258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>
            <a:extLst>
              <a:ext uri="{FF2B5EF4-FFF2-40B4-BE49-F238E27FC236}">
                <a16:creationId xmlns:a16="http://schemas.microsoft.com/office/drawing/2014/main" id="{73EB5883-C598-4FA7-ACFD-8D26968F702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42">
            <a:extLst>
              <a:ext uri="{FF2B5EF4-FFF2-40B4-BE49-F238E27FC236}">
                <a16:creationId xmlns:a16="http://schemas.microsoft.com/office/drawing/2014/main" id="{BA308B39-158F-4E75-8520-0073BAC6C310}"/>
              </a:ext>
            </a:extLst>
          </p:cNvPr>
          <p:cNvSpPr/>
          <p:nvPr/>
        </p:nvSpPr>
        <p:spPr>
          <a:xfrm>
            <a:off x="4525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43">
            <a:extLst>
              <a:ext uri="{FF2B5EF4-FFF2-40B4-BE49-F238E27FC236}">
                <a16:creationId xmlns:a16="http://schemas.microsoft.com/office/drawing/2014/main" id="{8B54C396-E794-4359-9787-E1C993D71949}"/>
              </a:ext>
            </a:extLst>
          </p:cNvPr>
          <p:cNvSpPr/>
          <p:nvPr/>
        </p:nvSpPr>
        <p:spPr>
          <a:xfrm>
            <a:off x="4220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44">
            <a:extLst>
              <a:ext uri="{FF2B5EF4-FFF2-40B4-BE49-F238E27FC236}">
                <a16:creationId xmlns:a16="http://schemas.microsoft.com/office/drawing/2014/main" id="{34E6620F-F2D6-47AA-9675-6C2C4A0B5E3B}"/>
              </a:ext>
            </a:extLst>
          </p:cNvPr>
          <p:cNvSpPr/>
          <p:nvPr/>
        </p:nvSpPr>
        <p:spPr>
          <a:xfrm>
            <a:off x="4677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45">
            <a:extLst>
              <a:ext uri="{FF2B5EF4-FFF2-40B4-BE49-F238E27FC236}">
                <a16:creationId xmlns:a16="http://schemas.microsoft.com/office/drawing/2014/main" id="{78ED24DE-1D23-4C64-95B3-5E2E587E3848}"/>
              </a:ext>
            </a:extLst>
          </p:cNvPr>
          <p:cNvSpPr/>
          <p:nvPr/>
        </p:nvSpPr>
        <p:spPr>
          <a:xfrm>
            <a:off x="4372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6">
            <a:extLst>
              <a:ext uri="{FF2B5EF4-FFF2-40B4-BE49-F238E27FC236}">
                <a16:creationId xmlns:a16="http://schemas.microsoft.com/office/drawing/2014/main" id="{10E63FAA-1E43-4981-AE22-EE95CBBFEE45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7">
            <a:extLst>
              <a:ext uri="{FF2B5EF4-FFF2-40B4-BE49-F238E27FC236}">
                <a16:creationId xmlns:a16="http://schemas.microsoft.com/office/drawing/2014/main" id="{464BFA00-53C8-4686-A529-D67814CE6F84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8">
            <a:extLst>
              <a:ext uri="{FF2B5EF4-FFF2-40B4-BE49-F238E27FC236}">
                <a16:creationId xmlns:a16="http://schemas.microsoft.com/office/drawing/2014/main" id="{3D6FF7C2-FC17-446D-BB9F-E442F6603AD5}"/>
              </a:ext>
            </a:extLst>
          </p:cNvPr>
          <p:cNvSpPr/>
          <p:nvPr/>
        </p:nvSpPr>
        <p:spPr>
          <a:xfrm>
            <a:off x="5134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9">
            <a:extLst>
              <a:ext uri="{FF2B5EF4-FFF2-40B4-BE49-F238E27FC236}">
                <a16:creationId xmlns:a16="http://schemas.microsoft.com/office/drawing/2014/main" id="{8795664C-AB04-4FC9-B67A-54D7F79B9D89}"/>
              </a:ext>
            </a:extLst>
          </p:cNvPr>
          <p:cNvSpPr/>
          <p:nvPr/>
        </p:nvSpPr>
        <p:spPr>
          <a:xfrm>
            <a:off x="4982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50">
            <a:extLst>
              <a:ext uri="{FF2B5EF4-FFF2-40B4-BE49-F238E27FC236}">
                <a16:creationId xmlns:a16="http://schemas.microsoft.com/office/drawing/2014/main" id="{D03C2031-A156-4E35-A28C-CA9D5D42C504}"/>
              </a:ext>
            </a:extLst>
          </p:cNvPr>
          <p:cNvSpPr/>
          <p:nvPr/>
        </p:nvSpPr>
        <p:spPr>
          <a:xfrm>
            <a:off x="28487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51">
            <a:extLst>
              <a:ext uri="{FF2B5EF4-FFF2-40B4-BE49-F238E27FC236}">
                <a16:creationId xmlns:a16="http://schemas.microsoft.com/office/drawing/2014/main" id="{272E6079-C04F-4EBD-8AD9-C8533ADED0FD}"/>
              </a:ext>
            </a:extLst>
          </p:cNvPr>
          <p:cNvSpPr/>
          <p:nvPr/>
        </p:nvSpPr>
        <p:spPr>
          <a:xfrm>
            <a:off x="40679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52">
            <a:extLst>
              <a:ext uri="{FF2B5EF4-FFF2-40B4-BE49-F238E27FC236}">
                <a16:creationId xmlns:a16="http://schemas.microsoft.com/office/drawing/2014/main" id="{25997ABA-3F4A-4548-BEF6-07043E9D05D6}"/>
              </a:ext>
            </a:extLst>
          </p:cNvPr>
          <p:cNvSpPr/>
          <p:nvPr/>
        </p:nvSpPr>
        <p:spPr>
          <a:xfrm>
            <a:off x="52871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53">
            <a:extLst>
              <a:ext uri="{FF2B5EF4-FFF2-40B4-BE49-F238E27FC236}">
                <a16:creationId xmlns:a16="http://schemas.microsoft.com/office/drawing/2014/main" id="{BDE2CD69-FCB6-437B-98F7-6701A19AC77C}"/>
              </a:ext>
            </a:extLst>
          </p:cNvPr>
          <p:cNvSpPr/>
          <p:nvPr/>
        </p:nvSpPr>
        <p:spPr>
          <a:xfrm>
            <a:off x="4067944" y="2566629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399"/>
                </a:moveTo>
                <a:lnTo>
                  <a:pt x="1219200" y="914399"/>
                </a:lnTo>
                <a:lnTo>
                  <a:pt x="1219200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58">
            <a:extLst>
              <a:ext uri="{FF2B5EF4-FFF2-40B4-BE49-F238E27FC236}">
                <a16:creationId xmlns:a16="http://schemas.microsoft.com/office/drawing/2014/main" id="{67C48A4F-7B05-4241-B2D2-267163571E22}"/>
              </a:ext>
            </a:extLst>
          </p:cNvPr>
          <p:cNvSpPr/>
          <p:nvPr/>
        </p:nvSpPr>
        <p:spPr>
          <a:xfrm>
            <a:off x="4983106" y="2382098"/>
            <a:ext cx="1074420" cy="459740"/>
          </a:xfrm>
          <a:custGeom>
            <a:avLst/>
            <a:gdLst/>
            <a:ahLst/>
            <a:cxnLst/>
            <a:rect l="l" t="t" r="r" b="b"/>
            <a:pathLst>
              <a:path w="1074420" h="459739">
                <a:moveTo>
                  <a:pt x="84455" y="353821"/>
                </a:moveTo>
                <a:lnTo>
                  <a:pt x="0" y="449706"/>
                </a:lnTo>
                <a:lnTo>
                  <a:pt x="127381" y="459739"/>
                </a:lnTo>
                <a:lnTo>
                  <a:pt x="115954" y="431545"/>
                </a:lnTo>
                <a:lnTo>
                  <a:pt x="95377" y="431545"/>
                </a:lnTo>
                <a:lnTo>
                  <a:pt x="81153" y="396239"/>
                </a:lnTo>
                <a:lnTo>
                  <a:pt x="98757" y="389111"/>
                </a:lnTo>
                <a:lnTo>
                  <a:pt x="84455" y="353821"/>
                </a:lnTo>
                <a:close/>
              </a:path>
              <a:path w="1074420" h="459739">
                <a:moveTo>
                  <a:pt x="98757" y="389111"/>
                </a:moveTo>
                <a:lnTo>
                  <a:pt x="81153" y="396239"/>
                </a:lnTo>
                <a:lnTo>
                  <a:pt x="95377" y="431545"/>
                </a:lnTo>
                <a:lnTo>
                  <a:pt x="113053" y="424388"/>
                </a:lnTo>
                <a:lnTo>
                  <a:pt x="98757" y="389111"/>
                </a:lnTo>
                <a:close/>
              </a:path>
              <a:path w="1074420" h="459739">
                <a:moveTo>
                  <a:pt x="113053" y="424388"/>
                </a:moveTo>
                <a:lnTo>
                  <a:pt x="95377" y="431545"/>
                </a:lnTo>
                <a:lnTo>
                  <a:pt x="115954" y="431545"/>
                </a:lnTo>
                <a:lnTo>
                  <a:pt x="113053" y="424388"/>
                </a:lnTo>
                <a:close/>
              </a:path>
              <a:path w="1074420" h="459739">
                <a:moveTo>
                  <a:pt x="1059688" y="0"/>
                </a:moveTo>
                <a:lnTo>
                  <a:pt x="98757" y="389111"/>
                </a:lnTo>
                <a:lnTo>
                  <a:pt x="113053" y="424388"/>
                </a:lnTo>
                <a:lnTo>
                  <a:pt x="1073912" y="35305"/>
                </a:lnTo>
                <a:lnTo>
                  <a:pt x="1059688" y="0"/>
                </a:lnTo>
                <a:close/>
              </a:path>
            </a:pathLst>
          </a:custGeom>
          <a:solidFill>
            <a:srgbClr val="1818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59">
            <a:extLst>
              <a:ext uri="{FF2B5EF4-FFF2-40B4-BE49-F238E27FC236}">
                <a16:creationId xmlns:a16="http://schemas.microsoft.com/office/drawing/2014/main" id="{2442959E-675A-458D-AA12-A67D5FA4C07F}"/>
              </a:ext>
            </a:extLst>
          </p:cNvPr>
          <p:cNvSpPr txBox="1"/>
          <p:nvPr/>
        </p:nvSpPr>
        <p:spPr>
          <a:xfrm>
            <a:off x="6215387" y="2176966"/>
            <a:ext cx="502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k=3</a:t>
            </a:r>
          </a:p>
        </p:txBody>
      </p:sp>
      <p:sp>
        <p:nvSpPr>
          <p:cNvPr id="50" name="object 60">
            <a:extLst>
              <a:ext uri="{FF2B5EF4-FFF2-40B4-BE49-F238E27FC236}">
                <a16:creationId xmlns:a16="http://schemas.microsoft.com/office/drawing/2014/main" id="{420917F4-9C34-4755-AB15-AD68DDE5CDD3}"/>
              </a:ext>
            </a:extLst>
          </p:cNvPr>
          <p:cNvSpPr txBox="1"/>
          <p:nvPr/>
        </p:nvSpPr>
        <p:spPr>
          <a:xfrm>
            <a:off x="3669164" y="4682543"/>
            <a:ext cx="1559560" cy="70739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4000" spc="-15" dirty="0">
                <a:solidFill>
                  <a:srgbClr val="FFC000"/>
                </a:solidFill>
                <a:latin typeface="Times New Roman"/>
                <a:cs typeface="Times New Roman"/>
              </a:rPr>
              <a:t>2</a:t>
            </a:r>
            <a:r>
              <a:rPr sz="3975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3</a:t>
            </a:r>
            <a:r>
              <a:rPr sz="3975" spc="-7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FFC000"/>
                </a:solidFill>
                <a:latin typeface="Times New Roman"/>
                <a:cs typeface="Times New Roman"/>
              </a:rPr>
              <a:t>=</a:t>
            </a:r>
            <a:r>
              <a:rPr sz="4000" spc="-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0" dirty="0">
                <a:solidFill>
                  <a:srgbClr val="FFC000"/>
                </a:solidFill>
                <a:latin typeface="Times New Roman"/>
                <a:cs typeface="Times New Roman"/>
              </a:rPr>
              <a:t>8</a:t>
            </a:r>
            <a:endParaRPr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86422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3087</TotalTime>
  <Words>1847</Words>
  <Application>Microsoft Office PowerPoint</Application>
  <PresentationFormat>On-screen Show (4:3)</PresentationFormat>
  <Paragraphs>310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Narrow</vt:lpstr>
      <vt:lpstr>Calibri</vt:lpstr>
      <vt:lpstr>Dom Casual</vt:lpstr>
      <vt:lpstr>Times New Roman</vt:lpstr>
      <vt:lpstr>Tema de Office</vt:lpstr>
      <vt:lpstr>TC 2022  Interconexión de redes</vt:lpstr>
      <vt:lpstr>PowerPoint Presentation</vt:lpstr>
      <vt:lpstr>PowerPoint Presentation</vt:lpstr>
      <vt:lpstr>Dirección IP y prefijo de red</vt:lpstr>
      <vt:lpstr>Subredes y máscaras de subred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Direcciones de broadcast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134</cp:revision>
  <dcterms:created xsi:type="dcterms:W3CDTF">2013-06-11T22:32:36Z</dcterms:created>
  <dcterms:modified xsi:type="dcterms:W3CDTF">2024-02-25T05:24:06Z</dcterms:modified>
</cp:coreProperties>
</file>