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media/image12.JPG" ContentType="image/jpeg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media/image15.jpg" ContentType="image/jpeg"/>
  <Override PartName="/ppt/notesSlides/notesSlide8.xml" ContentType="application/vnd.openxmlformats-officedocument.presentationml.notesSlide+xml"/>
  <Override PartName="/ppt/media/image16.jpg" ContentType="image/jpeg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media/image34.jpg" ContentType="image/jpeg"/>
  <Override PartName="/ppt/media/image36.jpg" ContentType="image/jpe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7" r:id="rId2"/>
    <p:sldId id="460" r:id="rId3"/>
    <p:sldId id="803" r:id="rId4"/>
    <p:sldId id="817" r:id="rId5"/>
    <p:sldId id="853" r:id="rId6"/>
    <p:sldId id="807" r:id="rId7"/>
    <p:sldId id="818" r:id="rId8"/>
    <p:sldId id="804" r:id="rId9"/>
    <p:sldId id="819" r:id="rId10"/>
    <p:sldId id="805" r:id="rId11"/>
    <p:sldId id="806" r:id="rId12"/>
    <p:sldId id="820" r:id="rId13"/>
    <p:sldId id="833" r:id="rId14"/>
    <p:sldId id="808" r:id="rId15"/>
    <p:sldId id="855" r:id="rId16"/>
    <p:sldId id="856" r:id="rId17"/>
    <p:sldId id="823" r:id="rId18"/>
    <p:sldId id="824" r:id="rId19"/>
    <p:sldId id="835" r:id="rId20"/>
    <p:sldId id="291" r:id="rId21"/>
    <p:sldId id="292" r:id="rId22"/>
    <p:sldId id="295" r:id="rId23"/>
    <p:sldId id="297" r:id="rId24"/>
    <p:sldId id="846" r:id="rId25"/>
    <p:sldId id="844" r:id="rId26"/>
    <p:sldId id="845" r:id="rId27"/>
    <p:sldId id="847" r:id="rId28"/>
    <p:sldId id="852" r:id="rId29"/>
  </p:sldIdLst>
  <p:sldSz cx="9144000" cy="6858000" type="screen4x3"/>
  <p:notesSz cx="7023100" cy="93091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3250" autoAdjust="0"/>
  </p:normalViewPr>
  <p:slideViewPr>
    <p:cSldViewPr>
      <p:cViewPr varScale="1">
        <p:scale>
          <a:sx n="115" d="100"/>
          <a:sy n="115" d="100"/>
        </p:scale>
        <p:origin x="173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12" tIns="46306" rIns="92612" bIns="46306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2612" tIns="46306" rIns="92612" bIns="46306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5455"/>
          </a:xfrm>
          <a:prstGeom prst="rect">
            <a:avLst/>
          </a:prstGeom>
        </p:spPr>
        <p:txBody>
          <a:bodyPr vert="horz" lIns="92612" tIns="46306" rIns="92612" bIns="46306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999460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2 Marcador de notas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MX" altLang="es-MX"/>
          </a:p>
        </p:txBody>
      </p:sp>
      <p:sp>
        <p:nvSpPr>
          <p:cNvPr id="30724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5883865-B5BE-41C1-8BB6-8B6E13F3A620}" type="slidenum">
              <a:rPr lang="es-MX" altLang="es-MX" sz="1200" smtClean="0"/>
              <a:pPr/>
              <a:t>23</a:t>
            </a:fld>
            <a:endParaRPr lang="es-MX" altLang="es-MX" sz="1200"/>
          </a:p>
        </p:txBody>
      </p:sp>
    </p:spTree>
    <p:extLst>
      <p:ext uri="{BB962C8B-B14F-4D97-AF65-F5344CB8AC3E}">
        <p14:creationId xmlns:p14="http://schemas.microsoft.com/office/powerpoint/2010/main" val="438800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81155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21444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479573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754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1507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867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895476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63547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06722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89048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13/02/2024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Medios de comunicación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ITESM Campus Querétaro</a:t>
            </a: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312AF659-87F7-4323-AB61-3C5508958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625751"/>
            <a:ext cx="5775530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83568" y="1073063"/>
            <a:ext cx="8044942" cy="742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5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cables de par trenzado están divididos en categorías, y estas representan las características del cable y el ancho de banda que pueden llegar a alcanzar. </a:t>
            </a:r>
            <a:endParaRPr lang="es-MX" sz="1600" dirty="0">
              <a:latin typeface="ZapfHumnst BT"/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775530" y="1935614"/>
            <a:ext cx="8044942" cy="402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500" dirty="0">
                <a:latin typeface="ZapfHumnst BT"/>
              </a:rPr>
              <a:t>Los cables Ethernet, son UTP principalmente categoría 5 o 6.</a:t>
            </a:r>
            <a:endParaRPr lang="es-MX" sz="1600" dirty="0">
              <a:latin typeface="ZapfHumnst BT"/>
            </a:endParaRPr>
          </a:p>
        </p:txBody>
      </p:sp>
      <p:graphicFrame>
        <p:nvGraphicFramePr>
          <p:cNvPr id="4" name="Tabla 3">
            <a:extLst>
              <a:ext uri="{FF2B5EF4-FFF2-40B4-BE49-F238E27FC236}">
                <a16:creationId xmlns:a16="http://schemas.microsoft.com/office/drawing/2014/main" id="{40DAF87C-4815-4910-B198-325B274621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00776"/>
              </p:ext>
            </p:extLst>
          </p:nvPr>
        </p:nvGraphicFramePr>
        <p:xfrm>
          <a:off x="1223628" y="2473428"/>
          <a:ext cx="7148746" cy="37368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938">
                  <a:extLst>
                    <a:ext uri="{9D8B030D-6E8A-4147-A177-3AD203B41FA5}">
                      <a16:colId xmlns:a16="http://schemas.microsoft.com/office/drawing/2014/main" val="473241102"/>
                    </a:ext>
                  </a:extLst>
                </a:gridCol>
                <a:gridCol w="5063808">
                  <a:extLst>
                    <a:ext uri="{9D8B030D-6E8A-4147-A177-3AD203B41FA5}">
                      <a16:colId xmlns:a16="http://schemas.microsoft.com/office/drawing/2014/main" val="3601927037"/>
                    </a:ext>
                  </a:extLst>
                </a:gridCol>
              </a:tblGrid>
              <a:tr h="213228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Tipo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Uso y velocidad</a:t>
                      </a:r>
                      <a:endParaRPr lang="es-MX" sz="1600" b="1" i="0" u="none" strike="noStrike" dirty="0"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14985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1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Voz solamente (cable telefónico)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4540024"/>
                  </a:ext>
                </a:extLst>
              </a:tr>
              <a:tr h="312404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2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980496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3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Mbps (Ethernet)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345389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4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20 Mbps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4257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5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 Mbps (</a:t>
                      </a:r>
                      <a:r>
                        <a:rPr lang="es-MX" sz="1600" u="none" strike="noStrike" dirty="0" err="1">
                          <a:effectLst/>
                        </a:rPr>
                        <a:t>FastEthernet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73622877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>
                          <a:effectLst/>
                        </a:rPr>
                        <a:t>Categoría 5e</a:t>
                      </a:r>
                      <a:endParaRPr lang="es-MX" sz="16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7811998"/>
                  </a:ext>
                </a:extLst>
              </a:tr>
              <a:tr h="26561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1000 Mbps (</a:t>
                      </a:r>
                      <a:r>
                        <a:rPr lang="es-MX" sz="1600" u="none" strike="noStrike" dirty="0" err="1">
                          <a:effectLst/>
                        </a:rPr>
                        <a:t>GigabitEthernet</a:t>
                      </a:r>
                      <a:r>
                        <a:rPr lang="es-MX" sz="1600" u="none" strike="noStrike" dirty="0">
                          <a:effectLst/>
                        </a:rPr>
                        <a:t>)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31623616"/>
                  </a:ext>
                </a:extLst>
              </a:tr>
              <a:tr h="31520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6a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7093515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56790393"/>
                  </a:ext>
                </a:extLst>
              </a:tr>
              <a:tr h="220772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7a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10 </a:t>
                      </a:r>
                      <a:r>
                        <a:rPr lang="es-MX" sz="1600" u="none" strike="noStrike" dirty="0" err="1">
                          <a:effectLst/>
                        </a:rPr>
                        <a:t>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4055028"/>
                  </a:ext>
                </a:extLst>
              </a:tr>
              <a:tr h="207770"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Categoría 8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>
                        <a:lnSpc>
                          <a:spcPct val="150000"/>
                        </a:lnSpc>
                      </a:pPr>
                      <a:r>
                        <a:rPr lang="es-MX" sz="1600" u="none" strike="noStrike" dirty="0">
                          <a:effectLst/>
                        </a:rPr>
                        <a:t>Datos hasta 40 Gbps</a:t>
                      </a:r>
                      <a:endParaRPr lang="es-MX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5709578"/>
                  </a:ext>
                </a:extLst>
              </a:tr>
            </a:tbl>
          </a:graphicData>
        </a:graphic>
      </p:graphicFrame>
      <p:sp>
        <p:nvSpPr>
          <p:cNvPr id="9" name="Text Box 5">
            <a:extLst>
              <a:ext uri="{FF2B5EF4-FFF2-40B4-BE49-F238E27FC236}">
                <a16:creationId xmlns:a16="http://schemas.microsoft.com/office/drawing/2014/main" id="{4CD804A1-AABE-4941-B84D-D91F5E4D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463292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A9DF7A4-4C2E-4EB9-BF01-95C529A8F10D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3258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609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8" name="18 CuadroTexto"/>
          <p:cNvSpPr txBox="1">
            <a:spLocks noChangeArrowheads="1"/>
          </p:cNvSpPr>
          <p:nvPr/>
        </p:nvSpPr>
        <p:spPr bwMode="auto">
          <a:xfrm>
            <a:off x="467544" y="1720300"/>
            <a:ext cx="4531982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Son cables de cobre aislados dentro de una cubierta protectora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lo que permite la inmunidad al ruido al contrario que UTP que no dispone de dicho aislamiento.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2045621"/>
            <a:ext cx="3101883" cy="3024336"/>
          </a:xfrm>
          <a:prstGeom prst="rect">
            <a:avLst/>
          </a:prstGeom>
        </p:spPr>
      </p:pic>
      <p:sp>
        <p:nvSpPr>
          <p:cNvPr id="18" name="13 CuadroTexto"/>
          <p:cNvSpPr txBox="1">
            <a:spLocks noChangeArrowheads="1"/>
          </p:cNvSpPr>
          <p:nvPr/>
        </p:nvSpPr>
        <p:spPr bwMode="auto">
          <a:xfrm>
            <a:off x="567957" y="4406356"/>
            <a:ext cx="5550768" cy="880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Se utilizan para conexiones de alta velocidad.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9" name="13 CuadroTexto"/>
          <p:cNvSpPr txBox="1">
            <a:spLocks noChangeArrowheads="1"/>
          </p:cNvSpPr>
          <p:nvPr/>
        </p:nvSpPr>
        <p:spPr bwMode="auto">
          <a:xfrm>
            <a:off x="598756" y="5043179"/>
            <a:ext cx="8109179" cy="416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inherit"/>
              </a:rPr>
              <a:t>Es mas caro, mas pesado y su flexibilidad es mas reducida que el UTP. 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18 CuadroTexto"/>
          <p:cNvSpPr txBox="1">
            <a:spLocks noChangeArrowheads="1"/>
          </p:cNvSpPr>
          <p:nvPr/>
        </p:nvSpPr>
        <p:spPr bwMode="auto">
          <a:xfrm>
            <a:off x="459535" y="3239322"/>
            <a:ext cx="4531982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 algn="just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longitud máxima de los cables de par trenzado están limitados 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90 metros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DCDAE5B1-7BD5-4249-A84C-4F566B0DDAA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563433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8" grpId="0"/>
      <p:bldP spid="13" grpId="0"/>
      <p:bldP spid="18" grpId="0"/>
      <p:bldP spid="19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828424" y="1791014"/>
            <a:ext cx="4449699" cy="38724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817301" y="2348880"/>
            <a:ext cx="1923669" cy="19876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467544" y="1919097"/>
            <a:ext cx="2623184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Shielded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6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6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8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473729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  <a:p>
            <a:pPr>
              <a:spcBef>
                <a:spcPts val="600"/>
              </a:spcBef>
              <a:defRPr/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(STP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  <a:p>
            <a:pPr>
              <a:defRPr/>
            </a:pP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AF79D962-E0E1-404F-BB0A-ED5904A679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84403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442AC8D8-65B4-44CB-A61A-53CC65C811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6145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B80E6337-2B66-4AF0-AB78-4E8BFFB4D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1803147"/>
            <a:ext cx="1602773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RJ45</a:t>
            </a:r>
          </a:p>
        </p:txBody>
      </p:sp>
      <p:sp>
        <p:nvSpPr>
          <p:cNvPr id="10" name="25 CuadroTexto">
            <a:extLst>
              <a:ext uri="{FF2B5EF4-FFF2-40B4-BE49-F238E27FC236}">
                <a16:creationId xmlns:a16="http://schemas.microsoft.com/office/drawing/2014/main" id="{3E7A7E22-5F8C-4405-8AE8-0B0A0903E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71" y="2401771"/>
            <a:ext cx="4267069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Es una interfaz física usada para conectar redes de cableado estructurado, (categorías 5, 6, 7 y 8). </a:t>
            </a:r>
          </a:p>
        </p:txBody>
      </p:sp>
      <p:sp>
        <p:nvSpPr>
          <p:cNvPr id="11" name="16 CuadroTexto">
            <a:extLst>
              <a:ext uri="{FF2B5EF4-FFF2-40B4-BE49-F238E27FC236}">
                <a16:creationId xmlns:a16="http://schemas.microsoft.com/office/drawing/2014/main" id="{1B0E96D6-2BFD-4AC4-8327-92BBDA57C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609" y="3337715"/>
            <a:ext cx="4172423" cy="1531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dirty="0">
                <a:latin typeface="ZapfHumnst BT"/>
              </a:rPr>
              <a:t>Posee ocho "pines“ o conexiones eléctricas, que normalmente se usan como extremos de cables de </a:t>
            </a:r>
            <a:r>
              <a:rPr lang="es-MX" sz="1600" b="1" dirty="0">
                <a:latin typeface="ZapfHumnst BT"/>
              </a:rPr>
              <a:t>par trenzado</a:t>
            </a:r>
            <a:r>
              <a:rPr lang="es-MX" sz="1600" dirty="0">
                <a:latin typeface="ZapfHumnst BT"/>
              </a:rPr>
              <a:t> (cables de red </a:t>
            </a:r>
            <a:r>
              <a:rPr lang="es-MX" sz="1600" b="1" dirty="0">
                <a:latin typeface="ZapfHumnst BT"/>
              </a:rPr>
              <a:t>Ethernet</a:t>
            </a:r>
            <a:r>
              <a:rPr lang="es-MX" sz="1600" dirty="0">
                <a:latin typeface="ZapfHumnst BT"/>
              </a:rPr>
              <a:t>) de 8 pines (4 pares). </a:t>
            </a:r>
          </a:p>
        </p:txBody>
      </p:sp>
      <p:pic>
        <p:nvPicPr>
          <p:cNvPr id="3" name="Imagen 2" descr="Imagen que contiene interior, tabla, comida, cocina&#10;&#10;Descripción generada automáticamente">
            <a:extLst>
              <a:ext uri="{FF2B5EF4-FFF2-40B4-BE49-F238E27FC236}">
                <a16:creationId xmlns:a16="http://schemas.microsoft.com/office/drawing/2014/main" id="{E8CF80BE-4D83-4A40-807D-F5FE1F229B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065" y="2082134"/>
            <a:ext cx="3143677" cy="3252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7039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8 CuadroTexto"/>
          <p:cNvSpPr txBox="1">
            <a:spLocks noChangeArrowheads="1"/>
          </p:cNvSpPr>
          <p:nvPr/>
        </p:nvSpPr>
        <p:spPr bwMode="auto">
          <a:xfrm>
            <a:off x="714375" y="1491012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Están formadas de cientos a miles de hebras de fibras de vidrio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que son tan delgadas como un cabello humano.</a:t>
            </a:r>
          </a:p>
        </p:txBody>
      </p:sp>
      <p:sp>
        <p:nvSpPr>
          <p:cNvPr id="14341" name="6 CuadroTexto"/>
          <p:cNvSpPr txBox="1">
            <a:spLocks noChangeArrowheads="1"/>
          </p:cNvSpPr>
          <p:nvPr/>
        </p:nvSpPr>
        <p:spPr bwMode="auto">
          <a:xfrm>
            <a:off x="500062" y="3232895"/>
            <a:ext cx="4864026" cy="1028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Como las transmisiones de fibra óptica usan luz, y no voltaje eléctrico,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  <a:cs typeface="Times New Roman" pitchFamily="18" charset="0"/>
              </a:rPr>
              <a:t>no es sujeto a interferencia eléctrica.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7" name="6 CuadroTexto"/>
          <p:cNvSpPr txBox="1">
            <a:spLocks noChangeArrowheads="1"/>
          </p:cNvSpPr>
          <p:nvPr/>
        </p:nvSpPr>
        <p:spPr bwMode="auto">
          <a:xfrm>
            <a:off x="500062" y="4269290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recomendables para transmitir grandes cantidades de datos a más velocidad.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500062" y="5013176"/>
            <a:ext cx="4864026" cy="706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desventaja es que es mucho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más costoso y más difícil de instalar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CuadroTexto"/>
          <p:cNvSpPr txBox="1">
            <a:spLocks noChangeArrowheads="1"/>
          </p:cNvSpPr>
          <p:nvPr/>
        </p:nvSpPr>
        <p:spPr bwMode="auto">
          <a:xfrm>
            <a:off x="714375" y="2362549"/>
            <a:ext cx="77152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Los datos son transformados en pulsos de luz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emitidos por un dispositivo láser y transmitidos a alta velocidad. </a:t>
            </a: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3" name="Imagen 2" descr="Imagen que contiene luz&#10;&#10;Descripción generada automáticamente">
            <a:extLst>
              <a:ext uri="{FF2B5EF4-FFF2-40B4-BE49-F238E27FC236}">
                <a16:creationId xmlns:a16="http://schemas.microsoft.com/office/drawing/2014/main" id="{C354694B-CD97-4E4A-A960-DE10BFB9CA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222" y="2852936"/>
            <a:ext cx="2911403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88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/>
      <p:bldP spid="14341" grpId="0"/>
      <p:bldP spid="7" grpId="0"/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10 Imagen" descr="fibr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463" y="1653221"/>
            <a:ext cx="2160240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6096" y="68257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multimodo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17884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sp>
        <p:nvSpPr>
          <p:cNvPr id="10" name="13 CuadroTexto">
            <a:extLst>
              <a:ext uri="{FF2B5EF4-FFF2-40B4-BE49-F238E27FC236}">
                <a16:creationId xmlns:a16="http://schemas.microsoft.com/office/drawing/2014/main" id="{02C87EC9-F916-433B-9043-963B554EA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1493710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 propagar más de un modo de luz. Puede tener más de mil modos de propagación de luz.</a:t>
            </a:r>
          </a:p>
        </p:txBody>
      </p:sp>
      <p:sp>
        <p:nvSpPr>
          <p:cNvPr id="13" name="15 CuadroTexto">
            <a:extLst>
              <a:ext uri="{FF2B5EF4-FFF2-40B4-BE49-F238E27FC236}">
                <a16:creationId xmlns:a16="http://schemas.microsoft.com/office/drawing/2014/main" id="{5DF7D9FF-4A0F-4928-B5D1-261751B9A8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7" y="2576273"/>
            <a:ext cx="5000625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usan comúnmente en distancias cortas, como un edificio o un campus.</a:t>
            </a:r>
          </a:p>
        </p:txBody>
      </p:sp>
      <p:sp>
        <p:nvSpPr>
          <p:cNvPr id="14" name="16 CuadroTexto">
            <a:extLst>
              <a:ext uri="{FF2B5EF4-FFF2-40B4-BE49-F238E27FC236}">
                <a16:creationId xmlns:a16="http://schemas.microsoft.com/office/drawing/2014/main" id="{7F1D3313-FF91-4DB2-87F2-AC8DEF46B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8088" y="3658836"/>
            <a:ext cx="5072062" cy="880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Su distancia máxima es de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2 km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usan diodos láser de baja intensidad. Para distancias cortas.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362818-5E15-C109-AB94-69EB842CA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4874200"/>
            <a:ext cx="2781300" cy="180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5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0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5">
            <a:extLst>
              <a:ext uri="{FF2B5EF4-FFF2-40B4-BE49-F238E27FC236}">
                <a16:creationId xmlns:a16="http://schemas.microsoft.com/office/drawing/2014/main" id="{FCCD994D-9FA4-4FF7-B216-A7A5180A3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630365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monomodo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83DEE48-1BF8-411D-A5C8-51AC207470A0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55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  <p:pic>
        <p:nvPicPr>
          <p:cNvPr id="8" name="20 Imagen" descr="Fibreoptic.jpg">
            <a:extLst>
              <a:ext uri="{FF2B5EF4-FFF2-40B4-BE49-F238E27FC236}">
                <a16:creationId xmlns:a16="http://schemas.microsoft.com/office/drawing/2014/main" id="{B64ED31A-1C5F-4304-8320-26C38DC27D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537730"/>
            <a:ext cx="2738437" cy="414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17 CuadroTexto">
            <a:extLst>
              <a:ext uri="{FF2B5EF4-FFF2-40B4-BE49-F238E27FC236}">
                <a16:creationId xmlns:a16="http://schemas.microsoft.com/office/drawing/2014/main" id="{938B5BE7-4F47-4FBF-B807-D22E7B03E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4" y="1451301"/>
            <a:ext cx="5111067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Sólo se propaga un modo de luz. </a:t>
            </a:r>
          </a:p>
        </p:txBody>
      </p:sp>
      <p:sp>
        <p:nvSpPr>
          <p:cNvPr id="15" name="18 CuadroTexto">
            <a:extLst>
              <a:ext uri="{FF2B5EF4-FFF2-40B4-BE49-F238E27FC236}">
                <a16:creationId xmlns:a16="http://schemas.microsoft.com/office/drawing/2014/main" id="{12655FE6-33F9-4FE3-8B00-7F04C546C6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2116464"/>
            <a:ext cx="5196805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Permiten alcanzar grandes distancias (hasta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100 km máximo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mediante un láser de alta intensidad). </a:t>
            </a:r>
          </a:p>
        </p:txBody>
      </p:sp>
      <p:sp>
        <p:nvSpPr>
          <p:cNvPr id="16" name="21 CuadroTexto">
            <a:extLst>
              <a:ext uri="{FF2B5EF4-FFF2-40B4-BE49-F238E27FC236}">
                <a16:creationId xmlns:a16="http://schemas.microsoft.com/office/drawing/2014/main" id="{C8884354-9BF1-48C9-9779-0921CE647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7865" y="3683549"/>
            <a:ext cx="4645629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65125" indent="-365125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Transmite tasas elevadas de información (decenas de Gb/s).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16AE22F-23D4-1C82-4A05-B7B0E9C83D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4128" y="4941168"/>
            <a:ext cx="2676525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3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9" grpId="0"/>
      <p:bldP spid="15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052829" y="1919097"/>
            <a:ext cx="4989194" cy="379818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7189B3AC-EC0B-498A-9094-3C9FF2876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1720" y="916039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Fibra óptica - Conectores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B781D5E-7265-4AE0-8246-1E8E08499CF5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3346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ópticos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A024CD6-3ABB-4BF5-902F-F9386B713D67}"/>
              </a:ext>
            </a:extLst>
          </p:cNvPr>
          <p:cNvSpPr txBox="1"/>
          <p:nvPr/>
        </p:nvSpPr>
        <p:spPr>
          <a:xfrm>
            <a:off x="673011" y="1471320"/>
            <a:ext cx="7931437" cy="1070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dirty="0"/>
              <a:t>Los medios inalámbricos transportan </a:t>
            </a:r>
            <a:r>
              <a:rPr lang="es-ES" b="1" dirty="0">
                <a:solidFill>
                  <a:srgbClr val="FF0000"/>
                </a:solidFill>
              </a:rPr>
              <a:t>señales electromagnéticas </a:t>
            </a:r>
            <a:r>
              <a:rPr lang="es-ES" dirty="0"/>
              <a:t>que representan los dígitos binarios de las comunicaciones de datos mediante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frecuencias de radio </a:t>
            </a:r>
            <a:r>
              <a:rPr lang="es-ES" dirty="0"/>
              <a:t>y de </a:t>
            </a:r>
            <a:r>
              <a:rPr lang="es-ES" b="1" dirty="0">
                <a:solidFill>
                  <a:schemeClr val="accent5">
                    <a:lumMod val="75000"/>
                  </a:schemeClr>
                </a:solidFill>
              </a:rPr>
              <a:t>microondas</a:t>
            </a:r>
            <a:r>
              <a:rPr lang="es-ES" dirty="0"/>
              <a:t>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73010" y="2788869"/>
            <a:ext cx="3322925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</a:pPr>
            <a:r>
              <a:rPr lang="es-ES" dirty="0"/>
              <a:t>Una </a:t>
            </a:r>
            <a:r>
              <a:rPr lang="es-ES" b="1" dirty="0"/>
              <a:t>señal electromagnética</a:t>
            </a:r>
            <a:r>
              <a:rPr lang="es-ES" dirty="0"/>
              <a:t> se transmite por el espacio</a:t>
            </a:r>
            <a:r>
              <a:rPr lang="es-ES" b="1" dirty="0"/>
              <a:t> en forma de </a:t>
            </a:r>
            <a:r>
              <a:rPr lang="es-ES" b="1" dirty="0">
                <a:solidFill>
                  <a:srgbClr val="FF0000"/>
                </a:solidFill>
              </a:rPr>
              <a:t>ondas electromagnéticas</a:t>
            </a:r>
            <a:r>
              <a:rPr lang="es-ES" spc="-19" dirty="0">
                <a:cs typeface="Calibri"/>
              </a:rPr>
              <a:t> .</a:t>
            </a:r>
            <a:endParaRPr lang="es-ES" dirty="0"/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8F4FF63-CC0A-4787-B340-550672915A70}"/>
              </a:ext>
            </a:extLst>
          </p:cNvPr>
          <p:cNvSpPr/>
          <p:nvPr/>
        </p:nvSpPr>
        <p:spPr>
          <a:xfrm>
            <a:off x="5436096" y="2541485"/>
            <a:ext cx="2258568" cy="162191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71582698-91FE-4BE0-B972-D4C1B160A77E}"/>
              </a:ext>
            </a:extLst>
          </p:cNvPr>
          <p:cNvSpPr/>
          <p:nvPr/>
        </p:nvSpPr>
        <p:spPr>
          <a:xfrm>
            <a:off x="5436096" y="4559134"/>
            <a:ext cx="2264283" cy="16242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86C067A-D734-45C7-B999-EEFEA862B394}"/>
              </a:ext>
            </a:extLst>
          </p:cNvPr>
          <p:cNvSpPr txBox="1"/>
          <p:nvPr/>
        </p:nvSpPr>
        <p:spPr>
          <a:xfrm>
            <a:off x="673010" y="4561568"/>
            <a:ext cx="3826982" cy="140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600"/>
              </a:lnSpc>
            </a:pPr>
            <a:r>
              <a:rPr lang="es-ES" spc="-19" dirty="0">
                <a:latin typeface="Calibri"/>
                <a:cs typeface="Calibri"/>
              </a:rPr>
              <a:t>Las </a:t>
            </a:r>
            <a:r>
              <a:rPr lang="es-ES" b="1" spc="-19" dirty="0">
                <a:solidFill>
                  <a:srgbClr val="FF0000"/>
                </a:solidFill>
                <a:latin typeface="Calibri"/>
                <a:cs typeface="Calibri"/>
              </a:rPr>
              <a:t>ondas electromagnéticas (OEM) </a:t>
            </a:r>
            <a:r>
              <a:rPr lang="es-ES" spc="-19" dirty="0">
                <a:latin typeface="Calibri"/>
                <a:cs typeface="Calibri"/>
              </a:rPr>
              <a:t>son generadas por cargas eléctricas que oscilan por un conductor, como podría ser una antena.</a:t>
            </a:r>
            <a:endParaRPr lang="es-MX" spc="-19" dirty="0">
              <a:latin typeface="Calibri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7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>
            <a:extLst>
              <a:ext uri="{FF2B5EF4-FFF2-40B4-BE49-F238E27FC236}">
                <a16:creationId xmlns:a16="http://schemas.microsoft.com/office/drawing/2014/main" id="{2AB94440-3293-44A0-9F92-796ABF813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Propiedades de las 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093B4F92-DF38-457C-8423-F3DA7EE51D7A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107884A-2339-4ACC-AFA0-28D74D8E1C18}"/>
              </a:ext>
            </a:extLst>
          </p:cNvPr>
          <p:cNvSpPr txBox="1"/>
          <p:nvPr/>
        </p:nvSpPr>
        <p:spPr>
          <a:xfrm>
            <a:off x="606282" y="1628800"/>
            <a:ext cx="8214190" cy="1900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Longitud de onda 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(</a:t>
            </a:r>
            <a:r>
              <a:rPr lang="el-GR" sz="1600" b="0" i="0" dirty="0">
                <a:solidFill>
                  <a:srgbClr val="000000"/>
                </a:solidFill>
                <a:effectLst/>
              </a:rPr>
              <a:t>λ</a:t>
            </a:r>
            <a:r>
              <a:rPr lang="el-GR" sz="1600" b="1" i="0" dirty="0">
                <a:solidFill>
                  <a:srgbClr val="000000"/>
                </a:solidFill>
                <a:effectLst/>
              </a:rPr>
              <a:t>)</a:t>
            </a:r>
            <a:r>
              <a:rPr lang="es-ES" sz="1600" b="1" dirty="0"/>
              <a:t>: </a:t>
            </a:r>
            <a:r>
              <a:rPr lang="es-ES" sz="1600" dirty="0"/>
              <a:t>La distancia entre dos picos. Se mide en metros (m).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Amplitud (A) : </a:t>
            </a:r>
            <a:r>
              <a:rPr lang="es-ES" sz="1600" dirty="0"/>
              <a:t>La distancia entre el pico y el punto medio de la onda)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/>
              <a:t>Frecuencia (F): </a:t>
            </a:r>
            <a:r>
              <a:rPr lang="es-ES" sz="1600" dirty="0"/>
              <a:t>Cuantas ondas llegan al receptor por segundo. Se mide en Hertz (</a:t>
            </a:r>
            <a:r>
              <a:rPr lang="es-ES" sz="1600" dirty="0" err="1"/>
              <a:t>hz</a:t>
            </a:r>
            <a:r>
              <a:rPr lang="es-ES" sz="1600" dirty="0"/>
              <a:t>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effectLst/>
              </a:rPr>
              <a:t>Período (T): </a:t>
            </a:r>
            <a:r>
              <a:rPr lang="es-MX" sz="1600" dirty="0">
                <a:effectLst/>
              </a:rPr>
              <a:t>El tiempo transcurrido para que se realice una onda completa. Se mide en segundos (</a:t>
            </a:r>
            <a:r>
              <a:rPr lang="es-MX" sz="1600" dirty="0" err="1">
                <a:effectLst/>
              </a:rPr>
              <a:t>seg</a:t>
            </a:r>
            <a:r>
              <a:rPr lang="es-MX" sz="1600" dirty="0">
                <a:effectLst/>
              </a:rPr>
              <a:t>).</a:t>
            </a:r>
            <a:endParaRPr lang="es-ES" sz="1600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E48CDF55-3B77-4F5B-A4C2-E2C28FF98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3717032"/>
            <a:ext cx="3942857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3435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33265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C1718B89-3B0B-4193-9832-4821A226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748973"/>
            <a:ext cx="352839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guiados y no guiados</a:t>
            </a:r>
            <a:r>
              <a:rPr lang="es-ES" sz="1600" spc="-1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de cobre.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ópticos.</a:t>
            </a:r>
          </a:p>
          <a:p>
            <a:pPr marL="241300" indent="-228600">
              <a:lnSpc>
                <a:spcPct val="150000"/>
              </a:lnSpc>
              <a:buClr>
                <a:srgbClr val="454551"/>
              </a:buClr>
              <a:buFont typeface="Arial"/>
              <a:buChar char="•"/>
              <a:tabLst>
                <a:tab pos="241300" algn="l"/>
              </a:tabLst>
            </a:pPr>
            <a:r>
              <a:rPr lang="es-ES" sz="1600" spc="-20" dirty="0">
                <a:latin typeface="Arial" panose="020B0604020202020204" pitchFamily="34" charset="0"/>
                <a:cs typeface="Arial" panose="020B0604020202020204" pitchFamily="34" charset="0"/>
              </a:rPr>
              <a:t>Medios inalámbricos.</a:t>
            </a:r>
            <a:endParaRPr lang="es-MX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7E54ADF8-CBCD-4F02-B82D-E430AEE7B8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2949302"/>
            <a:ext cx="4736418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5" name="6 CuadroTexto"/>
          <p:cNvSpPr txBox="1">
            <a:spLocks noChangeArrowheads="1"/>
          </p:cNvSpPr>
          <p:nvPr/>
        </p:nvSpPr>
        <p:spPr bwMode="auto">
          <a:xfrm>
            <a:off x="608891" y="2087027"/>
            <a:ext cx="7894198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Hay tres técnicas básicas de modulación que transforman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señales analógicas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:</a:t>
            </a:r>
          </a:p>
        </p:txBody>
      </p:sp>
      <p:sp>
        <p:nvSpPr>
          <p:cNvPr id="10248" name="9 CuadroTexto"/>
          <p:cNvSpPr txBox="1">
            <a:spLocks noChangeArrowheads="1"/>
          </p:cNvSpPr>
          <p:nvPr/>
        </p:nvSpPr>
        <p:spPr bwMode="auto">
          <a:xfrm>
            <a:off x="618273" y="3023283"/>
            <a:ext cx="7000875" cy="1028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4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4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Phase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Shift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fase)</a:t>
            </a:r>
          </a:p>
          <a:p>
            <a:pPr algn="just">
              <a:lnSpc>
                <a:spcPct val="150000"/>
              </a:lnSpc>
            </a:pPr>
            <a:r>
              <a:rPr lang="es-MX" altLang="es-MX" sz="14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4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(Amplitud Shift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amplitud)</a:t>
            </a:r>
          </a:p>
          <a:p>
            <a:pPr algn="just">
              <a:lnSpc>
                <a:spcPct val="150000"/>
              </a:lnSpc>
            </a:pPr>
            <a:r>
              <a:rPr lang="es-MX" altLang="es-MX" sz="14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FSK</a:t>
            </a:r>
            <a:r>
              <a:rPr lang="es-MX" altLang="es-MX" sz="1400" dirty="0">
                <a:solidFill>
                  <a:schemeClr val="accent3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Frecuency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Shift </a:t>
            </a:r>
            <a:r>
              <a:rPr lang="es-MX" alt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Keying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– Modulación por desplazamiento de frecuencia)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70BF1A5C-C5E7-14F5-5178-C5CC6EB29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4B25DC-6143-1BE4-25C1-BCA0EA3578F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22" name="5 CuadroTexto">
            <a:extLst>
              <a:ext uri="{FF2B5EF4-FFF2-40B4-BE49-F238E27FC236}">
                <a16:creationId xmlns:a16="http://schemas.microsoft.com/office/drawing/2014/main" id="{4B6E1899-8278-2CC4-5774-502617FB09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72" y="1259091"/>
            <a:ext cx="7926217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modulación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implica la modificación de uno o varios de los tres parámetros fundamentales que caracterizan a la señal portadora: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  <a:endParaRPr lang="es-MX" alt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5BF52E59-DF93-DD71-71F0-C07330B3A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4293096"/>
            <a:ext cx="3993707" cy="228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389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/>
      <p:bldP spid="10248" grpId="0"/>
      <p:bldP spid="2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0244" name="7 CuadroTexto"/>
          <p:cNvSpPr txBox="1">
            <a:spLocks noChangeArrowheads="1"/>
          </p:cNvSpPr>
          <p:nvPr/>
        </p:nvSpPr>
        <p:spPr bwMode="auto">
          <a:xfrm>
            <a:off x="467544" y="1134910"/>
            <a:ext cx="7429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ASK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amplitud)</a:t>
            </a:r>
          </a:p>
        </p:txBody>
      </p:sp>
      <p:sp>
        <p:nvSpPr>
          <p:cNvPr id="11269" name="16 Rectángulo"/>
          <p:cNvSpPr>
            <a:spLocks noChangeArrowheads="1"/>
          </p:cNvSpPr>
          <p:nvPr/>
        </p:nvSpPr>
        <p:spPr bwMode="auto">
          <a:xfrm>
            <a:off x="539552" y="1642910"/>
            <a:ext cx="7715250" cy="10272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en la cual se representan los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 </a:t>
            </a:r>
            <a:r>
              <a:rPr lang="es-MX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señal portadora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manteniendo la </a:t>
            </a:r>
            <a:r>
              <a:rPr lang="es-ES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ES" alt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constante. El nivel de amplitud puede ser usado para representar los valores binarios 0s y 1s. </a:t>
            </a:r>
            <a:endParaRPr lang="es-MX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0247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2533" y="4664366"/>
            <a:ext cx="3001963" cy="1997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8" name="Picture 1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323" y="2729204"/>
            <a:ext cx="5737225" cy="193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407EBD79-48BE-BC8E-74C1-8E074B8DE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212" y="545382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DE9DCD-04B8-4914-0032-4EFFA1E404B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137193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238774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/>
      <p:bldP spid="1126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3316" name="7 CuadroTexto"/>
          <p:cNvSpPr txBox="1">
            <a:spLocks noChangeArrowheads="1"/>
          </p:cNvSpPr>
          <p:nvPr/>
        </p:nvSpPr>
        <p:spPr bwMode="auto">
          <a:xfrm>
            <a:off x="500062" y="1183145"/>
            <a:ext cx="628650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FSK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frecuencia)</a:t>
            </a:r>
          </a:p>
        </p:txBody>
      </p:sp>
      <p:sp>
        <p:nvSpPr>
          <p:cNvPr id="13317" name="16 Rectángulo"/>
          <p:cNvSpPr>
            <a:spLocks noChangeArrowheads="1"/>
          </p:cNvSpPr>
          <p:nvPr/>
        </p:nvSpPr>
        <p:spPr bwMode="auto">
          <a:xfrm>
            <a:off x="539552" y="1659783"/>
            <a:ext cx="7786688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modulación en la cual se representan los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datos digitales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variaciones de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 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portadora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manteniendo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constantes. </a:t>
            </a:r>
            <a:endParaRPr lang="es-MX" alt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33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643188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20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963" y="4497388"/>
            <a:ext cx="3208337" cy="200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CE4CCE16-CAFC-DA73-4A7A-DEFE0EA0D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C29C7D-7A92-42B2-8352-C43DF6994386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1734762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6" grpId="0"/>
      <p:bldP spid="13317" grpId="0"/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endParaRPr lang="es-MX" altLang="es-MX"/>
          </a:p>
        </p:txBody>
      </p:sp>
      <p:sp>
        <p:nvSpPr>
          <p:cNvPr id="15364" name="7 CuadroTexto"/>
          <p:cNvSpPr txBox="1">
            <a:spLocks noChangeArrowheads="1"/>
          </p:cNvSpPr>
          <p:nvPr/>
        </p:nvSpPr>
        <p:spPr bwMode="auto">
          <a:xfrm>
            <a:off x="611560" y="1293914"/>
            <a:ext cx="7429500" cy="4648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8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PSK</a:t>
            </a:r>
            <a:r>
              <a:rPr lang="es-MX" altLang="es-MX" sz="1800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 (Modulación por desplazamiento de fase)</a:t>
            </a:r>
          </a:p>
        </p:txBody>
      </p:sp>
      <p:sp>
        <p:nvSpPr>
          <p:cNvPr id="15365" name="16 Rectángulo"/>
          <p:cNvSpPr>
            <a:spLocks noChangeArrowheads="1"/>
          </p:cNvSpPr>
          <p:nvPr/>
        </p:nvSpPr>
        <p:spPr bwMode="auto">
          <a:xfrm>
            <a:off x="587118" y="1774479"/>
            <a:ext cx="7929563" cy="792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una forma de modulación consistente en hacer variar la </a:t>
            </a:r>
            <a:r>
              <a:rPr lang="es-MX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fase</a:t>
            </a:r>
            <a:r>
              <a:rPr lang="es-MX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de la portadora. La fase de la señal portadora 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varía, manteniendo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amplitud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y la </a:t>
            </a:r>
            <a:r>
              <a:rPr lang="es-ES" altLang="es-MX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frecuencia</a:t>
            </a: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constantes. </a:t>
            </a:r>
            <a:endParaRPr lang="es-MX" altLang="es-MX" sz="16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pic>
        <p:nvPicPr>
          <p:cNvPr id="153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7150" y="2892425"/>
            <a:ext cx="5745163" cy="1965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800" y="4651375"/>
            <a:ext cx="2751138" cy="192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 Box 5">
            <a:extLst>
              <a:ext uri="{FF2B5EF4-FFF2-40B4-BE49-F238E27FC236}">
                <a16:creationId xmlns:a16="http://schemas.microsoft.com/office/drawing/2014/main" id="{7A04161C-F0F4-99B4-B489-CC2AC9F9A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716" y="655191"/>
            <a:ext cx="5112568" cy="5687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Electromagnéticas</a:t>
            </a:r>
            <a:endParaRPr lang="es-MX" sz="18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ABDBB6-361C-12DF-1021-2C1192F0B7A4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</p:spTree>
    <p:extLst>
      <p:ext uri="{BB962C8B-B14F-4D97-AF65-F5344CB8AC3E}">
        <p14:creationId xmlns:p14="http://schemas.microsoft.com/office/powerpoint/2010/main" val="317329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841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88257" y="1988840"/>
            <a:ext cx="3323703" cy="1703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Ondas de radio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chemeClr val="bg2">
                    <a:lumMod val="25000"/>
                  </a:schemeClr>
                </a:solidFill>
                <a:latin typeface="Century Gothic" panose="020B0502020202020204" pitchFamily="34" charset="0"/>
              </a:rPr>
              <a:t>Microondas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i="0" dirty="0">
                <a:solidFill>
                  <a:schemeClr val="bg2">
                    <a:lumMod val="25000"/>
                  </a:schemeClr>
                </a:solidFill>
                <a:effectLst/>
                <a:latin typeface="Century Gothic" panose="020B0502020202020204" pitchFamily="34" charset="0"/>
              </a:rPr>
              <a:t>Satélites</a:t>
            </a:r>
          </a:p>
          <a:p>
            <a:pPr algn="l"/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 descr="Imagen que contiene objeto, computadora, reloj, computer&#10;&#10;Descripción generada automáticamente">
            <a:extLst>
              <a:ext uri="{FF2B5EF4-FFF2-40B4-BE49-F238E27FC236}">
                <a16:creationId xmlns:a16="http://schemas.microsoft.com/office/drawing/2014/main" id="{4A03548A-9A3E-412E-9B56-FD9679D26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348880"/>
            <a:ext cx="68294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2781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728" y="555585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Ondas de radio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-17018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539552" y="1196752"/>
            <a:ext cx="8280920" cy="1341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Son las más usadas, 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emplean para transmitir información por el aire, tales como: Emisiones de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 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televisión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 o </a:t>
            </a:r>
            <a:r>
              <a:rPr lang="es-ES" sz="1400" b="1" dirty="0" err="1">
                <a:solidFill>
                  <a:schemeClr val="bg2">
                    <a:lumMod val="25000"/>
                  </a:schemeClr>
                </a:solidFill>
              </a:rPr>
              <a:t>WiFi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Tienen un rango de ancho de banda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Khz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y los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</a:rPr>
              <a:t>300 </a:t>
            </a:r>
            <a:r>
              <a:rPr lang="es-MX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ES" sz="1400" b="0" i="0" dirty="0">
              <a:solidFill>
                <a:srgbClr val="333333"/>
              </a:solidFill>
              <a:effectLst/>
              <a:latin typeface="AsapRegular"/>
            </a:endParaRPr>
          </a:p>
          <a:p>
            <a:pPr marL="285750" indent="-285750" algn="just">
              <a:lnSpc>
                <a:spcPts val="2500"/>
              </a:lnSpc>
              <a:buFont typeface="Wingdings" panose="05000000000000000000" pitchFamily="2" charset="2"/>
              <a:buChar char="ü"/>
            </a:pP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" name="CuadroTexto 6">
            <a:extLst>
              <a:ext uri="{FF2B5EF4-FFF2-40B4-BE49-F238E27FC236}">
                <a16:creationId xmlns:a16="http://schemas.microsoft.com/office/drawing/2014/main" id="{EBE26D59-1BA6-B2FD-FC89-9168301CB340}"/>
              </a:ext>
            </a:extLst>
          </p:cNvPr>
          <p:cNvSpPr txBox="1"/>
          <p:nvPr/>
        </p:nvSpPr>
        <p:spPr>
          <a:xfrm>
            <a:off x="538784" y="2204864"/>
            <a:ext cx="8515460" cy="2303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b="0" i="0" dirty="0">
                <a:solidFill>
                  <a:srgbClr val="333333"/>
                </a:solidFill>
                <a:effectLst/>
                <a:latin typeface="AsapRegular"/>
              </a:rPr>
              <a:t>El rango de frecuencias que habitualmente se utilizan en las comunicaciones: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AM: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10MHz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Radio FM: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Alrededor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100MHz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Televisión: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Muchas frecuencias de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470MHz 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a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otras.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Teléfonos celulares: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850MHz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1900MHz</a:t>
            </a:r>
            <a:r>
              <a:rPr lang="es-MX" sz="1400" b="0" i="0" dirty="0">
                <a:solidFill>
                  <a:srgbClr val="333333"/>
                </a:solidFill>
                <a:effectLst/>
                <a:latin typeface="AsapRegular"/>
              </a:rPr>
              <a:t>, y otras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 err="1">
                <a:solidFill>
                  <a:srgbClr val="FF0000"/>
                </a:solidFill>
                <a:effectLst/>
                <a:latin typeface="AsapRegular"/>
              </a:rPr>
              <a:t>Wi</a:t>
            </a: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-Fi: </a:t>
            </a:r>
            <a:r>
              <a:rPr lang="es-MX" sz="1400" b="1" i="0" dirty="0">
                <a:solidFill>
                  <a:schemeClr val="bg2">
                    <a:lumMod val="25000"/>
                  </a:schemeClr>
                </a:solidFill>
                <a:effectLst/>
                <a:latin typeface="AsapRegular"/>
              </a:rPr>
              <a:t>2.4GHz y 5GHz</a:t>
            </a:r>
          </a:p>
          <a:p>
            <a:pPr marL="8001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400" b="1" i="0" dirty="0">
                <a:solidFill>
                  <a:srgbClr val="FF0000"/>
                </a:solidFill>
                <a:effectLst/>
                <a:latin typeface="AsapRegular"/>
              </a:rPr>
              <a:t>Satélite: </a:t>
            </a:r>
            <a:r>
              <a:rPr lang="es-MX" sz="1400" b="1" i="0" dirty="0">
                <a:solidFill>
                  <a:srgbClr val="333333"/>
                </a:solidFill>
                <a:effectLst/>
                <a:latin typeface="AsapRegular"/>
              </a:rPr>
              <a:t>3.5GHz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8" name="Imagen 3" descr="Un conjunto de letras negras en un fondo negro&#10;&#10;Descripción generada automáticamente con confianza baja">
            <a:extLst>
              <a:ext uri="{FF2B5EF4-FFF2-40B4-BE49-F238E27FC236}">
                <a16:creationId xmlns:a16="http://schemas.microsoft.com/office/drawing/2014/main" id="{B32CDED6-C0EF-943A-0817-12687F97A7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632" y="4941168"/>
            <a:ext cx="6299969" cy="119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68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5980" y="906484"/>
            <a:ext cx="508062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Microondas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72008" y="180717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827584" y="1700808"/>
            <a:ext cx="4752528" cy="2778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 ancho de banda varia entre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300 MHz y 300 GHz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.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Para la comunicación de microondas terrestres se deben usar antenas parabólicas, las cuales deben estar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alineadas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o tener visión directa entre ellas, además entre mayor sea la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altura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mayor el alcance.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Sus problemas se dan perdidas de datos por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atenuación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e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interferencias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, y es muy sensible a las malas condiciones atmosféricas.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73CBBD8-E043-4F49-905C-0532494022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576" y="1863037"/>
            <a:ext cx="2252599" cy="2453802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B5D796C-627D-4EB0-BB0B-9CB2A248D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616" y="4767101"/>
            <a:ext cx="4087338" cy="123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9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Ratón de computadora&#10;&#10;Descripción generada automáticamente con confianza media">
            <a:extLst>
              <a:ext uri="{FF2B5EF4-FFF2-40B4-BE49-F238E27FC236}">
                <a16:creationId xmlns:a16="http://schemas.microsoft.com/office/drawing/2014/main" id="{F9DBA315-D833-45C2-8A3B-8583FBF6E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04" y="0"/>
            <a:ext cx="2016224" cy="1975898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7FAD1FBE-413E-41FE-966F-61F006016D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752" y="906484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Satélite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F0C5F356-F18D-49BB-9CA9-E85B9B1C6FDB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80717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inalámbricos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9655D82-CF78-44F8-8E33-B4AB4AD15D84}"/>
              </a:ext>
            </a:extLst>
          </p:cNvPr>
          <p:cNvSpPr txBox="1"/>
          <p:nvPr/>
        </p:nvSpPr>
        <p:spPr>
          <a:xfrm>
            <a:off x="299795" y="2045357"/>
            <a:ext cx="8280920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Conocidos como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microondas por satélite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realizan la transmisión de todo tipo de datos, imágenes, etc., según el fin con que se han creado.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89E670-2852-4EF3-9DE8-FE95E709D532}"/>
              </a:ext>
            </a:extLst>
          </p:cNvPr>
          <p:cNvSpPr txBox="1"/>
          <p:nvPr/>
        </p:nvSpPr>
        <p:spPr>
          <a:xfrm>
            <a:off x="323528" y="2813895"/>
            <a:ext cx="4248472" cy="3329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satélite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en si no procesa información sino que actúan como un 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</a:rPr>
              <a:t>repetidor-amplificador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puede cubrir un amplio espacio de espectro terrestre. 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Las microondas por satélite manejan un ancho de banda entre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 y los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30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Ghz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 marL="285750" indent="-285750" algn="just">
              <a:lnSpc>
                <a:spcPts val="25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</a:rPr>
              <a:t>Son usados para: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Sistemas de televisión.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Transmisión telefónica a larga distancia. </a:t>
            </a:r>
          </a:p>
          <a:p>
            <a:pPr marL="742950" lvl="1" indent="-285750" algn="just">
              <a:lnSpc>
                <a:spcPts val="2500"/>
              </a:lnSpc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Redes privadas. </a:t>
            </a:r>
            <a:endParaRPr lang="es-MX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5E439B1C-54CE-4EFA-83E3-9873C39440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032" y="2852936"/>
            <a:ext cx="3852428" cy="240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84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3502355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802481" y="2102659"/>
            <a:ext cx="4486808" cy="1420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20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20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23 Imagen" descr="cable1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1769393"/>
            <a:ext cx="1857375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 Box 5"/>
          <p:cNvSpPr txBox="1">
            <a:spLocks noChangeArrowheads="1"/>
          </p:cNvSpPr>
          <p:nvPr/>
        </p:nvSpPr>
        <p:spPr bwMode="auto">
          <a:xfrm>
            <a:off x="928688" y="1340768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que utilizan líneas físicas (guiados)</a:t>
            </a:r>
          </a:p>
        </p:txBody>
      </p:sp>
      <p:sp>
        <p:nvSpPr>
          <p:cNvPr id="16" name="15 CuadroTexto"/>
          <p:cNvSpPr txBox="1"/>
          <p:nvPr/>
        </p:nvSpPr>
        <p:spPr>
          <a:xfrm>
            <a:off x="1357313" y="1983706"/>
            <a:ext cx="3643312" cy="13111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Par trenzado ( UTP /STP)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 coaxial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  <a:p>
            <a:pPr>
              <a:defRPr/>
            </a:pP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928688" y="3437856"/>
            <a:ext cx="7000875" cy="4565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800" dirty="0">
                <a:latin typeface="ZapfHumnst BT"/>
              </a:rPr>
              <a:t>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de comunicación inalámbricos (no guiados)</a:t>
            </a:r>
          </a:p>
        </p:txBody>
      </p:sp>
      <p:sp>
        <p:nvSpPr>
          <p:cNvPr id="18" name="17 CuadroTexto"/>
          <p:cNvSpPr txBox="1"/>
          <p:nvPr/>
        </p:nvSpPr>
        <p:spPr>
          <a:xfrm>
            <a:off x="1357313" y="4080793"/>
            <a:ext cx="3643312" cy="103412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Ondas de radio</a:t>
            </a:r>
            <a:endParaRPr lang="es-ES_tradnl" sz="1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Microondas</a:t>
            </a:r>
          </a:p>
          <a:p>
            <a:pPr marL="2286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l"/>
              <a:defRPr/>
            </a:pPr>
            <a:r>
              <a:rPr lang="es-ES_tradnl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Satélite</a:t>
            </a:r>
            <a:endParaRPr lang="es-MX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369" name="6 Imagen" descr="ofice9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9188" y="3983956"/>
            <a:ext cx="1973262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107504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</p:spTree>
    <p:extLst>
      <p:ext uri="{BB962C8B-B14F-4D97-AF65-F5344CB8AC3E}">
        <p14:creationId xmlns:p14="http://schemas.microsoft.com/office/powerpoint/2010/main" val="216163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16" grpId="0"/>
      <p:bldP spid="17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8864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8D48D18B-B2B2-4A0F-9636-200ABBD9BD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34019"/>
              </p:ext>
            </p:extLst>
          </p:nvPr>
        </p:nvGraphicFramePr>
        <p:xfrm>
          <a:off x="1619673" y="1710734"/>
          <a:ext cx="5904656" cy="457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5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8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859790">
                        <a:lnSpc>
                          <a:spcPct val="100000"/>
                        </a:lnSpc>
                      </a:pPr>
                      <a:r>
                        <a:rPr sz="24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</a:t>
                      </a:r>
                      <a:r>
                        <a:rPr sz="2400" b="1" spc="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E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DIO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TI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</a:t>
                      </a:r>
                      <a:r>
                        <a:rPr sz="2400" b="1" spc="-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</a:txBody>
                  <a:tcPr marL="0" marR="0" marT="0" marB="0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CCE185B3-33B5-4E32-AA80-EEBA18F5F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5168999"/>
              </p:ext>
            </p:extLst>
          </p:nvPr>
        </p:nvGraphicFramePr>
        <p:xfrm>
          <a:off x="1629617" y="2306885"/>
          <a:ext cx="5904656" cy="11887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88719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O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BR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 err="1">
                          <a:latin typeface="Calibri"/>
                          <a:cs typeface="Calibri"/>
                        </a:rPr>
                        <a:t>Se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ñ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ales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lang="es-ES" sz="1800" spc="5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éct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20" dirty="0" err="1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as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Co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xi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al</a:t>
                      </a: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40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235" dirty="0">
                          <a:latin typeface="Calibri"/>
                          <a:cs typeface="Calibri"/>
                        </a:rPr>
                        <a:t>P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66DDEAFC-590B-4AB9-89EA-726E184372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964815"/>
              </p:ext>
            </p:extLst>
          </p:nvPr>
        </p:nvGraphicFramePr>
        <p:xfrm>
          <a:off x="1619673" y="3647739"/>
          <a:ext cx="5904656" cy="664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494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FIB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 </a:t>
                      </a:r>
                      <a:r>
                        <a:rPr sz="1800" b="1" spc="-5" dirty="0">
                          <a:latin typeface="Calibri"/>
                          <a:cs typeface="Calibri"/>
                        </a:rPr>
                        <a:t>ÓPTICA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Impulsos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uz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moda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l</a:t>
                      </a:r>
                      <a:endParaRPr lang="es-ES"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Monomodo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object 6">
            <a:extLst>
              <a:ext uri="{FF2B5EF4-FFF2-40B4-BE49-F238E27FC236}">
                <a16:creationId xmlns:a16="http://schemas.microsoft.com/office/drawing/2014/main" id="{011C8765-6398-4036-9656-2B97EF043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875396"/>
              </p:ext>
            </p:extLst>
          </p:nvPr>
        </p:nvGraphicFramePr>
        <p:xfrm>
          <a:off x="1619672" y="4552590"/>
          <a:ext cx="5904656" cy="1240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893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153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40205"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INALÁMB</a:t>
                      </a:r>
                      <a:r>
                        <a:rPr sz="1800" b="1" spc="-15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C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O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Onda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d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adio</a:t>
                      </a: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0" dirty="0" err="1">
                          <a:latin typeface="Calibri"/>
                          <a:cs typeface="Calibri"/>
                        </a:rPr>
                        <a:t>ic</a:t>
                      </a:r>
                      <a:r>
                        <a:rPr sz="1800" spc="-30" dirty="0" err="1">
                          <a:latin typeface="Calibri"/>
                          <a:cs typeface="Calibri"/>
                        </a:rPr>
                        <a:t>r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oond</a:t>
                      </a:r>
                      <a:r>
                        <a:rPr sz="1800" spc="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s</a:t>
                      </a:r>
                      <a:endParaRPr lang="es-ES" sz="1800" spc="-5" dirty="0">
                        <a:latin typeface="Calibri"/>
                        <a:cs typeface="Calibri"/>
                      </a:endParaRPr>
                    </a:p>
                    <a:p>
                      <a:pPr marL="349250" indent="-286385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49885" algn="l"/>
                        </a:tabLst>
                      </a:pPr>
                      <a:r>
                        <a:rPr lang="es-MX" sz="1800" spc="-5" dirty="0">
                          <a:latin typeface="Calibri"/>
                          <a:cs typeface="Calibri"/>
                        </a:rPr>
                        <a:t>Satélite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9885" indent="-287020">
                        <a:lnSpc>
                          <a:spcPct val="100000"/>
                        </a:lnSpc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WLA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F</a:t>
                      </a:r>
                      <a:r>
                        <a:rPr lang="es-MX" sz="1800" spc="-5" dirty="0">
                          <a:latin typeface="Calibri"/>
                          <a:cs typeface="Calibri"/>
                        </a:rPr>
                        <a:t>i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140" dirty="0">
                          <a:latin typeface="Calibri"/>
                          <a:cs typeface="Calibri"/>
                        </a:rPr>
                        <a:t>P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 – Blu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ooth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49885" indent="-287020">
                        <a:lnSpc>
                          <a:spcPct val="100000"/>
                        </a:lnSpc>
                        <a:spcBef>
                          <a:spcPts val="1080"/>
                        </a:spcBef>
                        <a:buFont typeface="Arial"/>
                        <a:buChar char="•"/>
                        <a:tabLst>
                          <a:tab pos="350520" algn="l"/>
                        </a:tabLst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W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AN</a:t>
                      </a:r>
                      <a:r>
                        <a:rPr sz="1800" spc="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– 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él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t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</a:t>
                      </a:r>
                      <a:r>
                        <a:rPr sz="1800" spc="5" dirty="0">
                          <a:latin typeface="Calibri"/>
                          <a:cs typeface="Calibri"/>
                        </a:rPr>
                        <a:t>s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,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Wi</a:t>
                      </a:r>
                      <a:r>
                        <a:rPr sz="1800" dirty="0" err="1">
                          <a:latin typeface="Calibri"/>
                          <a:cs typeface="Calibri"/>
                        </a:rPr>
                        <a:t>M</a:t>
                      </a:r>
                      <a:r>
                        <a:rPr sz="1800" spc="-15" dirty="0" err="1">
                          <a:latin typeface="Calibri"/>
                          <a:cs typeface="Calibri"/>
                        </a:rPr>
                        <a:t>a</a:t>
                      </a:r>
                      <a:r>
                        <a:rPr sz="1800" spc="-5" dirty="0" err="1">
                          <a:latin typeface="Calibri"/>
                          <a:cs typeface="Calibri"/>
                        </a:rPr>
                        <a:t>x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57150">
                      <a:solidFill>
                        <a:srgbClr val="FFFFFF"/>
                      </a:solidFill>
                      <a:prstDash val="solid"/>
                    </a:lnL>
                    <a:lnR w="57150">
                      <a:solidFill>
                        <a:srgbClr val="FFFFFF"/>
                      </a:solidFill>
                      <a:prstDash val="solid"/>
                    </a:lnR>
                    <a:lnT w="57150">
                      <a:solidFill>
                        <a:srgbClr val="FFFFFF"/>
                      </a:solidFill>
                      <a:prstDash val="solid"/>
                    </a:lnT>
                    <a:lnB w="57150">
                      <a:solidFill>
                        <a:srgbClr val="FFFFFF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7388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comunicación</a:t>
            </a:r>
          </a:p>
          <a:p>
            <a:pPr>
              <a:defRPr/>
            </a:pP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Formatos básicos de medios de red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76D82E12-EF26-4221-888B-AB821867D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83768" y="1412776"/>
            <a:ext cx="5209462" cy="46208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4F71473C-1DAE-42CA-9EDE-DF0DEEF46D86}"/>
              </a:ext>
            </a:extLst>
          </p:cNvPr>
          <p:cNvSpPr txBox="1"/>
          <p:nvPr/>
        </p:nvSpPr>
        <p:spPr>
          <a:xfrm>
            <a:off x="6300192" y="4869160"/>
            <a:ext cx="1224136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s-MX" sz="1000" b="1" dirty="0">
                <a:latin typeface="Arial" panose="020B0604020202020204" pitchFamily="34" charset="0"/>
                <a:cs typeface="Arial" panose="020B0604020202020204" pitchFamily="34" charset="0"/>
              </a:rPr>
              <a:t>Señales de ondas de radio o microondas</a:t>
            </a:r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MX" sz="1000" dirty="0">
                <a:latin typeface="Arial" panose="020B0604020202020204" pitchFamily="34" charset="0"/>
                <a:cs typeface="Arial" panose="020B0604020202020204" pitchFamily="34" charset="0"/>
              </a:rPr>
              <a:t>tecnología inalámbrica</a:t>
            </a:r>
          </a:p>
        </p:txBody>
      </p:sp>
    </p:spTree>
    <p:extLst>
      <p:ext uri="{BB962C8B-B14F-4D97-AF65-F5344CB8AC3E}">
        <p14:creationId xmlns:p14="http://schemas.microsoft.com/office/powerpoint/2010/main" val="728554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8 CuadroTexto"/>
          <p:cNvSpPr txBox="1">
            <a:spLocks noChangeArrowheads="1"/>
          </p:cNvSpPr>
          <p:nvPr/>
        </p:nvSpPr>
        <p:spPr bwMode="auto">
          <a:xfrm>
            <a:off x="642938" y="1340768"/>
            <a:ext cx="785812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Consta de un alambre de cobre duro en su parte central rodeado por un material aislante. Este material aislante está rodeado por una malla metálica que a su vez está cubierta por una capa de plástico protectora.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42938" y="764704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  <p:pic>
        <p:nvPicPr>
          <p:cNvPr id="717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5021535"/>
            <a:ext cx="497205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14 CuadroTexto"/>
          <p:cNvSpPr txBox="1">
            <a:spLocks noChangeArrowheads="1"/>
          </p:cNvSpPr>
          <p:nvPr/>
        </p:nvSpPr>
        <p:spPr bwMode="auto">
          <a:xfrm>
            <a:off x="642938" y="344740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más caro que el par trenzado, pero puede transmitir una gran cantidad de datos más rápido que el par trenzado y no sufre interferencias eléctricas.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642938" y="4267838"/>
            <a:ext cx="7929562" cy="38529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 eaLnBrk="0" hangingPunct="0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5000"/>
              <a:buFont typeface="Monotype Sorts"/>
              <a:buChar char="o"/>
              <a:defRPr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un cable muy popular en la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industria de la televisión por cable. 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8" name="7 CuadroTexto"/>
          <p:cNvSpPr txBox="1">
            <a:spLocks noChangeArrowheads="1"/>
          </p:cNvSpPr>
          <p:nvPr/>
        </p:nvSpPr>
        <p:spPr bwMode="auto">
          <a:xfrm>
            <a:off x="642938" y="2688555"/>
            <a:ext cx="7929562" cy="70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ts val="25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Monotype Sorts"/>
              <a:buChar char="o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primera generación de redes utilizaban cable coaxial y se sigue usando para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tendidos mayores de 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4204567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4" grpId="0"/>
      <p:bldP spid="15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503944" y="3989898"/>
            <a:ext cx="3416427" cy="9921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4063925" y="1971123"/>
            <a:ext cx="5022342" cy="29969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7683" y="2015108"/>
            <a:ext cx="3528441" cy="13144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 txBox="1"/>
          <p:nvPr/>
        </p:nvSpPr>
        <p:spPr>
          <a:xfrm>
            <a:off x="581331" y="3469596"/>
            <a:ext cx="133921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56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wi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-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x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Cable</a:t>
            </a:r>
            <a:endParaRPr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19DB1953-67DD-4119-89A5-144F5ABBCD6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7652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E58F2546-AE6C-4DFA-B594-CAEEB1B44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84" y="1507919"/>
            <a:ext cx="63053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 coaxial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3" y="2492896"/>
            <a:ext cx="2563614" cy="1656489"/>
          </a:xfrm>
          <a:prstGeom prst="rect">
            <a:avLst/>
          </a:prstGeom>
        </p:spPr>
      </p:pic>
      <p:sp>
        <p:nvSpPr>
          <p:cNvPr id="12291" name="Text Box 5"/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2293" name="10 CuadroTexto"/>
          <p:cNvSpPr txBox="1">
            <a:spLocks noChangeArrowheads="1"/>
          </p:cNvSpPr>
          <p:nvPr/>
        </p:nvSpPr>
        <p:spPr bwMode="auto">
          <a:xfrm>
            <a:off x="576118" y="1539280"/>
            <a:ext cx="7858125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algn="ctr" eaLnBrk="1" hangingPunct="1">
              <a:lnSpc>
                <a:spcPct val="150000"/>
              </a:lnSpc>
            </a:pPr>
            <a:r>
              <a:rPr lang="es-ES_tradnl" sz="1600" b="1" dirty="0">
                <a:solidFill>
                  <a:schemeClr val="accent5">
                    <a:lumMod val="75000"/>
                  </a:schemeClr>
                </a:solidFill>
                <a:latin typeface="ZapfHumnst BT"/>
              </a:rPr>
              <a:t>Consiste de dos alambres de cobre aislados con un recubrimiento plástico, que se entrelazan en forma helicoidal. </a:t>
            </a:r>
            <a:endParaRPr lang="es-MX" sz="16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2294" name="11 CuadroTexto"/>
          <p:cNvSpPr txBox="1">
            <a:spLocks noChangeArrowheads="1"/>
          </p:cNvSpPr>
          <p:nvPr/>
        </p:nvSpPr>
        <p:spPr bwMode="auto">
          <a:xfrm>
            <a:off x="714374" y="2642797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 sido usado por años en las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líneas telefónicas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95" name="12 CuadroTexto"/>
          <p:cNvSpPr txBox="1">
            <a:spLocks noChangeArrowheads="1"/>
          </p:cNvSpPr>
          <p:nvPr/>
        </p:nvSpPr>
        <p:spPr bwMode="auto">
          <a:xfrm>
            <a:off x="767526" y="5974314"/>
            <a:ext cx="7932473" cy="373628"/>
          </a:xfrm>
          <a:prstGeom prst="rect">
            <a:avLst/>
          </a:prstGeom>
          <a:noFill/>
          <a:ln w="9525">
            <a:solidFill>
              <a:schemeClr val="bg2">
                <a:lumMod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>
              <a:lnSpc>
                <a:spcPts val="2500"/>
              </a:lnSpc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U 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UTP significa</a:t>
            </a:r>
            <a:r>
              <a:rPr lang="es-ES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'sin blindaje‘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por lo que no incorpora ninguna malla metálica que lo rodee. </a:t>
            </a:r>
          </a:p>
        </p:txBody>
      </p:sp>
      <p:sp>
        <p:nvSpPr>
          <p:cNvPr id="12296" name="13 CuadroTexto"/>
          <p:cNvSpPr txBox="1">
            <a:spLocks noChangeArrowheads="1"/>
          </p:cNvSpPr>
          <p:nvPr/>
        </p:nvSpPr>
        <p:spPr bwMode="auto">
          <a:xfrm>
            <a:off x="1040754" y="4354980"/>
            <a:ext cx="7143750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Ventajas: 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El cable es más económico, flexible, delgado y fácil de instalar.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11 CuadroTexto"/>
          <p:cNvSpPr txBox="1">
            <a:spLocks noChangeArrowheads="1"/>
          </p:cNvSpPr>
          <p:nvPr/>
        </p:nvSpPr>
        <p:spPr bwMode="auto">
          <a:xfrm>
            <a:off x="714374" y="3152385"/>
            <a:ext cx="7858125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el más popular para la implementación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13 CuadroTexto"/>
          <p:cNvSpPr txBox="1">
            <a:spLocks noChangeArrowheads="1"/>
          </p:cNvSpPr>
          <p:nvPr/>
        </p:nvSpPr>
        <p:spPr bwMode="auto">
          <a:xfrm>
            <a:off x="1040754" y="4866191"/>
            <a:ext cx="7143750" cy="786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20000"/>
              </a:spcBef>
              <a:buClr>
                <a:schemeClr val="accent1"/>
              </a:buClr>
              <a:buSzPct val="70000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Desventajas: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Times New Roman" pitchFamily="18" charset="0"/>
              </a:rPr>
              <a:t>Presenta menor protección frente a interferencias electromagnéticas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11 CuadroTexto"/>
          <p:cNvSpPr txBox="1">
            <a:spLocks noChangeArrowheads="1"/>
          </p:cNvSpPr>
          <p:nvPr/>
        </p:nvSpPr>
        <p:spPr bwMode="auto">
          <a:xfrm>
            <a:off x="683568" y="3664701"/>
            <a:ext cx="5112568" cy="417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limita a un tendido recomendado de </a:t>
            </a:r>
            <a:r>
              <a:rPr lang="es-ES_tradnl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 metros</a:t>
            </a: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  <p:extLst>
      <p:ext uri="{BB962C8B-B14F-4D97-AF65-F5344CB8AC3E}">
        <p14:creationId xmlns:p14="http://schemas.microsoft.com/office/powerpoint/2010/main" val="238621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  <p:bldP spid="12293" grpId="0"/>
      <p:bldP spid="12294" grpId="0"/>
      <p:bldP spid="12295" grpId="0" animBg="1"/>
      <p:bldP spid="12296" grpId="0"/>
      <p:bldP spid="11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739772" y="2196845"/>
            <a:ext cx="6404228" cy="3485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179451" y="2296288"/>
            <a:ext cx="2171700" cy="15716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238734" y="1969675"/>
            <a:ext cx="287845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Unshiel</a:t>
            </a:r>
            <a:r>
              <a:rPr b="1" spc="-19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53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15" dirty="0">
                <a:solidFill>
                  <a:srgbClr val="454551"/>
                </a:solidFill>
                <a:latin typeface="Calibri"/>
                <a:cs typeface="Calibri"/>
              </a:rPr>
              <a:t>wi</a:t>
            </a:r>
            <a:r>
              <a:rPr b="1" spc="-23" dirty="0">
                <a:solidFill>
                  <a:srgbClr val="454551"/>
                </a:solidFill>
                <a:latin typeface="Calibri"/>
                <a:cs typeface="Calibri"/>
              </a:rPr>
              <a:t>s</a:t>
            </a:r>
            <a:r>
              <a:rPr b="1" spc="-30" dirty="0">
                <a:solidFill>
                  <a:srgbClr val="454551"/>
                </a:solidFill>
                <a:latin typeface="Calibri"/>
                <a:cs typeface="Calibri"/>
              </a:rPr>
              <a:t>t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e</a:t>
            </a:r>
            <a:r>
              <a:rPr b="1" dirty="0">
                <a:solidFill>
                  <a:srgbClr val="454551"/>
                </a:solidFill>
                <a:latin typeface="Calibri"/>
                <a:cs typeface="Calibri"/>
              </a:rPr>
              <a:t>d </a:t>
            </a:r>
            <a:r>
              <a:rPr b="1" spc="-41" dirty="0">
                <a:solidFill>
                  <a:srgbClr val="454551"/>
                </a:solidFill>
                <a:latin typeface="Calibri"/>
                <a:cs typeface="Calibri"/>
              </a:rPr>
              <a:t>P</a:t>
            </a:r>
            <a:r>
              <a:rPr b="1" spc="-8" dirty="0">
                <a:solidFill>
                  <a:srgbClr val="454551"/>
                </a:solidFill>
                <a:latin typeface="Calibri"/>
                <a:cs typeface="Calibri"/>
              </a:rPr>
              <a:t>air</a:t>
            </a:r>
            <a:r>
              <a:rPr b="1" spc="-4" dirty="0">
                <a:solidFill>
                  <a:srgbClr val="454551"/>
                </a:solidFill>
                <a:latin typeface="Calibri"/>
                <a:cs typeface="Calibri"/>
              </a:rPr>
              <a:t> </a:t>
            </a:r>
            <a:r>
              <a:rPr b="1" spc="-11" dirty="0">
                <a:solidFill>
                  <a:srgbClr val="454551"/>
                </a:solidFill>
                <a:latin typeface="Calibri"/>
                <a:cs typeface="Calibri"/>
              </a:rPr>
              <a:t>(UTP)</a:t>
            </a:r>
            <a:endParaRPr>
              <a:latin typeface="Calibri"/>
              <a:cs typeface="Calibri"/>
            </a:endParaRP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2B45743-1F10-46DF-8962-B43028AA1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91" y="897437"/>
            <a:ext cx="6286500" cy="56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  <a:spcBef>
                <a:spcPct val="5000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Par trenzado no blindado 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(UTP -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Unshielded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Twisted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80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Pair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3106280-6B42-419A-A5A0-2E66DFE6B98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-27384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Medios de cobre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/>
      <p:bldP spid="7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4032</TotalTime>
  <Words>1564</Words>
  <Application>Microsoft Office PowerPoint</Application>
  <PresentationFormat>On-screen Show (4:3)</PresentationFormat>
  <Paragraphs>193</Paragraphs>
  <Slides>28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40" baseType="lpstr">
      <vt:lpstr>Arial</vt:lpstr>
      <vt:lpstr>AsapRegular</vt:lpstr>
      <vt:lpstr>Calibri</vt:lpstr>
      <vt:lpstr>Century Gothic</vt:lpstr>
      <vt:lpstr>Courier New</vt:lpstr>
      <vt:lpstr>Dom Casual</vt:lpstr>
      <vt:lpstr>inherit</vt:lpstr>
      <vt:lpstr>Monotype Sorts</vt:lpstr>
      <vt:lpstr>Times New Roman</vt:lpstr>
      <vt:lpstr>Wingdings</vt:lpstr>
      <vt:lpstr>ZapfHumnst BT</vt:lpstr>
      <vt:lpstr>Tema de Office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173</cp:revision>
  <cp:lastPrinted>2020-02-27T15:33:41Z</cp:lastPrinted>
  <dcterms:created xsi:type="dcterms:W3CDTF">2013-06-11T22:32:36Z</dcterms:created>
  <dcterms:modified xsi:type="dcterms:W3CDTF">2024-02-13T18:48:49Z</dcterms:modified>
</cp:coreProperties>
</file>