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41" r:id="rId2"/>
    <p:sldId id="493" r:id="rId3"/>
    <p:sldId id="852" r:id="rId4"/>
    <p:sldId id="351" r:id="rId5"/>
    <p:sldId id="352" r:id="rId6"/>
    <p:sldId id="856" r:id="rId7"/>
    <p:sldId id="853" r:id="rId8"/>
    <p:sldId id="628" r:id="rId9"/>
    <p:sldId id="855" r:id="rId10"/>
    <p:sldId id="857" r:id="rId11"/>
    <p:sldId id="858" r:id="rId12"/>
    <p:sldId id="860" r:id="rId13"/>
    <p:sldId id="861" r:id="rId14"/>
    <p:sldId id="866" r:id="rId15"/>
    <p:sldId id="862" r:id="rId16"/>
    <p:sldId id="629" r:id="rId17"/>
    <p:sldId id="630" r:id="rId18"/>
    <p:sldId id="632" r:id="rId19"/>
    <p:sldId id="631" r:id="rId20"/>
    <p:sldId id="636" r:id="rId21"/>
    <p:sldId id="482" r:id="rId22"/>
    <p:sldId id="484"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2639" autoAdjust="0"/>
  </p:normalViewPr>
  <p:slideViewPr>
    <p:cSldViewPr>
      <p:cViewPr varScale="1">
        <p:scale>
          <a:sx n="111" d="100"/>
          <a:sy n="111" d="100"/>
        </p:scale>
        <p:origin x="1824"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15F0F-6D28-499C-8425-A9347399C9A5}" type="datetimeFigureOut">
              <a:rPr lang="es-MX" smtClean="0"/>
              <a:t>15/02/2024</a:t>
            </a:fld>
            <a:endParaRPr lang="es-MX"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524254-95EA-43C3-A456-75717B602892}" type="slidenum">
              <a:rPr lang="es-MX" smtClean="0"/>
              <a:t>‹#›</a:t>
            </a:fld>
            <a:endParaRPr lang="es-MX" dirty="0"/>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15/02/2024</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16</a:t>
            </a:fld>
            <a:endParaRPr lang="es-ES" dirty="0"/>
          </a:p>
        </p:txBody>
      </p:sp>
    </p:spTree>
    <p:extLst>
      <p:ext uri="{BB962C8B-B14F-4D97-AF65-F5344CB8AC3E}">
        <p14:creationId xmlns:p14="http://schemas.microsoft.com/office/powerpoint/2010/main" val="208357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17</a:t>
            </a:fld>
            <a:endParaRPr lang="es-ES" dirty="0"/>
          </a:p>
        </p:txBody>
      </p:sp>
    </p:spTree>
    <p:extLst>
      <p:ext uri="{BB962C8B-B14F-4D97-AF65-F5344CB8AC3E}">
        <p14:creationId xmlns:p14="http://schemas.microsoft.com/office/powerpoint/2010/main" val="2605086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18</a:t>
            </a:fld>
            <a:endParaRPr lang="es-ES" dirty="0"/>
          </a:p>
        </p:txBody>
      </p:sp>
    </p:spTree>
    <p:extLst>
      <p:ext uri="{BB962C8B-B14F-4D97-AF65-F5344CB8AC3E}">
        <p14:creationId xmlns:p14="http://schemas.microsoft.com/office/powerpoint/2010/main" val="407085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19</a:t>
            </a:fld>
            <a:endParaRPr lang="es-ES" dirty="0"/>
          </a:p>
        </p:txBody>
      </p:sp>
    </p:spTree>
    <p:extLst>
      <p:ext uri="{BB962C8B-B14F-4D97-AF65-F5344CB8AC3E}">
        <p14:creationId xmlns:p14="http://schemas.microsoft.com/office/powerpoint/2010/main" val="3888555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8</a:t>
            </a:fld>
            <a:endParaRPr lang="es-ES" dirty="0"/>
          </a:p>
        </p:txBody>
      </p:sp>
    </p:spTree>
    <p:extLst>
      <p:ext uri="{BB962C8B-B14F-4D97-AF65-F5344CB8AC3E}">
        <p14:creationId xmlns:p14="http://schemas.microsoft.com/office/powerpoint/2010/main" val="352519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9</a:t>
            </a:fld>
            <a:endParaRPr lang="es-ES" dirty="0"/>
          </a:p>
        </p:txBody>
      </p:sp>
    </p:spTree>
    <p:extLst>
      <p:ext uri="{BB962C8B-B14F-4D97-AF65-F5344CB8AC3E}">
        <p14:creationId xmlns:p14="http://schemas.microsoft.com/office/powerpoint/2010/main" val="1365267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10</a:t>
            </a:fld>
            <a:endParaRPr lang="es-ES" dirty="0"/>
          </a:p>
        </p:txBody>
      </p:sp>
    </p:spTree>
    <p:extLst>
      <p:ext uri="{BB962C8B-B14F-4D97-AF65-F5344CB8AC3E}">
        <p14:creationId xmlns:p14="http://schemas.microsoft.com/office/powerpoint/2010/main" val="427381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11</a:t>
            </a:fld>
            <a:endParaRPr lang="es-ES" dirty="0"/>
          </a:p>
        </p:txBody>
      </p:sp>
    </p:spTree>
    <p:extLst>
      <p:ext uri="{BB962C8B-B14F-4D97-AF65-F5344CB8AC3E}">
        <p14:creationId xmlns:p14="http://schemas.microsoft.com/office/powerpoint/2010/main" val="2338723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12</a:t>
            </a:fld>
            <a:endParaRPr lang="es-ES" dirty="0"/>
          </a:p>
        </p:txBody>
      </p:sp>
    </p:spTree>
    <p:extLst>
      <p:ext uri="{BB962C8B-B14F-4D97-AF65-F5344CB8AC3E}">
        <p14:creationId xmlns:p14="http://schemas.microsoft.com/office/powerpoint/2010/main" val="1942438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13</a:t>
            </a:fld>
            <a:endParaRPr lang="es-ES" dirty="0"/>
          </a:p>
        </p:txBody>
      </p:sp>
    </p:spTree>
    <p:extLst>
      <p:ext uri="{BB962C8B-B14F-4D97-AF65-F5344CB8AC3E}">
        <p14:creationId xmlns:p14="http://schemas.microsoft.com/office/powerpoint/2010/main" val="4023942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14</a:t>
            </a:fld>
            <a:endParaRPr lang="es-ES" dirty="0"/>
          </a:p>
        </p:txBody>
      </p:sp>
    </p:spTree>
    <p:extLst>
      <p:ext uri="{BB962C8B-B14F-4D97-AF65-F5344CB8AC3E}">
        <p14:creationId xmlns:p14="http://schemas.microsoft.com/office/powerpoint/2010/main" val="3751643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15</a:t>
            </a:fld>
            <a:endParaRPr lang="es-ES" dirty="0"/>
          </a:p>
        </p:txBody>
      </p:sp>
    </p:spTree>
    <p:extLst>
      <p:ext uri="{BB962C8B-B14F-4D97-AF65-F5344CB8AC3E}">
        <p14:creationId xmlns:p14="http://schemas.microsoft.com/office/powerpoint/2010/main" val="2790556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8827251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15/02/2024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15/02/2024</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46807"/>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2006B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Interconexión de dispositivos</a:t>
            </a:r>
          </a:p>
        </p:txBody>
      </p:sp>
      <p:sp>
        <p:nvSpPr>
          <p:cNvPr id="3" name="Subtitle 2"/>
          <p:cNvSpPr>
            <a:spLocks noGrp="1"/>
          </p:cNvSpPr>
          <p:nvPr>
            <p:ph type="subTitle" idx="1"/>
          </p:nvPr>
        </p:nvSpPr>
        <p:spPr>
          <a:xfrm>
            <a:off x="899592" y="2204864"/>
            <a:ext cx="7560840" cy="1440160"/>
          </a:xfrm>
        </p:spPr>
        <p:txBody>
          <a:bodyPr rtlCol="0">
            <a:normAutofit/>
          </a:bodyPr>
          <a:lstStyle/>
          <a:p>
            <a:pPr eaLnBrk="1" fontAlgn="auto" hangingPunct="1">
              <a:lnSpc>
                <a:spcPct val="170000"/>
              </a:lnSpc>
              <a:spcAft>
                <a:spcPts val="0"/>
              </a:spcAft>
              <a:defRPr/>
            </a:pPr>
            <a:r>
              <a:rPr lang="es-MX" b="1" dirty="0">
                <a:solidFill>
                  <a:schemeClr val="accent4">
                    <a:lumMod val="50000"/>
                  </a:schemeClr>
                </a:solidFill>
                <a:latin typeface="Calibri" panose="020F0502020204030204" pitchFamily="34" charset="0"/>
              </a:rPr>
              <a:t>Redes inalámbricas</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11" name="Imagen 10" descr="Imagen de la pantalla de un computador portátil&#10;&#10;Descripción generada automáticamente con confianza baja">
            <a:extLst>
              <a:ext uri="{FF2B5EF4-FFF2-40B4-BE49-F238E27FC236}">
                <a16:creationId xmlns:a16="http://schemas.microsoft.com/office/drawing/2014/main" id="{5A216DD5-BD1F-4474-BD25-FD6BA62E9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3645024"/>
            <a:ext cx="3926782" cy="2520280"/>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CB525E1-F85E-43E1-96BC-90FD85587CA5}"/>
              </a:ext>
            </a:extLst>
          </p:cNvPr>
          <p:cNvPicPr>
            <a:picLocks noChangeAspect="1"/>
          </p:cNvPicPr>
          <p:nvPr/>
        </p:nvPicPr>
        <p:blipFill>
          <a:blip r:embed="rId3"/>
          <a:stretch>
            <a:fillRect/>
          </a:stretch>
        </p:blipFill>
        <p:spPr>
          <a:xfrm>
            <a:off x="4716016" y="4005064"/>
            <a:ext cx="3334851" cy="2016223"/>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206642" y="193205"/>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39552" y="1556792"/>
            <a:ext cx="7992888" cy="3312368"/>
          </a:xfrm>
        </p:spPr>
        <p:txBody>
          <a:bodyPr>
            <a:noAutofit/>
          </a:bodyPr>
          <a:lstStyle/>
          <a:p>
            <a:pPr algn="just">
              <a:lnSpc>
                <a:spcPts val="2600"/>
              </a:lnSpc>
              <a:spcBef>
                <a:spcPts val="0"/>
              </a:spcBef>
              <a:spcAft>
                <a:spcPts val="0"/>
              </a:spcAft>
            </a:pPr>
            <a:r>
              <a:rPr lang="es-ES" sz="1600" dirty="0">
                <a:solidFill>
                  <a:srgbClr val="333333"/>
                </a:solidFill>
              </a:rPr>
              <a:t>Las señales </a:t>
            </a:r>
            <a:r>
              <a:rPr lang="es-ES" sz="1600" dirty="0" err="1">
                <a:solidFill>
                  <a:srgbClr val="333333"/>
                </a:solidFill>
              </a:rPr>
              <a:t>Wi</a:t>
            </a:r>
            <a:r>
              <a:rPr lang="es-ES" sz="1600" dirty="0">
                <a:solidFill>
                  <a:srgbClr val="333333"/>
                </a:solidFill>
              </a:rPr>
              <a:t>-Fi se propagan por medio de la emisión de </a:t>
            </a:r>
            <a:r>
              <a:rPr lang="es-ES" sz="1600" b="1" dirty="0">
                <a:solidFill>
                  <a:srgbClr val="333333"/>
                </a:solidFill>
              </a:rPr>
              <a:t>ondas electromagnéticas </a:t>
            </a:r>
            <a:r>
              <a:rPr lang="es-ES" sz="1600" dirty="0">
                <a:solidFill>
                  <a:srgbClr val="333333"/>
                </a:solidFill>
              </a:rPr>
              <a:t>que cubren un área determinada. La señal </a:t>
            </a:r>
            <a:r>
              <a:rPr lang="es-ES" sz="1600" b="1" dirty="0">
                <a:solidFill>
                  <a:srgbClr val="333333"/>
                </a:solidFill>
              </a:rPr>
              <a:t>2.4G </a:t>
            </a:r>
            <a:r>
              <a:rPr lang="es-ES" sz="1600" dirty="0">
                <a:solidFill>
                  <a:srgbClr val="333333"/>
                </a:solidFill>
              </a:rPr>
              <a:t>puede atravesar sin mucha dificultad determinados obstáculos como muros y puertas, mientras que las señales </a:t>
            </a:r>
            <a:r>
              <a:rPr lang="es-ES" sz="1600" b="1" dirty="0">
                <a:solidFill>
                  <a:srgbClr val="333333"/>
                </a:solidFill>
              </a:rPr>
              <a:t>5G </a:t>
            </a:r>
            <a:r>
              <a:rPr lang="es-ES" sz="1600" dirty="0">
                <a:solidFill>
                  <a:srgbClr val="333333"/>
                </a:solidFill>
              </a:rPr>
              <a:t>no pueden hacerlo tan fácilmente, por lo que su alcance es reducido.</a:t>
            </a:r>
          </a:p>
          <a:p>
            <a:pPr algn="just">
              <a:lnSpc>
                <a:spcPts val="2600"/>
              </a:lnSpc>
              <a:spcAft>
                <a:spcPts val="0"/>
              </a:spcAft>
            </a:pPr>
            <a:r>
              <a:rPr lang="es-ES" sz="1600" dirty="0">
                <a:solidFill>
                  <a:srgbClr val="333333"/>
                </a:solidFill>
              </a:rPr>
              <a:t>Las antenas en los equipos inalámbricos emiten las </a:t>
            </a:r>
            <a:r>
              <a:rPr lang="es-ES" sz="1600" b="1" dirty="0">
                <a:solidFill>
                  <a:srgbClr val="333333"/>
                </a:solidFill>
              </a:rPr>
              <a:t>ondas electromagnéticas</a:t>
            </a:r>
            <a:r>
              <a:rPr lang="es-ES" sz="1600" dirty="0">
                <a:solidFill>
                  <a:srgbClr val="333333"/>
                </a:solidFill>
              </a:rPr>
              <a:t> que permiten a los dispositivos conectarse a Internet. </a:t>
            </a:r>
            <a:endParaRPr lang="es-ES" altLang="es-MX" sz="1600" dirty="0"/>
          </a:p>
        </p:txBody>
      </p:sp>
    </p:spTree>
    <p:extLst>
      <p:ext uri="{BB962C8B-B14F-4D97-AF65-F5344CB8AC3E}">
        <p14:creationId xmlns:p14="http://schemas.microsoft.com/office/powerpoint/2010/main" val="13634856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8" name="2 Marcador de contenido">
            <a:extLst>
              <a:ext uri="{FF2B5EF4-FFF2-40B4-BE49-F238E27FC236}">
                <a16:creationId xmlns:a16="http://schemas.microsoft.com/office/drawing/2014/main" id="{5B9A2CDA-3CF6-4395-BD8D-C8982D44F9AB}"/>
              </a:ext>
            </a:extLst>
          </p:cNvPr>
          <p:cNvSpPr txBox="1">
            <a:spLocks/>
          </p:cNvSpPr>
          <p:nvPr/>
        </p:nvSpPr>
        <p:spPr bwMode="auto">
          <a:xfrm>
            <a:off x="2339752" y="1238600"/>
            <a:ext cx="6120680" cy="1674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6</a:t>
            </a:r>
          </a:p>
          <a:p>
            <a:pPr algn="just">
              <a:lnSpc>
                <a:spcPct val="150000"/>
              </a:lnSpc>
              <a:buFont typeface="Arial" panose="020B0604020202020204" pitchFamily="34" charset="0"/>
              <a:buChar char="•"/>
            </a:pPr>
            <a:r>
              <a:rPr lang="es-ES" sz="1600" dirty="0">
                <a:solidFill>
                  <a:srgbClr val="333333"/>
                </a:solidFill>
              </a:rPr>
              <a:t>Banda de frecuencia </a:t>
            </a:r>
            <a:r>
              <a:rPr lang="es-ES" sz="1600" b="1" dirty="0">
                <a:solidFill>
                  <a:srgbClr val="333333"/>
                </a:solidFill>
              </a:rPr>
              <a:t>2.4 GHz y 5 GHz </a:t>
            </a:r>
            <a:r>
              <a:rPr lang="es-ES" sz="1600" dirty="0">
                <a:solidFill>
                  <a:srgbClr val="333333"/>
                </a:solidFill>
              </a:rPr>
              <a:t>a la vez (con ello se aprovecha la cobertura de la red de 2,4 GHz y la velocidad de la red de 5 GHz.)</a:t>
            </a:r>
            <a:endParaRPr lang="es-ES" altLang="es-MX" sz="1600" b="1"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pic>
        <p:nvPicPr>
          <p:cNvPr id="22" name="Imagen 21" descr="Icono&#10;&#10;Descripción generada automáticamente">
            <a:extLst>
              <a:ext uri="{FF2B5EF4-FFF2-40B4-BE49-F238E27FC236}">
                <a16:creationId xmlns:a16="http://schemas.microsoft.com/office/drawing/2014/main" id="{8E29E400-413C-5920-9A83-9676752250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927" y="1156410"/>
            <a:ext cx="1296144" cy="1296144"/>
          </a:xfrm>
          <a:prstGeom prst="rect">
            <a:avLst/>
          </a:prstGeom>
        </p:spPr>
      </p:pic>
      <p:sp>
        <p:nvSpPr>
          <p:cNvPr id="23" name="2 Marcador de contenido">
            <a:extLst>
              <a:ext uri="{FF2B5EF4-FFF2-40B4-BE49-F238E27FC236}">
                <a16:creationId xmlns:a16="http://schemas.microsoft.com/office/drawing/2014/main" id="{E5E4886C-CE5A-D279-10DE-95523F1D663E}"/>
              </a:ext>
            </a:extLst>
          </p:cNvPr>
          <p:cNvSpPr txBox="1">
            <a:spLocks/>
          </p:cNvSpPr>
          <p:nvPr/>
        </p:nvSpPr>
        <p:spPr bwMode="auto">
          <a:xfrm>
            <a:off x="611560" y="2708920"/>
            <a:ext cx="7920880"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6E</a:t>
            </a:r>
          </a:p>
          <a:p>
            <a:pPr algn="just">
              <a:buFont typeface="Arial" panose="020B0604020202020204" pitchFamily="34" charset="0"/>
              <a:buChar char="•"/>
            </a:pPr>
            <a:r>
              <a:rPr lang="es-ES" sz="1600" dirty="0">
                <a:solidFill>
                  <a:srgbClr val="333333"/>
                </a:solidFill>
              </a:rPr>
              <a:t>Hace uso de la banda de frecuencia de </a:t>
            </a:r>
            <a:r>
              <a:rPr lang="es-ES" sz="1600" b="1" dirty="0">
                <a:solidFill>
                  <a:srgbClr val="333333"/>
                </a:solidFill>
              </a:rPr>
              <a:t>6 GHz</a:t>
            </a:r>
            <a:r>
              <a:rPr lang="es-ES" sz="1600" dirty="0">
                <a:solidFill>
                  <a:srgbClr val="333333"/>
                </a:solidFill>
              </a:rPr>
              <a:t>, totalmente nueva.</a:t>
            </a:r>
          </a:p>
          <a:p>
            <a:pPr algn="just">
              <a:buFont typeface="Arial" panose="020B0604020202020204" pitchFamily="34" charset="0"/>
              <a:buChar char="•"/>
            </a:pPr>
            <a:r>
              <a:rPr lang="es-ES" sz="1600" dirty="0">
                <a:solidFill>
                  <a:srgbClr val="333333"/>
                </a:solidFill>
              </a:rPr>
              <a:t>Exclusiva para los dispositivos más nuevos.</a:t>
            </a:r>
          </a:p>
          <a:p>
            <a:pPr algn="just">
              <a:buFont typeface="Arial" panose="020B0604020202020204" pitchFamily="34" charset="0"/>
              <a:buChar char="•"/>
            </a:pPr>
            <a:r>
              <a:rPr lang="es-ES" sz="1600" dirty="0">
                <a:solidFill>
                  <a:srgbClr val="333333"/>
                </a:solidFill>
              </a:rPr>
              <a:t>Proporciona la </a:t>
            </a:r>
            <a:r>
              <a:rPr lang="es-ES" sz="1600" b="1" dirty="0">
                <a:solidFill>
                  <a:srgbClr val="333333"/>
                </a:solidFill>
              </a:rPr>
              <a:t>velocidad más rápida </a:t>
            </a:r>
            <a:r>
              <a:rPr lang="es-ES" sz="1600" dirty="0">
                <a:solidFill>
                  <a:srgbClr val="333333"/>
                </a:solidFill>
              </a:rPr>
              <a:t>de hasta </a:t>
            </a:r>
            <a:r>
              <a:rPr lang="es-ES" sz="1600" b="1" dirty="0">
                <a:solidFill>
                  <a:srgbClr val="333333"/>
                </a:solidFill>
              </a:rPr>
              <a:t>7.8 o 10.8 </a:t>
            </a:r>
            <a:r>
              <a:rPr lang="es-ES" sz="1600" b="1" dirty="0" err="1">
                <a:solidFill>
                  <a:srgbClr val="333333"/>
                </a:solidFill>
              </a:rPr>
              <a:t>Ghz</a:t>
            </a:r>
            <a:r>
              <a:rPr lang="es-ES" sz="1600" dirty="0">
                <a:solidFill>
                  <a:srgbClr val="333333"/>
                </a:solidFill>
              </a:rPr>
              <a:t>.</a:t>
            </a:r>
          </a:p>
          <a:p>
            <a:pPr algn="just">
              <a:buFont typeface="Arial" panose="020B0604020202020204" pitchFamily="34" charset="0"/>
              <a:buChar char="•"/>
            </a:pPr>
            <a:r>
              <a:rPr lang="es-ES" sz="1600" dirty="0">
                <a:solidFill>
                  <a:srgbClr val="333333"/>
                </a:solidFill>
              </a:rPr>
              <a:t>No interfiere con redes </a:t>
            </a:r>
            <a:r>
              <a:rPr lang="es-ES" sz="1600" dirty="0" err="1">
                <a:solidFill>
                  <a:srgbClr val="333333"/>
                </a:solidFill>
              </a:rPr>
              <a:t>Wi</a:t>
            </a:r>
            <a:r>
              <a:rPr lang="es-ES" sz="1600" dirty="0">
                <a:solidFill>
                  <a:srgbClr val="333333"/>
                </a:solidFill>
              </a:rPr>
              <a:t>-Fi vecinas.</a:t>
            </a:r>
          </a:p>
          <a:p>
            <a:pPr algn="just">
              <a:buFont typeface="Arial" panose="020B0604020202020204" pitchFamily="34" charset="0"/>
              <a:buChar char="•"/>
            </a:pPr>
            <a:r>
              <a:rPr lang="es-ES" sz="1600" dirty="0">
                <a:solidFill>
                  <a:srgbClr val="333333"/>
                </a:solidFill>
              </a:rPr>
              <a:t>Tiene </a:t>
            </a:r>
            <a:r>
              <a:rPr lang="es-ES" sz="1600" b="1" dirty="0">
                <a:solidFill>
                  <a:srgbClr val="333333"/>
                </a:solidFill>
              </a:rPr>
              <a:t>7 canales </a:t>
            </a:r>
            <a:r>
              <a:rPr lang="es-ES" sz="1600" dirty="0">
                <a:solidFill>
                  <a:srgbClr val="333333"/>
                </a:solidFill>
              </a:rPr>
              <a:t>de </a:t>
            </a:r>
            <a:r>
              <a:rPr lang="es-ES" sz="1600" b="1" dirty="0">
                <a:solidFill>
                  <a:srgbClr val="333333"/>
                </a:solidFill>
              </a:rPr>
              <a:t>160 MHz</a:t>
            </a:r>
            <a:r>
              <a:rPr lang="es-ES" sz="1600" dirty="0">
                <a:solidFill>
                  <a:srgbClr val="333333"/>
                </a:solidFill>
              </a:rPr>
              <a:t>.</a:t>
            </a:r>
            <a:endParaRPr lang="es-ES" sz="1400" dirty="0">
              <a:solidFill>
                <a:srgbClr val="333333"/>
              </a:solidFill>
            </a:endParaRPr>
          </a:p>
          <a:p>
            <a:pPr algn="just">
              <a:buFont typeface="Arial" panose="020B0604020202020204" pitchFamily="34" charset="0"/>
              <a:buChar char="•"/>
            </a:pPr>
            <a:endParaRPr lang="es-ES" altLang="es-MX" sz="1600"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pic>
        <p:nvPicPr>
          <p:cNvPr id="24" name="Imagen 23" descr="Interfaz de usuario gráfica&#10;&#10;Descripción generada automáticamente">
            <a:extLst>
              <a:ext uri="{FF2B5EF4-FFF2-40B4-BE49-F238E27FC236}">
                <a16:creationId xmlns:a16="http://schemas.microsoft.com/office/drawing/2014/main" id="{6E72525A-EA2E-02F2-2ADA-1A5C473311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4486" y="4725144"/>
            <a:ext cx="4595946" cy="1924552"/>
          </a:xfrm>
          <a:prstGeom prst="rect">
            <a:avLst/>
          </a:prstGeom>
        </p:spPr>
      </p:pic>
    </p:spTree>
    <p:extLst>
      <p:ext uri="{BB962C8B-B14F-4D97-AF65-F5344CB8AC3E}">
        <p14:creationId xmlns:p14="http://schemas.microsoft.com/office/powerpoint/2010/main" val="29256065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323528" y="1052736"/>
            <a:ext cx="8568952" cy="504056"/>
          </a:xfrm>
        </p:spPr>
        <p:txBody>
          <a:bodyPr>
            <a:noAutofit/>
          </a:bodyPr>
          <a:lstStyle/>
          <a:p>
            <a:pPr marL="0" indent="0" algn="just">
              <a:lnSpc>
                <a:spcPts val="2600"/>
              </a:lnSpc>
              <a:spcBef>
                <a:spcPts val="0"/>
              </a:spcBef>
              <a:spcAft>
                <a:spcPts val="0"/>
              </a:spcAft>
              <a:buNone/>
            </a:pPr>
            <a:r>
              <a:rPr lang="es-ES" sz="1600" dirty="0">
                <a:solidFill>
                  <a:srgbClr val="333333"/>
                </a:solidFill>
              </a:rPr>
              <a:t>Cómo están distribuidas las bandas entre las frecuencias y cuantos canales tenemos en cada banda:</a:t>
            </a:r>
            <a:endParaRPr lang="es-ES" altLang="es-MX" sz="1600" dirty="0"/>
          </a:p>
        </p:txBody>
      </p:sp>
      <p:pic>
        <p:nvPicPr>
          <p:cNvPr id="3" name="Imagen 2">
            <a:extLst>
              <a:ext uri="{FF2B5EF4-FFF2-40B4-BE49-F238E27FC236}">
                <a16:creationId xmlns:a16="http://schemas.microsoft.com/office/drawing/2014/main" id="{11A79675-A121-BAA8-146F-829D2C009FE7}"/>
              </a:ext>
            </a:extLst>
          </p:cNvPr>
          <p:cNvPicPr>
            <a:picLocks noChangeAspect="1"/>
          </p:cNvPicPr>
          <p:nvPr/>
        </p:nvPicPr>
        <p:blipFill>
          <a:blip r:embed="rId3"/>
          <a:stretch>
            <a:fillRect/>
          </a:stretch>
        </p:blipFill>
        <p:spPr>
          <a:xfrm>
            <a:off x="388640" y="1683332"/>
            <a:ext cx="8244408" cy="3194708"/>
          </a:xfrm>
          <a:prstGeom prst="rect">
            <a:avLst/>
          </a:prstGeom>
        </p:spPr>
      </p:pic>
      <p:sp>
        <p:nvSpPr>
          <p:cNvPr id="4" name="CuadroTexto 3">
            <a:extLst>
              <a:ext uri="{FF2B5EF4-FFF2-40B4-BE49-F238E27FC236}">
                <a16:creationId xmlns:a16="http://schemas.microsoft.com/office/drawing/2014/main" id="{0D11DBEE-143D-4D0C-CBB7-6545A70103E8}"/>
              </a:ext>
            </a:extLst>
          </p:cNvPr>
          <p:cNvSpPr txBox="1"/>
          <p:nvPr/>
        </p:nvSpPr>
        <p:spPr>
          <a:xfrm>
            <a:off x="449796" y="5004580"/>
            <a:ext cx="8244408" cy="1364733"/>
          </a:xfrm>
          <a:prstGeom prst="rect">
            <a:avLst/>
          </a:prstGeom>
          <a:noFill/>
        </p:spPr>
        <p:txBody>
          <a:bodyPr wrap="square">
            <a:spAutoFit/>
          </a:bodyPr>
          <a:lstStyle/>
          <a:p>
            <a:pPr algn="just">
              <a:lnSpc>
                <a:spcPts val="2000"/>
              </a:lnSpc>
            </a:pPr>
            <a:r>
              <a:rPr lang="es-MX" sz="1600" dirty="0">
                <a:solidFill>
                  <a:srgbClr val="333333"/>
                </a:solidFill>
              </a:rPr>
              <a:t>Los números 2.4 GHz, 5 GHz y 6 GHz se refieren a las bandas de frecuencia de RF específicas aprobadas para uso inalámbrico. Un menor número significa menos repeticiones de patrones de onda con el tiempo, mientras que un mayor número significa más repeticiones que pueden transmitir más datos. 1 hercio (Hz) representa una repetición por segundo y 1 </a:t>
            </a:r>
            <a:r>
              <a:rPr lang="es-MX" sz="1600" dirty="0" err="1">
                <a:solidFill>
                  <a:srgbClr val="333333"/>
                </a:solidFill>
              </a:rPr>
              <a:t>gigahertcio</a:t>
            </a:r>
            <a:r>
              <a:rPr lang="es-MX" sz="1600" dirty="0">
                <a:solidFill>
                  <a:srgbClr val="333333"/>
                </a:solidFill>
              </a:rPr>
              <a:t> (GHz) representa mil millones de repeticiones por segundo.</a:t>
            </a:r>
          </a:p>
        </p:txBody>
      </p:sp>
    </p:spTree>
    <p:extLst>
      <p:ext uri="{BB962C8B-B14F-4D97-AF65-F5344CB8AC3E}">
        <p14:creationId xmlns:p14="http://schemas.microsoft.com/office/powerpoint/2010/main" val="6178284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97855"/>
            <a:ext cx="8874732" cy="1098897"/>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2.4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Más cobertura, menos velocidad</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683568" y="2939425"/>
            <a:ext cx="7776864" cy="598079"/>
          </a:xfrm>
        </p:spPr>
        <p:txBody>
          <a:bodyPr>
            <a:noAutofit/>
          </a:bodyPr>
          <a:lstStyle/>
          <a:p>
            <a:pPr marL="0" indent="0" algn="just">
              <a:lnSpc>
                <a:spcPts val="2600"/>
              </a:lnSpc>
              <a:spcBef>
                <a:spcPts val="0"/>
              </a:spcBef>
              <a:spcAft>
                <a:spcPts val="0"/>
              </a:spcAft>
              <a:buNone/>
            </a:pPr>
            <a:r>
              <a:rPr lang="es-ES" sz="1600" dirty="0">
                <a:solidFill>
                  <a:srgbClr val="333333"/>
                </a:solidFill>
              </a:rPr>
              <a:t>Se subdivide en </a:t>
            </a:r>
            <a:r>
              <a:rPr lang="es-ES" sz="1600" b="1" dirty="0">
                <a:solidFill>
                  <a:srgbClr val="333333"/>
                </a:solidFill>
              </a:rPr>
              <a:t>13 canales </a:t>
            </a:r>
            <a:r>
              <a:rPr lang="es-ES" sz="1600" dirty="0">
                <a:solidFill>
                  <a:srgbClr val="333333"/>
                </a:solidFill>
              </a:rPr>
              <a:t>cada uno de </a:t>
            </a:r>
            <a:r>
              <a:rPr lang="es-ES" sz="1600" b="1" dirty="0">
                <a:solidFill>
                  <a:srgbClr val="333333"/>
                </a:solidFill>
              </a:rPr>
              <a:t>20 MHz </a:t>
            </a:r>
            <a:r>
              <a:rPr lang="es-ES" sz="1600" dirty="0">
                <a:solidFill>
                  <a:srgbClr val="333333"/>
                </a:solidFill>
              </a:rPr>
              <a:t>los cuales se solapan los unos a los otros:</a:t>
            </a:r>
            <a:endParaRPr lang="es-ES" altLang="es-MX" sz="1600" dirty="0"/>
          </a:p>
        </p:txBody>
      </p:sp>
      <p:pic>
        <p:nvPicPr>
          <p:cNvPr id="5" name="Picture 4">
            <a:extLst>
              <a:ext uri="{FF2B5EF4-FFF2-40B4-BE49-F238E27FC236}">
                <a16:creationId xmlns:a16="http://schemas.microsoft.com/office/drawing/2014/main" id="{DEA8700E-4553-FE43-E9C9-604342CAD8F8}"/>
              </a:ext>
            </a:extLst>
          </p:cNvPr>
          <p:cNvPicPr>
            <a:picLocks noChangeAspect="1"/>
          </p:cNvPicPr>
          <p:nvPr/>
        </p:nvPicPr>
        <p:blipFill>
          <a:blip r:embed="rId3"/>
          <a:stretch>
            <a:fillRect/>
          </a:stretch>
        </p:blipFill>
        <p:spPr>
          <a:xfrm>
            <a:off x="89756" y="3777902"/>
            <a:ext cx="8669778" cy="1970063"/>
          </a:xfrm>
          <a:prstGeom prst="rect">
            <a:avLst/>
          </a:prstGeom>
        </p:spPr>
      </p:pic>
      <p:pic>
        <p:nvPicPr>
          <p:cNvPr id="13" name="Picture 12">
            <a:extLst>
              <a:ext uri="{FF2B5EF4-FFF2-40B4-BE49-F238E27FC236}">
                <a16:creationId xmlns:a16="http://schemas.microsoft.com/office/drawing/2014/main" id="{6EB73B79-0335-16C0-CF0F-4D9E9BE8B5C4}"/>
              </a:ext>
            </a:extLst>
          </p:cNvPr>
          <p:cNvPicPr>
            <a:picLocks noChangeAspect="1"/>
          </p:cNvPicPr>
          <p:nvPr/>
        </p:nvPicPr>
        <p:blipFill>
          <a:blip r:embed="rId4"/>
          <a:stretch>
            <a:fillRect/>
          </a:stretch>
        </p:blipFill>
        <p:spPr>
          <a:xfrm>
            <a:off x="1763688" y="1582769"/>
            <a:ext cx="5373540" cy="1108292"/>
          </a:xfrm>
          <a:prstGeom prst="rect">
            <a:avLst/>
          </a:prstGeom>
        </p:spPr>
      </p:pic>
    </p:spTree>
    <p:extLst>
      <p:ext uri="{BB962C8B-B14F-4D97-AF65-F5344CB8AC3E}">
        <p14:creationId xmlns:p14="http://schemas.microsoft.com/office/powerpoint/2010/main" val="665014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874732" cy="126876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2.4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Más cobertura, menos velocidad</a:t>
            </a:r>
          </a:p>
        </p:txBody>
      </p:sp>
      <p:sp>
        <p:nvSpPr>
          <p:cNvPr id="4" name="CuadroTexto 3">
            <a:extLst>
              <a:ext uri="{FF2B5EF4-FFF2-40B4-BE49-F238E27FC236}">
                <a16:creationId xmlns:a16="http://schemas.microsoft.com/office/drawing/2014/main" id="{0D11DBEE-143D-4D0C-CBB7-6545A70103E8}"/>
              </a:ext>
            </a:extLst>
          </p:cNvPr>
          <p:cNvSpPr txBox="1"/>
          <p:nvPr/>
        </p:nvSpPr>
        <p:spPr>
          <a:xfrm>
            <a:off x="3995936" y="3429000"/>
            <a:ext cx="4608512" cy="300877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MX" sz="1600" dirty="0"/>
              <a:t>Posteriormente se añadió el </a:t>
            </a:r>
            <a:r>
              <a:rPr lang="es-MX" sz="1600" b="1" dirty="0"/>
              <a:t>canal 14 </a:t>
            </a:r>
            <a:r>
              <a:rPr lang="es-MX" sz="1600" dirty="0"/>
              <a:t>que opera desde los 2.484 GHz hasta los 2.495 GHz.</a:t>
            </a:r>
          </a:p>
          <a:p>
            <a:pPr marL="285750" indent="-285750" algn="just">
              <a:lnSpc>
                <a:spcPct val="150000"/>
              </a:lnSpc>
              <a:buFont typeface="Arial" panose="020B0604020202020204" pitchFamily="34" charset="0"/>
              <a:buChar char="•"/>
            </a:pPr>
            <a:r>
              <a:rPr lang="es-MX" sz="1600" dirty="0"/>
              <a:t>No todos los dispositivos son compatibles con este canal. </a:t>
            </a:r>
          </a:p>
          <a:p>
            <a:pPr marL="285750" indent="-285750" algn="just">
              <a:lnSpc>
                <a:spcPct val="150000"/>
              </a:lnSpc>
              <a:buFont typeface="Arial" panose="020B0604020202020204" pitchFamily="34" charset="0"/>
              <a:buChar char="•"/>
            </a:pPr>
            <a:r>
              <a:rPr lang="es-MX" sz="1600" dirty="0"/>
              <a:t>Se solapa solo con el canal 12 y 13.</a:t>
            </a:r>
          </a:p>
          <a:p>
            <a:pPr marL="285750" indent="-285750" algn="just">
              <a:lnSpc>
                <a:spcPct val="150000"/>
              </a:lnSpc>
              <a:buFont typeface="Arial" panose="020B0604020202020204" pitchFamily="34" charset="0"/>
              <a:buChar char="•"/>
            </a:pPr>
            <a:r>
              <a:rPr lang="es-MX" sz="1600" dirty="0"/>
              <a:t>Fue una medida a la que se recurrió para evitar la sobresaturación que presentó muy pronto esta banda.</a:t>
            </a:r>
          </a:p>
        </p:txBody>
      </p:sp>
      <p:pic>
        <p:nvPicPr>
          <p:cNvPr id="5" name="Picture 4">
            <a:extLst>
              <a:ext uri="{FF2B5EF4-FFF2-40B4-BE49-F238E27FC236}">
                <a16:creationId xmlns:a16="http://schemas.microsoft.com/office/drawing/2014/main" id="{DEA8700E-4553-FE43-E9C9-604342CAD8F8}"/>
              </a:ext>
            </a:extLst>
          </p:cNvPr>
          <p:cNvPicPr>
            <a:picLocks noChangeAspect="1"/>
          </p:cNvPicPr>
          <p:nvPr/>
        </p:nvPicPr>
        <p:blipFill>
          <a:blip r:embed="rId3"/>
          <a:stretch>
            <a:fillRect/>
          </a:stretch>
        </p:blipFill>
        <p:spPr>
          <a:xfrm>
            <a:off x="89756" y="1268760"/>
            <a:ext cx="8669778" cy="1970063"/>
          </a:xfrm>
          <a:prstGeom prst="rect">
            <a:avLst/>
          </a:prstGeom>
        </p:spPr>
      </p:pic>
      <p:pic>
        <p:nvPicPr>
          <p:cNvPr id="9" name="Picture 8">
            <a:extLst>
              <a:ext uri="{FF2B5EF4-FFF2-40B4-BE49-F238E27FC236}">
                <a16:creationId xmlns:a16="http://schemas.microsoft.com/office/drawing/2014/main" id="{63B6D713-FE88-A845-9126-931E3B58A12C}"/>
              </a:ext>
            </a:extLst>
          </p:cNvPr>
          <p:cNvPicPr>
            <a:picLocks noChangeAspect="1"/>
          </p:cNvPicPr>
          <p:nvPr/>
        </p:nvPicPr>
        <p:blipFill>
          <a:blip r:embed="rId4"/>
          <a:stretch>
            <a:fillRect/>
          </a:stretch>
        </p:blipFill>
        <p:spPr>
          <a:xfrm>
            <a:off x="179512" y="3436593"/>
            <a:ext cx="3528392" cy="2865938"/>
          </a:xfrm>
          <a:prstGeom prst="rect">
            <a:avLst/>
          </a:prstGeom>
        </p:spPr>
      </p:pic>
    </p:spTree>
    <p:extLst>
      <p:ext uri="{BB962C8B-B14F-4D97-AF65-F5344CB8AC3E}">
        <p14:creationId xmlns:p14="http://schemas.microsoft.com/office/powerpoint/2010/main" val="14184192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971600" y="1408697"/>
            <a:ext cx="7430358" cy="504057"/>
          </a:xfrm>
        </p:spPr>
        <p:txBody>
          <a:bodyPr>
            <a:noAutofit/>
          </a:bodyPr>
          <a:lstStyle/>
          <a:p>
            <a:pPr marL="0" indent="0" algn="just">
              <a:lnSpc>
                <a:spcPts val="2600"/>
              </a:lnSpc>
              <a:spcBef>
                <a:spcPts val="0"/>
              </a:spcBef>
              <a:spcAft>
                <a:spcPts val="0"/>
              </a:spcAft>
              <a:buNone/>
            </a:pPr>
            <a:r>
              <a:rPr lang="es-ES" sz="1600" dirty="0">
                <a:solidFill>
                  <a:srgbClr val="333333"/>
                </a:solidFill>
              </a:rPr>
              <a:t>Se encuentra entre los 5180 MHz Y 5825 MHz del espectro de frecuencia WI-FI.</a:t>
            </a:r>
            <a:endParaRPr lang="es-ES" altLang="es-MX" sz="1600" dirty="0"/>
          </a:p>
        </p:txBody>
      </p:sp>
      <p:sp>
        <p:nvSpPr>
          <p:cNvPr id="2" name="Rectangle 2">
            <a:extLst>
              <a:ext uri="{FF2B5EF4-FFF2-40B4-BE49-F238E27FC236}">
                <a16:creationId xmlns:a16="http://schemas.microsoft.com/office/drawing/2014/main" id="{3E871D69-4FC8-16DD-9E2A-DDC95C537AF5}"/>
              </a:ext>
            </a:extLst>
          </p:cNvPr>
          <p:cNvSpPr txBox="1">
            <a:spLocks noChangeArrowheads="1"/>
          </p:cNvSpPr>
          <p:nvPr/>
        </p:nvSpPr>
        <p:spPr>
          <a:xfrm>
            <a:off x="146" y="171469"/>
            <a:ext cx="8874732" cy="1196752"/>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5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Gran velocidad, baja cobertura</a:t>
            </a:r>
          </a:p>
        </p:txBody>
      </p:sp>
      <p:pic>
        <p:nvPicPr>
          <p:cNvPr id="8" name="Picture 7">
            <a:extLst>
              <a:ext uri="{FF2B5EF4-FFF2-40B4-BE49-F238E27FC236}">
                <a16:creationId xmlns:a16="http://schemas.microsoft.com/office/drawing/2014/main" id="{84CBB11A-53B4-4A85-E690-CE5A61C9C9EE}"/>
              </a:ext>
            </a:extLst>
          </p:cNvPr>
          <p:cNvPicPr>
            <a:picLocks noChangeAspect="1"/>
          </p:cNvPicPr>
          <p:nvPr/>
        </p:nvPicPr>
        <p:blipFill>
          <a:blip r:embed="rId3"/>
          <a:stretch>
            <a:fillRect/>
          </a:stretch>
        </p:blipFill>
        <p:spPr>
          <a:xfrm>
            <a:off x="1104634" y="1993707"/>
            <a:ext cx="6934732" cy="1435293"/>
          </a:xfrm>
          <a:prstGeom prst="rect">
            <a:avLst/>
          </a:prstGeom>
        </p:spPr>
      </p:pic>
      <p:pic>
        <p:nvPicPr>
          <p:cNvPr id="16" name="Picture 15">
            <a:extLst>
              <a:ext uri="{FF2B5EF4-FFF2-40B4-BE49-F238E27FC236}">
                <a16:creationId xmlns:a16="http://schemas.microsoft.com/office/drawing/2014/main" id="{CF0F0EE4-C986-3AA0-1485-A30F2F5A23BC}"/>
              </a:ext>
            </a:extLst>
          </p:cNvPr>
          <p:cNvPicPr>
            <a:picLocks noChangeAspect="1"/>
          </p:cNvPicPr>
          <p:nvPr/>
        </p:nvPicPr>
        <p:blipFill>
          <a:blip r:embed="rId4"/>
          <a:stretch>
            <a:fillRect/>
          </a:stretch>
        </p:blipFill>
        <p:spPr>
          <a:xfrm>
            <a:off x="1107828" y="3717032"/>
            <a:ext cx="6659368" cy="2592288"/>
          </a:xfrm>
          <a:prstGeom prst="rect">
            <a:avLst/>
          </a:prstGeom>
        </p:spPr>
      </p:pic>
    </p:spTree>
    <p:extLst>
      <p:ext uri="{BB962C8B-B14F-4D97-AF65-F5344CB8AC3E}">
        <p14:creationId xmlns:p14="http://schemas.microsoft.com/office/powerpoint/2010/main" val="12792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611560" y="1223120"/>
            <a:ext cx="7920880" cy="3115616"/>
          </a:xfrm>
        </p:spPr>
        <p:txBody>
          <a:bodyPr>
            <a:normAutofit/>
          </a:bodyPr>
          <a:lstStyle/>
          <a:p>
            <a:pPr algn="just">
              <a:lnSpc>
                <a:spcPct val="170000"/>
              </a:lnSpc>
              <a:spcBef>
                <a:spcPts val="0"/>
              </a:spcBef>
              <a:spcAft>
                <a:spcPts val="0"/>
              </a:spcAft>
            </a:pPr>
            <a:r>
              <a:rPr lang="es-ES" sz="1800" b="1" dirty="0">
                <a:solidFill>
                  <a:schemeClr val="accent6">
                    <a:lumMod val="75000"/>
                  </a:schemeClr>
                </a:solidFill>
              </a:rPr>
              <a:t>N</a:t>
            </a:r>
            <a:r>
              <a:rPr lang="es-ES" sz="1800" b="1" i="0" dirty="0">
                <a:solidFill>
                  <a:schemeClr val="accent6">
                    <a:lumMod val="75000"/>
                  </a:schemeClr>
                </a:solidFill>
                <a:effectLst/>
              </a:rPr>
              <a:t>o es tan rápida </a:t>
            </a:r>
            <a:r>
              <a:rPr lang="es-ES" sz="1800" b="0" i="0" dirty="0">
                <a:solidFill>
                  <a:srgbClr val="333333"/>
                </a:solidFill>
                <a:effectLst/>
              </a:rPr>
              <a:t>como la conexión por Ethernet, ya que depende de la </a:t>
            </a:r>
            <a:r>
              <a:rPr lang="es-ES" sz="1800" dirty="0">
                <a:solidFill>
                  <a:schemeClr val="bg2">
                    <a:lumMod val="10000"/>
                  </a:schemeClr>
                </a:solidFill>
                <a:effectLst/>
              </a:rPr>
              <a:t>distancia al ruteador </a:t>
            </a:r>
            <a:r>
              <a:rPr lang="es-ES" sz="1800" b="0" i="0" dirty="0">
                <a:solidFill>
                  <a:srgbClr val="333333"/>
                </a:solidFill>
                <a:effectLst/>
              </a:rPr>
              <a:t>a la que se encuentre tu dispositivo.</a:t>
            </a:r>
          </a:p>
          <a:p>
            <a:pPr algn="just">
              <a:lnSpc>
                <a:spcPct val="170000"/>
              </a:lnSpc>
              <a:spcBef>
                <a:spcPts val="0"/>
              </a:spcBef>
              <a:spcAft>
                <a:spcPts val="0"/>
              </a:spcAft>
            </a:pPr>
            <a:r>
              <a:rPr lang="es-ES" sz="1800" b="1" i="0" dirty="0">
                <a:solidFill>
                  <a:schemeClr val="accent6">
                    <a:lumMod val="75000"/>
                  </a:schemeClr>
                </a:solidFill>
                <a:effectLst/>
              </a:rPr>
              <a:t>Interferencias</a:t>
            </a:r>
          </a:p>
          <a:p>
            <a:pPr algn="just">
              <a:lnSpc>
                <a:spcPct val="170000"/>
              </a:lnSpc>
              <a:spcBef>
                <a:spcPts val="0"/>
              </a:spcBef>
              <a:spcAft>
                <a:spcPts val="0"/>
              </a:spcAft>
            </a:pPr>
            <a:r>
              <a:rPr lang="es-ES" sz="1800" b="1" dirty="0">
                <a:solidFill>
                  <a:schemeClr val="accent6">
                    <a:lumMod val="75000"/>
                  </a:schemeClr>
                </a:solidFill>
              </a:rPr>
              <a:t>Atenuación</a:t>
            </a:r>
            <a:endParaRPr lang="es-ES" altLang="es-MX" sz="1800" dirty="0">
              <a:solidFill>
                <a:schemeClr val="accent6">
                  <a:lumMod val="75000"/>
                </a:schemeClr>
              </a:solidFill>
            </a:endParaRPr>
          </a:p>
        </p:txBody>
      </p:sp>
      <p:pic>
        <p:nvPicPr>
          <p:cNvPr id="3" name="Imagen 2" descr="Imagen que contiene Icono&#10;&#10;Descripción generada automáticamente">
            <a:extLst>
              <a:ext uri="{FF2B5EF4-FFF2-40B4-BE49-F238E27FC236}">
                <a16:creationId xmlns:a16="http://schemas.microsoft.com/office/drawing/2014/main" id="{91303422-A6A6-47D1-91F8-742D83000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780928"/>
            <a:ext cx="3305175" cy="3295650"/>
          </a:xfrm>
          <a:prstGeom prst="rect">
            <a:avLst/>
          </a:prstGeom>
        </p:spPr>
      </p:pic>
    </p:spTree>
    <p:extLst>
      <p:ext uri="{BB962C8B-B14F-4D97-AF65-F5344CB8AC3E}">
        <p14:creationId xmlns:p14="http://schemas.microsoft.com/office/powerpoint/2010/main" val="5624177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275901"/>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Interferencias</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611560" y="1412777"/>
            <a:ext cx="784887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fontScale="85000" lnSpcReduction="20000"/>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s-ES" altLang="es-MX" sz="2000" dirty="0">
                <a:solidFill>
                  <a:schemeClr val="bg2">
                    <a:lumMod val="25000"/>
                  </a:schemeClr>
                </a:solidFill>
              </a:rPr>
              <a:t>Debido a que las redes inalámbricas operan en un espectro de frecuencias utilizado por otras tecnologías, pueden existir interferencias que pueden afectar negativamente al rendimiento.</a:t>
            </a:r>
            <a:endParaRPr lang="es-ES_tradnl" altLang="es-MX" dirty="0"/>
          </a:p>
        </p:txBody>
      </p:sp>
      <p:pic>
        <p:nvPicPr>
          <p:cNvPr id="5" name="Imagen 4" descr="Imagen que contiene interior, computer, tabla, computadora&#10;&#10;Descripción generada automáticamente">
            <a:extLst>
              <a:ext uri="{FF2B5EF4-FFF2-40B4-BE49-F238E27FC236}">
                <a16:creationId xmlns:a16="http://schemas.microsoft.com/office/drawing/2014/main" id="{BD2FCAE9-71A6-475E-BDBC-BE95CFBA8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3356992"/>
            <a:ext cx="4029056" cy="2490690"/>
          </a:xfrm>
          <a:prstGeom prst="rect">
            <a:avLst/>
          </a:prstGeom>
        </p:spPr>
      </p:pic>
      <p:sp>
        <p:nvSpPr>
          <p:cNvPr id="7" name="Rectangle 3">
            <a:extLst>
              <a:ext uri="{FF2B5EF4-FFF2-40B4-BE49-F238E27FC236}">
                <a16:creationId xmlns:a16="http://schemas.microsoft.com/office/drawing/2014/main" id="{1F108C6F-C32D-4C69-9A53-47C7160F0D19}"/>
              </a:ext>
            </a:extLst>
          </p:cNvPr>
          <p:cNvSpPr txBox="1">
            <a:spLocks/>
          </p:cNvSpPr>
          <p:nvPr/>
        </p:nvSpPr>
        <p:spPr bwMode="auto">
          <a:xfrm>
            <a:off x="605623" y="2566573"/>
            <a:ext cx="5046497" cy="249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fontScale="85000" lnSpcReduction="10000"/>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s-ES" altLang="es-MX" sz="2000" dirty="0">
                <a:solidFill>
                  <a:schemeClr val="bg2">
                    <a:lumMod val="25000"/>
                  </a:schemeClr>
                </a:solidFill>
              </a:rPr>
              <a:t>Tecnologías que pueden producir interferencias:</a:t>
            </a:r>
          </a:p>
          <a:p>
            <a:pPr lvl="1" algn="just">
              <a:lnSpc>
                <a:spcPct val="150000"/>
              </a:lnSpc>
              <a:spcBef>
                <a:spcPts val="600"/>
              </a:spcBef>
            </a:pPr>
            <a:r>
              <a:rPr lang="es-ES" altLang="es-MX" sz="2000" dirty="0">
                <a:solidFill>
                  <a:schemeClr val="bg2">
                    <a:lumMod val="25000"/>
                  </a:schemeClr>
                </a:solidFill>
              </a:rPr>
              <a:t>Bluetooth</a:t>
            </a:r>
          </a:p>
          <a:p>
            <a:pPr lvl="1" algn="just">
              <a:lnSpc>
                <a:spcPct val="150000"/>
              </a:lnSpc>
              <a:spcBef>
                <a:spcPts val="600"/>
              </a:spcBef>
            </a:pPr>
            <a:r>
              <a:rPr lang="es-ES" altLang="es-MX" sz="2000" dirty="0">
                <a:solidFill>
                  <a:schemeClr val="bg2">
                    <a:lumMod val="25000"/>
                  </a:schemeClr>
                </a:solidFill>
              </a:rPr>
              <a:t>Hornos Microondas</a:t>
            </a:r>
          </a:p>
          <a:p>
            <a:pPr lvl="1" algn="just">
              <a:lnSpc>
                <a:spcPct val="150000"/>
              </a:lnSpc>
              <a:spcBef>
                <a:spcPts val="600"/>
              </a:spcBef>
            </a:pPr>
            <a:r>
              <a:rPr lang="es-ES" altLang="es-MX" sz="2000" dirty="0">
                <a:solidFill>
                  <a:schemeClr val="bg2">
                    <a:lumMod val="25000"/>
                  </a:schemeClr>
                </a:solidFill>
              </a:rPr>
              <a:t>Teléfonos inalámbricos</a:t>
            </a:r>
          </a:p>
          <a:p>
            <a:pPr lvl="1" algn="just">
              <a:lnSpc>
                <a:spcPct val="150000"/>
              </a:lnSpc>
              <a:spcBef>
                <a:spcPts val="600"/>
              </a:spcBef>
            </a:pPr>
            <a:r>
              <a:rPr lang="es-ES" altLang="es-MX" sz="2000" dirty="0">
                <a:solidFill>
                  <a:schemeClr val="bg2">
                    <a:lumMod val="25000"/>
                  </a:schemeClr>
                </a:solidFill>
              </a:rPr>
              <a:t>Otras redes WLAN</a:t>
            </a:r>
          </a:p>
          <a:p>
            <a:endParaRPr lang="es-ES_tradnl" altLang="es-MX" dirty="0"/>
          </a:p>
        </p:txBody>
      </p:sp>
    </p:spTree>
    <p:extLst>
      <p:ext uri="{BB962C8B-B14F-4D97-AF65-F5344CB8AC3E}">
        <p14:creationId xmlns:p14="http://schemas.microsoft.com/office/powerpoint/2010/main" val="3141936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315351"/>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Atenuación</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1043608" y="1655797"/>
            <a:ext cx="7272808" cy="104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500"/>
              </a:lnSpc>
              <a:spcBef>
                <a:spcPts val="0"/>
              </a:spcBef>
              <a:spcAft>
                <a:spcPts val="0"/>
              </a:spcAft>
              <a:buNone/>
            </a:pPr>
            <a:r>
              <a:rPr lang="es-ES" altLang="es-MX" sz="1600" dirty="0">
                <a:solidFill>
                  <a:schemeClr val="bg2">
                    <a:lumMod val="25000"/>
                  </a:schemeClr>
                </a:solidFill>
              </a:rPr>
              <a:t>Las señales de radio frecuencia pueden desvanecerse o bloquearse por materiales medioambientales.</a:t>
            </a:r>
            <a:endParaRPr lang="es-ES_tradnl" altLang="es-MX" sz="1600" dirty="0"/>
          </a:p>
        </p:txBody>
      </p:sp>
      <p:sp>
        <p:nvSpPr>
          <p:cNvPr id="5" name="13 Forma libre">
            <a:extLst>
              <a:ext uri="{FF2B5EF4-FFF2-40B4-BE49-F238E27FC236}">
                <a16:creationId xmlns:a16="http://schemas.microsoft.com/office/drawing/2014/main" id="{F023A8F6-F791-4F7D-967E-6D3ACEC0A4BA}"/>
              </a:ext>
            </a:extLst>
          </p:cNvPr>
          <p:cNvSpPr>
            <a:spLocks noChangeArrowheads="1"/>
          </p:cNvSpPr>
          <p:nvPr/>
        </p:nvSpPr>
        <p:spPr bwMode="auto">
          <a:xfrm>
            <a:off x="2136825" y="3162420"/>
            <a:ext cx="1084262" cy="1328738"/>
          </a:xfrm>
          <a:custGeom>
            <a:avLst/>
            <a:gdLst>
              <a:gd name="T0" fmla="*/ 24310 w 1083733"/>
              <a:gd name="T1" fmla="*/ 1140364 h 1328057"/>
              <a:gd name="T2" fmla="*/ 24310 w 1083733"/>
              <a:gd name="T3" fmla="*/ 1009064 h 1328057"/>
              <a:gd name="T4" fmla="*/ 170163 w 1083733"/>
              <a:gd name="T5" fmla="*/ 367153 h 1328057"/>
              <a:gd name="T6" fmla="*/ 403525 w 1083733"/>
              <a:gd name="T7" fmla="*/ 1330021 h 1328057"/>
              <a:gd name="T8" fmla="*/ 607718 w 1083733"/>
              <a:gd name="T9" fmla="*/ 337976 h 1328057"/>
              <a:gd name="T10" fmla="*/ 797328 w 1083733"/>
              <a:gd name="T11" fmla="*/ 1154953 h 1328057"/>
              <a:gd name="T12" fmla="*/ 884839 w 1083733"/>
              <a:gd name="T13" fmla="*/ 2429 h 1328057"/>
              <a:gd name="T14" fmla="*/ 1001521 w 1083733"/>
              <a:gd name="T15" fmla="*/ 1169543 h 1328057"/>
              <a:gd name="T16" fmla="*/ 1089035 w 1083733"/>
              <a:gd name="T17" fmla="*/ 600577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9" name="12 Conector recto">
            <a:extLst>
              <a:ext uri="{FF2B5EF4-FFF2-40B4-BE49-F238E27FC236}">
                <a16:creationId xmlns:a16="http://schemas.microsoft.com/office/drawing/2014/main" id="{014893D3-98FC-427D-80FF-937377CF7FDB}"/>
              </a:ext>
            </a:extLst>
          </p:cNvPr>
          <p:cNvCxnSpPr>
            <a:cxnSpLocks noChangeShapeType="1"/>
          </p:cNvCxnSpPr>
          <p:nvPr/>
        </p:nvCxnSpPr>
        <p:spPr bwMode="auto">
          <a:xfrm>
            <a:off x="2079675" y="3976808"/>
            <a:ext cx="13573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 name="15 CuadroTexto">
            <a:extLst>
              <a:ext uri="{FF2B5EF4-FFF2-40B4-BE49-F238E27FC236}">
                <a16:creationId xmlns:a16="http://schemas.microsoft.com/office/drawing/2014/main" id="{C24DA4C7-62F6-41E9-A88A-48B228987FD8}"/>
              </a:ext>
            </a:extLst>
          </p:cNvPr>
          <p:cNvSpPr txBox="1">
            <a:spLocks noChangeArrowheads="1"/>
          </p:cNvSpPr>
          <p:nvPr/>
        </p:nvSpPr>
        <p:spPr bwMode="auto">
          <a:xfrm>
            <a:off x="2222550" y="270522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dirty="0">
                <a:latin typeface="ZapfHumnst BT"/>
              </a:rPr>
              <a:t>Original</a:t>
            </a:r>
          </a:p>
        </p:txBody>
      </p:sp>
      <p:sp>
        <p:nvSpPr>
          <p:cNvPr id="11" name="18 Rectángulo redondeado">
            <a:extLst>
              <a:ext uri="{FF2B5EF4-FFF2-40B4-BE49-F238E27FC236}">
                <a16:creationId xmlns:a16="http://schemas.microsoft.com/office/drawing/2014/main" id="{C6500C72-6265-484C-B7B4-151CDC0A6FB1}"/>
              </a:ext>
            </a:extLst>
          </p:cNvPr>
          <p:cNvSpPr>
            <a:spLocks noChangeArrowheads="1"/>
          </p:cNvSpPr>
          <p:nvPr/>
        </p:nvSpPr>
        <p:spPr bwMode="auto">
          <a:xfrm>
            <a:off x="2508300" y="470547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2" name="19 CuadroTexto">
            <a:extLst>
              <a:ext uri="{FF2B5EF4-FFF2-40B4-BE49-F238E27FC236}">
                <a16:creationId xmlns:a16="http://schemas.microsoft.com/office/drawing/2014/main" id="{49871D88-89F7-4DDD-8394-EAF4C3BE370B}"/>
              </a:ext>
            </a:extLst>
          </p:cNvPr>
          <p:cNvSpPr txBox="1">
            <a:spLocks noChangeArrowheads="1"/>
          </p:cNvSpPr>
          <p:nvPr/>
        </p:nvSpPr>
        <p:spPr bwMode="auto">
          <a:xfrm>
            <a:off x="2222550" y="501027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1</a:t>
            </a:r>
          </a:p>
        </p:txBody>
      </p:sp>
      <p:sp>
        <p:nvSpPr>
          <p:cNvPr id="13" name="20 CuadroTexto">
            <a:extLst>
              <a:ext uri="{FF2B5EF4-FFF2-40B4-BE49-F238E27FC236}">
                <a16:creationId xmlns:a16="http://schemas.microsoft.com/office/drawing/2014/main" id="{7308C414-5FA3-4F22-B38D-BAC1075218D3}"/>
              </a:ext>
            </a:extLst>
          </p:cNvPr>
          <p:cNvSpPr txBox="1">
            <a:spLocks noChangeArrowheads="1"/>
          </p:cNvSpPr>
          <p:nvPr/>
        </p:nvSpPr>
        <p:spPr bwMode="auto">
          <a:xfrm>
            <a:off x="3508425" y="4991220"/>
            <a:ext cx="2500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i="1">
                <a:cs typeface="Times New Roman" pitchFamily="18" charset="0"/>
              </a:rPr>
              <a:t>Medio de transmisión</a:t>
            </a:r>
          </a:p>
        </p:txBody>
      </p:sp>
      <p:sp>
        <p:nvSpPr>
          <p:cNvPr id="14" name="21 Rectángulo redondeado">
            <a:extLst>
              <a:ext uri="{FF2B5EF4-FFF2-40B4-BE49-F238E27FC236}">
                <a16:creationId xmlns:a16="http://schemas.microsoft.com/office/drawing/2014/main" id="{19A30867-C068-4C6B-9FA0-B214F42C2619}"/>
              </a:ext>
            </a:extLst>
          </p:cNvPr>
          <p:cNvSpPr>
            <a:spLocks noChangeArrowheads="1"/>
          </p:cNvSpPr>
          <p:nvPr/>
        </p:nvSpPr>
        <p:spPr bwMode="auto">
          <a:xfrm>
            <a:off x="6080175" y="470547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5" name="22 CuadroTexto">
            <a:extLst>
              <a:ext uri="{FF2B5EF4-FFF2-40B4-BE49-F238E27FC236}">
                <a16:creationId xmlns:a16="http://schemas.microsoft.com/office/drawing/2014/main" id="{D5127EF5-EE88-4B29-9CF9-9B531CA1CBE6}"/>
              </a:ext>
            </a:extLst>
          </p:cNvPr>
          <p:cNvSpPr txBox="1">
            <a:spLocks noChangeArrowheads="1"/>
          </p:cNvSpPr>
          <p:nvPr/>
        </p:nvSpPr>
        <p:spPr bwMode="auto">
          <a:xfrm>
            <a:off x="5794425" y="501027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2</a:t>
            </a:r>
          </a:p>
        </p:txBody>
      </p:sp>
      <p:sp>
        <p:nvSpPr>
          <p:cNvPr id="16" name="23 Forma libre">
            <a:extLst>
              <a:ext uri="{FF2B5EF4-FFF2-40B4-BE49-F238E27FC236}">
                <a16:creationId xmlns:a16="http://schemas.microsoft.com/office/drawing/2014/main" id="{90BE3755-D178-4F56-B9E8-A71E597672C1}"/>
              </a:ext>
            </a:extLst>
          </p:cNvPr>
          <p:cNvSpPr>
            <a:spLocks noChangeArrowheads="1"/>
          </p:cNvSpPr>
          <p:nvPr/>
        </p:nvSpPr>
        <p:spPr bwMode="auto">
          <a:xfrm>
            <a:off x="5567412" y="3491033"/>
            <a:ext cx="1084263" cy="785812"/>
          </a:xfrm>
          <a:custGeom>
            <a:avLst/>
            <a:gdLst>
              <a:gd name="T0" fmla="*/ 24310 w 1083733"/>
              <a:gd name="T1" fmla="*/ 3531 h 1328057"/>
              <a:gd name="T2" fmla="*/ 24310 w 1083733"/>
              <a:gd name="T3" fmla="*/ 3125 h 1328057"/>
              <a:gd name="T4" fmla="*/ 170163 w 1083733"/>
              <a:gd name="T5" fmla="*/ 1137 h 1328057"/>
              <a:gd name="T6" fmla="*/ 403529 w 1083733"/>
              <a:gd name="T7" fmla="*/ 4119 h 1328057"/>
              <a:gd name="T8" fmla="*/ 607725 w 1083733"/>
              <a:gd name="T9" fmla="*/ 1047 h 1328057"/>
              <a:gd name="T10" fmla="*/ 797335 w 1083733"/>
              <a:gd name="T11" fmla="*/ 3577 h 1328057"/>
              <a:gd name="T12" fmla="*/ 884848 w 1083733"/>
              <a:gd name="T13" fmla="*/ 8 h 1328057"/>
              <a:gd name="T14" fmla="*/ 1001530 w 1083733"/>
              <a:gd name="T15" fmla="*/ 3622 h 1328057"/>
              <a:gd name="T16" fmla="*/ 1089045 w 1083733"/>
              <a:gd name="T17" fmla="*/ 1860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7" name="24 Conector recto">
            <a:extLst>
              <a:ext uri="{FF2B5EF4-FFF2-40B4-BE49-F238E27FC236}">
                <a16:creationId xmlns:a16="http://schemas.microsoft.com/office/drawing/2014/main" id="{E0ABB55D-6149-4630-8610-6EA2E89B6EFF}"/>
              </a:ext>
            </a:extLst>
          </p:cNvPr>
          <p:cNvCxnSpPr>
            <a:cxnSpLocks noChangeShapeType="1"/>
          </p:cNvCxnSpPr>
          <p:nvPr/>
        </p:nvCxnSpPr>
        <p:spPr bwMode="auto">
          <a:xfrm>
            <a:off x="5437237" y="3976808"/>
            <a:ext cx="135731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 name="25 CuadroTexto">
            <a:extLst>
              <a:ext uri="{FF2B5EF4-FFF2-40B4-BE49-F238E27FC236}">
                <a16:creationId xmlns:a16="http://schemas.microsoft.com/office/drawing/2014/main" id="{20B4F5F7-CBDF-4A00-A4AC-3CF24C8B250A}"/>
              </a:ext>
            </a:extLst>
          </p:cNvPr>
          <p:cNvSpPr txBox="1">
            <a:spLocks noChangeArrowheads="1"/>
          </p:cNvSpPr>
          <p:nvPr/>
        </p:nvSpPr>
        <p:spPr bwMode="auto">
          <a:xfrm>
            <a:off x="5580112" y="2705220"/>
            <a:ext cx="1214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Atenuado</a:t>
            </a:r>
          </a:p>
        </p:txBody>
      </p:sp>
      <p:cxnSp>
        <p:nvCxnSpPr>
          <p:cNvPr id="19" name="17 Conector recto">
            <a:extLst>
              <a:ext uri="{FF2B5EF4-FFF2-40B4-BE49-F238E27FC236}">
                <a16:creationId xmlns:a16="http://schemas.microsoft.com/office/drawing/2014/main" id="{4B155412-2DE6-4E47-9CE0-A43F213BF003}"/>
              </a:ext>
            </a:extLst>
          </p:cNvPr>
          <p:cNvCxnSpPr>
            <a:cxnSpLocks noChangeShapeType="1"/>
            <a:endCxn id="14" idx="1"/>
          </p:cNvCxnSpPr>
          <p:nvPr/>
        </p:nvCxnSpPr>
        <p:spPr bwMode="auto">
          <a:xfrm>
            <a:off x="2722612" y="4812627"/>
            <a:ext cx="3357563"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938211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269776"/>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Atenuación</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539552" y="1412776"/>
            <a:ext cx="7526224" cy="52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500"/>
              </a:lnSpc>
              <a:spcBef>
                <a:spcPts val="0"/>
              </a:spcBef>
              <a:spcAft>
                <a:spcPts val="0"/>
              </a:spcAft>
              <a:buNone/>
            </a:pPr>
            <a:r>
              <a:rPr lang="es-ES" altLang="es-MX" sz="1600" dirty="0">
                <a:solidFill>
                  <a:schemeClr val="bg2">
                    <a:lumMod val="25000"/>
                  </a:schemeClr>
                </a:solidFill>
              </a:rPr>
              <a:t>La siguiente tabla muestra cómo afectan estos materiales a las señales inalámbricas:</a:t>
            </a:r>
            <a:endParaRPr lang="es-ES_tradnl" altLang="es-MX" sz="1600" dirty="0"/>
          </a:p>
        </p:txBody>
      </p:sp>
      <p:graphicFrame>
        <p:nvGraphicFramePr>
          <p:cNvPr id="7" name="2 Tabla">
            <a:extLst>
              <a:ext uri="{FF2B5EF4-FFF2-40B4-BE49-F238E27FC236}">
                <a16:creationId xmlns:a16="http://schemas.microsoft.com/office/drawing/2014/main" id="{1E89715E-B63E-4130-8098-CDD0A72FA06C}"/>
              </a:ext>
            </a:extLst>
          </p:cNvPr>
          <p:cNvGraphicFramePr>
            <a:graphicFrameLocks noGrp="1"/>
          </p:cNvGraphicFramePr>
          <p:nvPr>
            <p:extLst>
              <p:ext uri="{D42A27DB-BD31-4B8C-83A1-F6EECF244321}">
                <p14:modId xmlns:p14="http://schemas.microsoft.com/office/powerpoint/2010/main" val="3323130677"/>
              </p:ext>
            </p:extLst>
          </p:nvPr>
        </p:nvGraphicFramePr>
        <p:xfrm>
          <a:off x="648952" y="2047529"/>
          <a:ext cx="7750578" cy="4090059"/>
        </p:xfrm>
        <a:graphic>
          <a:graphicData uri="http://schemas.openxmlformats.org/drawingml/2006/table">
            <a:tbl>
              <a:tblPr firstRow="1" bandRow="1">
                <a:tableStyleId>{5C22544A-7EE6-4342-B048-85BDC9FD1C3A}</a:tableStyleId>
              </a:tblPr>
              <a:tblGrid>
                <a:gridCol w="3178519">
                  <a:extLst>
                    <a:ext uri="{9D8B030D-6E8A-4147-A177-3AD203B41FA5}">
                      <a16:colId xmlns:a16="http://schemas.microsoft.com/office/drawing/2014/main" val="20000"/>
                    </a:ext>
                  </a:extLst>
                </a:gridCol>
                <a:gridCol w="2734004">
                  <a:extLst>
                    <a:ext uri="{9D8B030D-6E8A-4147-A177-3AD203B41FA5}">
                      <a16:colId xmlns:a16="http://schemas.microsoft.com/office/drawing/2014/main" val="20001"/>
                    </a:ext>
                  </a:extLst>
                </a:gridCol>
                <a:gridCol w="1838055">
                  <a:extLst>
                    <a:ext uri="{9D8B030D-6E8A-4147-A177-3AD203B41FA5}">
                      <a16:colId xmlns:a16="http://schemas.microsoft.com/office/drawing/2014/main" val="20002"/>
                    </a:ext>
                  </a:extLst>
                </a:gridCol>
              </a:tblGrid>
              <a:tr h="402045">
                <a:tc>
                  <a:txBody>
                    <a:bodyPr/>
                    <a:lstStyle/>
                    <a:p>
                      <a:pPr algn="ctr"/>
                      <a:r>
                        <a:rPr lang="es-ES" sz="1600" dirty="0"/>
                        <a:t>Material</a:t>
                      </a:r>
                    </a:p>
                  </a:txBody>
                  <a:tcPr marT="45717" marB="45717"/>
                </a:tc>
                <a:tc>
                  <a:txBody>
                    <a:bodyPr/>
                    <a:lstStyle/>
                    <a:p>
                      <a:pPr algn="ctr"/>
                      <a:r>
                        <a:rPr lang="es-ES" sz="1600" dirty="0"/>
                        <a:t>Ejemplo</a:t>
                      </a:r>
                    </a:p>
                  </a:txBody>
                  <a:tcPr marT="45717" marB="45717"/>
                </a:tc>
                <a:tc>
                  <a:txBody>
                    <a:bodyPr/>
                    <a:lstStyle/>
                    <a:p>
                      <a:pPr algn="ctr"/>
                      <a:r>
                        <a:rPr lang="es-ES" sz="1600" dirty="0"/>
                        <a:t>Interferencia</a:t>
                      </a:r>
                    </a:p>
                  </a:txBody>
                  <a:tcPr marT="45717" marB="45717"/>
                </a:tc>
                <a:extLst>
                  <a:ext uri="{0D108BD9-81ED-4DB2-BD59-A6C34878D82A}">
                    <a16:rowId xmlns:a16="http://schemas.microsoft.com/office/drawing/2014/main" val="10000"/>
                  </a:ext>
                </a:extLst>
              </a:tr>
              <a:tr h="330037">
                <a:tc>
                  <a:txBody>
                    <a:bodyPr/>
                    <a:lstStyle/>
                    <a:p>
                      <a:pPr algn="ctr"/>
                      <a:r>
                        <a:rPr lang="es-ES" sz="1600" b="1" dirty="0">
                          <a:solidFill>
                            <a:schemeClr val="accent5">
                              <a:lumMod val="75000"/>
                            </a:schemeClr>
                          </a:solidFill>
                        </a:rPr>
                        <a:t>Madera</a:t>
                      </a:r>
                    </a:p>
                  </a:txBody>
                  <a:tcPr marT="45717" marB="45717"/>
                </a:tc>
                <a:tc>
                  <a:txBody>
                    <a:bodyPr/>
                    <a:lstStyle/>
                    <a:p>
                      <a:pPr algn="ctr"/>
                      <a:r>
                        <a:rPr lang="es-ES" sz="1600" b="1" dirty="0">
                          <a:solidFill>
                            <a:schemeClr val="accent5">
                              <a:lumMod val="75000"/>
                            </a:schemeClr>
                          </a:solidFill>
                        </a:rPr>
                        <a:t>Tablas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1"/>
                  </a:ext>
                </a:extLst>
              </a:tr>
              <a:tr h="330037">
                <a:tc>
                  <a:txBody>
                    <a:bodyPr/>
                    <a:lstStyle/>
                    <a:p>
                      <a:pPr algn="ctr"/>
                      <a:r>
                        <a:rPr lang="es-ES" sz="1600" b="1" dirty="0">
                          <a:solidFill>
                            <a:schemeClr val="accent5">
                              <a:lumMod val="75000"/>
                            </a:schemeClr>
                          </a:solidFill>
                        </a:rPr>
                        <a:t>Vidrio</a:t>
                      </a:r>
                    </a:p>
                  </a:txBody>
                  <a:tcPr marT="45717" marB="45717"/>
                </a:tc>
                <a:tc>
                  <a:txBody>
                    <a:bodyPr/>
                    <a:lstStyle/>
                    <a:p>
                      <a:pPr algn="ctr"/>
                      <a:r>
                        <a:rPr lang="es-ES" sz="1600" b="1" dirty="0">
                          <a:solidFill>
                            <a:schemeClr val="accent5">
                              <a:lumMod val="75000"/>
                            </a:schemeClr>
                          </a:solidFill>
                        </a:rPr>
                        <a:t>Ventanas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2"/>
                  </a:ext>
                </a:extLst>
              </a:tr>
              <a:tr h="0">
                <a:tc>
                  <a:txBody>
                    <a:bodyPr/>
                    <a:lstStyle/>
                    <a:p>
                      <a:pPr algn="ctr"/>
                      <a:r>
                        <a:rPr lang="es-ES" sz="1600" b="1" dirty="0">
                          <a:solidFill>
                            <a:schemeClr val="accent5">
                              <a:lumMod val="75000"/>
                            </a:schemeClr>
                          </a:solidFill>
                        </a:rPr>
                        <a:t>Amianto</a:t>
                      </a:r>
                    </a:p>
                  </a:txBody>
                  <a:tcPr marT="45717" marB="45717"/>
                </a:tc>
                <a:tc>
                  <a:txBody>
                    <a:bodyPr/>
                    <a:lstStyle/>
                    <a:p>
                      <a:pPr algn="ctr"/>
                      <a:r>
                        <a:rPr lang="es-ES" sz="1600" b="1" dirty="0">
                          <a:solidFill>
                            <a:schemeClr val="accent5">
                              <a:lumMod val="75000"/>
                            </a:schemeClr>
                          </a:solidFill>
                        </a:rPr>
                        <a:t>Techo</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3"/>
                  </a:ext>
                </a:extLst>
              </a:tr>
              <a:tr h="330037">
                <a:tc>
                  <a:txBody>
                    <a:bodyPr/>
                    <a:lstStyle/>
                    <a:p>
                      <a:pPr algn="ctr"/>
                      <a:r>
                        <a:rPr lang="es-ES" sz="1600" b="1" dirty="0">
                          <a:solidFill>
                            <a:schemeClr val="accent5">
                              <a:lumMod val="75000"/>
                            </a:schemeClr>
                          </a:solidFill>
                        </a:rPr>
                        <a:t>Yeso</a:t>
                      </a:r>
                    </a:p>
                  </a:txBody>
                  <a:tcPr marT="45717" marB="45717"/>
                </a:tc>
                <a:tc>
                  <a:txBody>
                    <a:bodyPr/>
                    <a:lstStyle/>
                    <a:p>
                      <a:pPr algn="ctr"/>
                      <a:r>
                        <a:rPr lang="es-ES" sz="1600" b="1" dirty="0">
                          <a:solidFill>
                            <a:schemeClr val="accent5">
                              <a:lumMod val="75000"/>
                            </a:schemeClr>
                          </a:solidFill>
                        </a:rPr>
                        <a:t>Paredes interiores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4"/>
                  </a:ext>
                </a:extLst>
              </a:tr>
              <a:tr h="330037">
                <a:tc>
                  <a:txBody>
                    <a:bodyPr/>
                    <a:lstStyle/>
                    <a:p>
                      <a:pPr algn="ctr"/>
                      <a:r>
                        <a:rPr lang="es-ES" sz="1600" b="1" dirty="0">
                          <a:solidFill>
                            <a:schemeClr val="accent4">
                              <a:lumMod val="75000"/>
                            </a:schemeClr>
                          </a:solidFill>
                        </a:rPr>
                        <a:t>Ladrillo</a:t>
                      </a:r>
                    </a:p>
                  </a:txBody>
                  <a:tcPr marT="45717" marB="45717"/>
                </a:tc>
                <a:tc>
                  <a:txBody>
                    <a:bodyPr/>
                    <a:lstStyle/>
                    <a:p>
                      <a:pPr algn="ctr"/>
                      <a:r>
                        <a:rPr lang="es-ES" sz="1600" b="1" dirty="0">
                          <a:solidFill>
                            <a:schemeClr val="accent4">
                              <a:lumMod val="75000"/>
                            </a:schemeClr>
                          </a:solidFill>
                        </a:rPr>
                        <a:t>Paredes interiores/exteriores</a:t>
                      </a:r>
                    </a:p>
                  </a:txBody>
                  <a:tcPr marT="45717" marB="45717"/>
                </a:tc>
                <a:tc>
                  <a:txBody>
                    <a:bodyPr/>
                    <a:lstStyle/>
                    <a:p>
                      <a:pPr algn="ctr"/>
                      <a:r>
                        <a:rPr lang="es-ES" sz="1600" b="1" dirty="0">
                          <a:solidFill>
                            <a:schemeClr val="accent4">
                              <a:lumMod val="75000"/>
                            </a:schemeClr>
                          </a:solidFill>
                        </a:rPr>
                        <a:t>Media</a:t>
                      </a:r>
                    </a:p>
                  </a:txBody>
                  <a:tcPr marT="45717" marB="45717"/>
                </a:tc>
                <a:extLst>
                  <a:ext uri="{0D108BD9-81ED-4DB2-BD59-A6C34878D82A}">
                    <a16:rowId xmlns:a16="http://schemas.microsoft.com/office/drawing/2014/main" val="10005"/>
                  </a:ext>
                </a:extLst>
              </a:tr>
              <a:tr h="330037">
                <a:tc>
                  <a:txBody>
                    <a:bodyPr/>
                    <a:lstStyle/>
                    <a:p>
                      <a:pPr algn="ctr"/>
                      <a:r>
                        <a:rPr lang="es-ES" sz="1600" b="1" dirty="0">
                          <a:solidFill>
                            <a:schemeClr val="accent4">
                              <a:lumMod val="75000"/>
                            </a:schemeClr>
                          </a:solidFill>
                        </a:rPr>
                        <a:t>Hojas</a:t>
                      </a:r>
                    </a:p>
                  </a:txBody>
                  <a:tcPr marT="45717" marB="45717"/>
                </a:tc>
                <a:tc>
                  <a:txBody>
                    <a:bodyPr/>
                    <a:lstStyle/>
                    <a:p>
                      <a:pPr algn="ctr"/>
                      <a:r>
                        <a:rPr lang="es-ES" sz="1600" b="1" dirty="0">
                          <a:solidFill>
                            <a:schemeClr val="accent4">
                              <a:lumMod val="75000"/>
                            </a:schemeClr>
                          </a:solidFill>
                        </a:rPr>
                        <a:t>Árboles y plantas </a:t>
                      </a:r>
                    </a:p>
                  </a:txBody>
                  <a:tcPr marT="45717" marB="45717"/>
                </a:tc>
                <a:tc>
                  <a:txBody>
                    <a:bodyPr/>
                    <a:lstStyle/>
                    <a:p>
                      <a:pPr algn="ctr"/>
                      <a:r>
                        <a:rPr lang="es-ES" sz="1600" b="1" dirty="0">
                          <a:solidFill>
                            <a:schemeClr val="accent4">
                              <a:lumMod val="75000"/>
                            </a:schemeClr>
                          </a:solidFill>
                        </a:rPr>
                        <a:t>Media</a:t>
                      </a:r>
                    </a:p>
                  </a:txBody>
                  <a:tcPr marT="45717" marB="45717"/>
                </a:tc>
                <a:extLst>
                  <a:ext uri="{0D108BD9-81ED-4DB2-BD59-A6C34878D82A}">
                    <a16:rowId xmlns:a16="http://schemas.microsoft.com/office/drawing/2014/main" val="10006"/>
                  </a:ext>
                </a:extLst>
              </a:tr>
              <a:tr h="330037">
                <a:tc>
                  <a:txBody>
                    <a:bodyPr/>
                    <a:lstStyle/>
                    <a:p>
                      <a:pPr algn="ctr"/>
                      <a:r>
                        <a:rPr lang="es-ES" sz="1600" b="1" dirty="0">
                          <a:solidFill>
                            <a:schemeClr val="accent6">
                              <a:lumMod val="75000"/>
                            </a:schemeClr>
                          </a:solidFill>
                        </a:rPr>
                        <a:t>Agua</a:t>
                      </a:r>
                    </a:p>
                  </a:txBody>
                  <a:tcPr marT="45717" marB="45717"/>
                </a:tc>
                <a:tc>
                  <a:txBody>
                    <a:bodyPr/>
                    <a:lstStyle/>
                    <a:p>
                      <a:pPr algn="ctr"/>
                      <a:r>
                        <a:rPr lang="es-ES" sz="1600" b="1" dirty="0">
                          <a:solidFill>
                            <a:schemeClr val="accent6">
                              <a:lumMod val="75000"/>
                            </a:schemeClr>
                          </a:solidFill>
                        </a:rPr>
                        <a:t>Lluvia / Niebla</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7"/>
                  </a:ext>
                </a:extLst>
              </a:tr>
              <a:tr h="330037">
                <a:tc>
                  <a:txBody>
                    <a:bodyPr/>
                    <a:lstStyle/>
                    <a:p>
                      <a:pPr algn="ctr"/>
                      <a:r>
                        <a:rPr lang="es-ES" sz="1600" b="1" dirty="0">
                          <a:solidFill>
                            <a:schemeClr val="accent6">
                              <a:lumMod val="75000"/>
                            </a:schemeClr>
                          </a:solidFill>
                        </a:rPr>
                        <a:t>Cerámica</a:t>
                      </a:r>
                    </a:p>
                  </a:txBody>
                  <a:tcPr marT="45717" marB="45717"/>
                </a:tc>
                <a:tc>
                  <a:txBody>
                    <a:bodyPr/>
                    <a:lstStyle/>
                    <a:p>
                      <a:pPr algn="ctr"/>
                      <a:r>
                        <a:rPr lang="es-ES" sz="1600" b="1" dirty="0">
                          <a:solidFill>
                            <a:schemeClr val="accent6">
                              <a:lumMod val="75000"/>
                            </a:schemeClr>
                          </a:solidFill>
                        </a:rPr>
                        <a:t>Tejas</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8"/>
                  </a:ext>
                </a:extLst>
              </a:tr>
              <a:tr h="330037">
                <a:tc>
                  <a:txBody>
                    <a:bodyPr/>
                    <a:lstStyle/>
                    <a:p>
                      <a:pPr algn="ctr"/>
                      <a:r>
                        <a:rPr lang="es-ES" sz="1600" b="1" dirty="0">
                          <a:solidFill>
                            <a:schemeClr val="accent6">
                              <a:lumMod val="75000"/>
                            </a:schemeClr>
                          </a:solidFill>
                        </a:rPr>
                        <a:t>Papel</a:t>
                      </a:r>
                    </a:p>
                  </a:txBody>
                  <a:tcPr marT="45717" marB="45717"/>
                </a:tc>
                <a:tc>
                  <a:txBody>
                    <a:bodyPr/>
                    <a:lstStyle/>
                    <a:p>
                      <a:pPr algn="ctr"/>
                      <a:r>
                        <a:rPr lang="es-ES" sz="1600" b="1" dirty="0">
                          <a:solidFill>
                            <a:schemeClr val="accent6">
                              <a:lumMod val="75000"/>
                            </a:schemeClr>
                          </a:solidFill>
                        </a:rPr>
                        <a:t>Rollo de papel</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9"/>
                  </a:ext>
                </a:extLst>
              </a:tr>
              <a:tr h="330037">
                <a:tc>
                  <a:txBody>
                    <a:bodyPr/>
                    <a:lstStyle/>
                    <a:p>
                      <a:pPr algn="ctr"/>
                      <a:r>
                        <a:rPr lang="es-ES" sz="1600" b="1" dirty="0">
                          <a:solidFill>
                            <a:schemeClr val="accent6">
                              <a:lumMod val="75000"/>
                            </a:schemeClr>
                          </a:solidFill>
                        </a:rPr>
                        <a:t>Vidrio con alto contenido de plomo</a:t>
                      </a:r>
                    </a:p>
                  </a:txBody>
                  <a:tcPr marT="45717" marB="45717"/>
                </a:tc>
                <a:tc>
                  <a:txBody>
                    <a:bodyPr/>
                    <a:lstStyle/>
                    <a:p>
                      <a:pPr algn="ctr"/>
                      <a:r>
                        <a:rPr lang="es-ES" sz="1600" b="1" dirty="0">
                          <a:solidFill>
                            <a:schemeClr val="accent6">
                              <a:lumMod val="75000"/>
                            </a:schemeClr>
                          </a:solidFill>
                        </a:rPr>
                        <a:t>Ventanas</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10"/>
                  </a:ext>
                </a:extLst>
              </a:tr>
              <a:tr h="330037">
                <a:tc>
                  <a:txBody>
                    <a:bodyPr/>
                    <a:lstStyle/>
                    <a:p>
                      <a:pPr algn="ctr"/>
                      <a:r>
                        <a:rPr lang="es-ES" sz="1600" b="1" dirty="0">
                          <a:solidFill>
                            <a:srgbClr val="FF0000"/>
                          </a:solidFill>
                        </a:rPr>
                        <a:t>Metales</a:t>
                      </a:r>
                    </a:p>
                  </a:txBody>
                  <a:tcPr marT="45717" marB="45717"/>
                </a:tc>
                <a:tc>
                  <a:txBody>
                    <a:bodyPr/>
                    <a:lstStyle/>
                    <a:p>
                      <a:pPr algn="ctr"/>
                      <a:r>
                        <a:rPr lang="es-ES" sz="1600" b="1" dirty="0">
                          <a:solidFill>
                            <a:srgbClr val="FF0000"/>
                          </a:solidFill>
                        </a:rPr>
                        <a:t>Vigas / Armarios</a:t>
                      </a:r>
                    </a:p>
                  </a:txBody>
                  <a:tcPr marT="45717" marB="45717"/>
                </a:tc>
                <a:tc>
                  <a:txBody>
                    <a:bodyPr/>
                    <a:lstStyle/>
                    <a:p>
                      <a:pPr algn="ctr"/>
                      <a:r>
                        <a:rPr lang="es-ES" sz="1600" b="1" dirty="0">
                          <a:solidFill>
                            <a:srgbClr val="FF0000"/>
                          </a:solidFill>
                        </a:rPr>
                        <a:t>Muy Alta</a:t>
                      </a:r>
                    </a:p>
                  </a:txBody>
                  <a:tcPr marT="45717" marB="45717"/>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31027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Una pantalla de una computadora&#10;&#10;Descripción generada automáticamente con confianza media">
            <a:extLst>
              <a:ext uri="{FF2B5EF4-FFF2-40B4-BE49-F238E27FC236}">
                <a16:creationId xmlns:a16="http://schemas.microsoft.com/office/drawing/2014/main" id="{069253FC-52A6-4B7E-B893-87B9E83FE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062" y="2108950"/>
            <a:ext cx="4104456" cy="2815657"/>
          </a:xfrm>
          <a:prstGeom prst="rect">
            <a:avLst/>
          </a:prstGeom>
        </p:spPr>
      </p:pic>
      <p:sp>
        <p:nvSpPr>
          <p:cNvPr id="26629" name="Text Box 5"/>
          <p:cNvSpPr txBox="1">
            <a:spLocks noChangeArrowheads="1"/>
          </p:cNvSpPr>
          <p:nvPr/>
        </p:nvSpPr>
        <p:spPr bwMode="auto">
          <a:xfrm>
            <a:off x="971600" y="2016112"/>
            <a:ext cx="3456384" cy="300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Tipos de medios inalámbricos.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Bluetooth.</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Redes LAN inalámbricas.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Problemas de la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Diferencias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 y Bluetooth.</a:t>
            </a:r>
          </a:p>
          <a:p>
            <a:pPr marL="285750" indent="-285750">
              <a:lnSpc>
                <a:spcPct val="150000"/>
              </a:lnSpc>
              <a:buFont typeface="Arial" panose="020B0604020202020204" pitchFamily="34" charset="0"/>
              <a:buChar char="•"/>
            </a:pPr>
            <a:r>
              <a:rPr lang="es-ES" dirty="0">
                <a:latin typeface="Arial" panose="020B0604020202020204" pitchFamily="34" charset="0"/>
                <a:cs typeface="Arial" panose="020B0604020202020204" pitchFamily="34" charset="0"/>
              </a:rPr>
              <a:t>Definición de </a:t>
            </a:r>
            <a:r>
              <a:rPr lang="es-ES" dirty="0" err="1">
                <a:latin typeface="Arial" panose="020B0604020202020204" pitchFamily="34" charset="0"/>
                <a:cs typeface="Arial" panose="020B0604020202020204" pitchFamily="34" charset="0"/>
              </a:rPr>
              <a:t>Wi</a:t>
            </a:r>
            <a:r>
              <a:rPr lang="es-ES" dirty="0">
                <a:latin typeface="Arial" panose="020B0604020202020204" pitchFamily="34" charset="0"/>
                <a:cs typeface="Arial" panose="020B0604020202020204" pitchFamily="34" charset="0"/>
              </a:rPr>
              <a:t>-Max.</a:t>
            </a:r>
          </a:p>
          <a:p>
            <a:pPr marL="285750" indent="-285750">
              <a:lnSpc>
                <a:spcPct val="150000"/>
              </a:lnSpc>
              <a:buFont typeface="Arial" panose="020B0604020202020204" pitchFamily="34" charset="0"/>
              <a:buChar char="•"/>
            </a:pPr>
            <a:r>
              <a:rPr lang="es-ES" dirty="0">
                <a:latin typeface="Arial" panose="020B0604020202020204" pitchFamily="34" charset="0"/>
                <a:cs typeface="Arial" panose="020B0604020202020204" pitchFamily="34" charset="0"/>
              </a:rPr>
              <a:t>Ventajas del </a:t>
            </a:r>
            <a:r>
              <a:rPr lang="es-ES" dirty="0" err="1">
                <a:latin typeface="Arial" panose="020B0604020202020204" pitchFamily="34" charset="0"/>
                <a:cs typeface="Arial" panose="020B0604020202020204" pitchFamily="34" charset="0"/>
              </a:rPr>
              <a:t>Wi</a:t>
            </a:r>
            <a:r>
              <a:rPr lang="es-ES" dirty="0">
                <a:latin typeface="Arial" panose="020B0604020202020204" pitchFamily="34" charset="0"/>
                <a:cs typeface="Arial" panose="020B0604020202020204" pitchFamily="34" charset="0"/>
              </a:rPr>
              <a:t>-Max.</a:t>
            </a:r>
            <a:endParaRPr lang="es-MX" dirty="0">
              <a:latin typeface="Arial" panose="020B0604020202020204" pitchFamily="34" charset="0"/>
              <a:cs typeface="Arial" panose="020B0604020202020204" pitchFamily="34" charset="0"/>
            </a:endParaRPr>
          </a:p>
        </p:txBody>
      </p:sp>
      <p:sp>
        <p:nvSpPr>
          <p:cNvPr id="3078" name="Text Box 6"/>
          <p:cNvSpPr txBox="1">
            <a:spLocks noChangeArrowheads="1"/>
          </p:cNvSpPr>
          <p:nvPr/>
        </p:nvSpPr>
        <p:spPr bwMode="auto">
          <a:xfrm>
            <a:off x="792025" y="69269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6263D48-660E-4A4A-96EB-23656832AE73}"/>
              </a:ext>
            </a:extLst>
          </p:cNvPr>
          <p:cNvSpPr txBox="1">
            <a:spLocks noChangeArrowheads="1"/>
          </p:cNvSpPr>
          <p:nvPr/>
        </p:nvSpPr>
        <p:spPr>
          <a:xfrm>
            <a:off x="179512" y="188640"/>
            <a:ext cx="878497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 sz="3200" b="1" dirty="0">
                <a:solidFill>
                  <a:schemeClr val="accent4">
                    <a:lumMod val="50000"/>
                  </a:schemeClr>
                </a:solidFill>
                <a:effectLst>
                  <a:outerShdw blurRad="38100" dist="38100" dir="2700000" algn="tl">
                    <a:srgbClr val="C0C0C0"/>
                  </a:outerShdw>
                </a:effectLst>
                <a:latin typeface="Dom Casual" charset="0"/>
              </a:rPr>
              <a:t>Diferencias entre </a:t>
            </a:r>
            <a:r>
              <a:rPr lang="es-ES" sz="3200" b="1" dirty="0" err="1">
                <a:solidFill>
                  <a:schemeClr val="accent4">
                    <a:lumMod val="50000"/>
                  </a:schemeClr>
                </a:solidFill>
                <a:effectLst>
                  <a:outerShdw blurRad="38100" dist="38100" dir="2700000" algn="tl">
                    <a:srgbClr val="C0C0C0"/>
                  </a:outerShdw>
                </a:effectLst>
                <a:latin typeface="Dom Casual" charset="0"/>
              </a:rPr>
              <a:t>WiFi</a:t>
            </a:r>
            <a:r>
              <a:rPr lang="es-ES" sz="3200" b="1" dirty="0">
                <a:solidFill>
                  <a:schemeClr val="accent4">
                    <a:lumMod val="50000"/>
                  </a:schemeClr>
                </a:solidFill>
                <a:effectLst>
                  <a:outerShdw blurRad="38100" dist="38100" dir="2700000" algn="tl">
                    <a:srgbClr val="C0C0C0"/>
                  </a:outerShdw>
                </a:effectLst>
                <a:latin typeface="Dom Casual" charset="0"/>
              </a:rPr>
              <a:t> y Bluetooth</a:t>
            </a:r>
            <a:endParaRPr lang="es-ES_tradnl" sz="3200" b="1" dirty="0">
              <a:solidFill>
                <a:schemeClr val="accent4">
                  <a:lumMod val="50000"/>
                </a:schemeClr>
              </a:solidFill>
              <a:effectLst>
                <a:outerShdw blurRad="38100" dist="38100" dir="2700000" algn="tl">
                  <a:srgbClr val="C0C0C0"/>
                </a:outerShdw>
              </a:effectLst>
              <a:latin typeface="Dom Casual" charset="0"/>
            </a:endParaRPr>
          </a:p>
        </p:txBody>
      </p:sp>
      <p:pic>
        <p:nvPicPr>
          <p:cNvPr id="4" name="Imagen 3" descr="Diagrama&#10;&#10;Descripción generada automáticamente">
            <a:extLst>
              <a:ext uri="{FF2B5EF4-FFF2-40B4-BE49-F238E27FC236}">
                <a16:creationId xmlns:a16="http://schemas.microsoft.com/office/drawing/2014/main" id="{5907BA3E-527F-487D-BA22-A8D57BE57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707" y="2416174"/>
            <a:ext cx="3528392" cy="2646294"/>
          </a:xfrm>
          <a:prstGeom prst="rect">
            <a:avLst/>
          </a:prstGeom>
        </p:spPr>
      </p:pic>
      <p:pic>
        <p:nvPicPr>
          <p:cNvPr id="3" name="Imagen 2" descr="Una pantalla de una computadora&#10;&#10;Descripción generada automáticamente con confianza media">
            <a:extLst>
              <a:ext uri="{FF2B5EF4-FFF2-40B4-BE49-F238E27FC236}">
                <a16:creationId xmlns:a16="http://schemas.microsoft.com/office/drawing/2014/main" id="{CFDB5D28-441C-4FAA-9840-DA27B0143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321189"/>
            <a:ext cx="3672408" cy="2519272"/>
          </a:xfrm>
          <a:prstGeom prst="rect">
            <a:avLst/>
          </a:prstGeom>
        </p:spPr>
      </p:pic>
      <p:sp>
        <p:nvSpPr>
          <p:cNvPr id="8" name="2 Marcador de contenido">
            <a:extLst>
              <a:ext uri="{FF2B5EF4-FFF2-40B4-BE49-F238E27FC236}">
                <a16:creationId xmlns:a16="http://schemas.microsoft.com/office/drawing/2014/main" id="{4B3CA3A8-C610-45BA-83F8-BF8D4DDF3238}"/>
              </a:ext>
            </a:extLst>
          </p:cNvPr>
          <p:cNvSpPr txBox="1">
            <a:spLocks/>
          </p:cNvSpPr>
          <p:nvPr/>
        </p:nvSpPr>
        <p:spPr>
          <a:xfrm>
            <a:off x="4975477" y="1443850"/>
            <a:ext cx="3440263" cy="9770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buNone/>
            </a:pPr>
            <a:r>
              <a:rPr lang="es-ES" sz="1400" dirty="0">
                <a:solidFill>
                  <a:srgbClr val="333333"/>
                </a:solidFill>
              </a:rPr>
              <a:t>El </a:t>
            </a:r>
            <a:r>
              <a:rPr lang="es-ES" sz="1400" b="1" dirty="0" err="1">
                <a:solidFill>
                  <a:schemeClr val="accent6">
                    <a:lumMod val="75000"/>
                  </a:schemeClr>
                </a:solidFill>
              </a:rPr>
              <a:t>WiFi</a:t>
            </a:r>
            <a:r>
              <a:rPr lang="es-ES" sz="1400" b="1" dirty="0">
                <a:solidFill>
                  <a:schemeClr val="accent6">
                    <a:lumMod val="75000"/>
                  </a:schemeClr>
                </a:solidFill>
              </a:rPr>
              <a:t> </a:t>
            </a:r>
            <a:r>
              <a:rPr lang="es-ES" sz="1400" dirty="0">
                <a:solidFill>
                  <a:srgbClr val="333333"/>
                </a:solidFill>
              </a:rPr>
              <a:t>se utiliza más para poder </a:t>
            </a:r>
            <a:r>
              <a:rPr lang="es-ES" sz="1400" b="1" dirty="0">
                <a:solidFill>
                  <a:srgbClr val="333333"/>
                </a:solidFill>
              </a:rPr>
              <a:t>conectar dispositivos a Internet</a:t>
            </a:r>
            <a:r>
              <a:rPr lang="es-ES" sz="1400" dirty="0">
                <a:solidFill>
                  <a:srgbClr val="333333"/>
                </a:solidFill>
              </a:rPr>
              <a:t> y entre sí.</a:t>
            </a:r>
            <a:endParaRPr lang="es-ES" altLang="es-MX" sz="1400" dirty="0">
              <a:solidFill>
                <a:schemeClr val="bg2">
                  <a:lumMod val="25000"/>
                </a:schemeClr>
              </a:solidFill>
            </a:endParaRPr>
          </a:p>
        </p:txBody>
      </p:sp>
      <p:sp>
        <p:nvSpPr>
          <p:cNvPr id="9" name="2 Marcador de contenido">
            <a:extLst>
              <a:ext uri="{FF2B5EF4-FFF2-40B4-BE49-F238E27FC236}">
                <a16:creationId xmlns:a16="http://schemas.microsoft.com/office/drawing/2014/main" id="{F2D72477-2257-47F2-8471-337EA416A975}"/>
              </a:ext>
            </a:extLst>
          </p:cNvPr>
          <p:cNvSpPr txBox="1">
            <a:spLocks/>
          </p:cNvSpPr>
          <p:nvPr/>
        </p:nvSpPr>
        <p:spPr>
          <a:xfrm>
            <a:off x="877707" y="1439136"/>
            <a:ext cx="3528392" cy="85570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buNone/>
            </a:pPr>
            <a:r>
              <a:rPr lang="es-ES" sz="1400" dirty="0">
                <a:solidFill>
                  <a:srgbClr val="333333"/>
                </a:solidFill>
              </a:rPr>
              <a:t>El </a:t>
            </a:r>
            <a:r>
              <a:rPr lang="es-ES" sz="1400" b="1" dirty="0">
                <a:solidFill>
                  <a:schemeClr val="accent6">
                    <a:lumMod val="75000"/>
                  </a:schemeClr>
                </a:solidFill>
              </a:rPr>
              <a:t>Bluetooth</a:t>
            </a:r>
            <a:r>
              <a:rPr lang="es-ES" sz="1400" dirty="0">
                <a:solidFill>
                  <a:srgbClr val="333333"/>
                </a:solidFill>
              </a:rPr>
              <a:t> se utiliza para </a:t>
            </a:r>
            <a:r>
              <a:rPr lang="es-ES" sz="1400" b="1" dirty="0">
                <a:solidFill>
                  <a:srgbClr val="333333"/>
                </a:solidFill>
              </a:rPr>
              <a:t>conectar dispositivos entre sí</a:t>
            </a:r>
            <a:r>
              <a:rPr lang="es-ES" sz="1400" dirty="0">
                <a:solidFill>
                  <a:srgbClr val="333333"/>
                </a:solidFill>
              </a:rPr>
              <a:t>.</a:t>
            </a:r>
            <a:endParaRPr lang="es-ES" altLang="es-MX" sz="1400" dirty="0">
              <a:solidFill>
                <a:schemeClr val="bg2">
                  <a:lumMod val="25000"/>
                </a:schemeClr>
              </a:solidFill>
            </a:endParaRPr>
          </a:p>
        </p:txBody>
      </p:sp>
      <p:sp>
        <p:nvSpPr>
          <p:cNvPr id="11" name="CuadroTexto 10">
            <a:extLst>
              <a:ext uri="{FF2B5EF4-FFF2-40B4-BE49-F238E27FC236}">
                <a16:creationId xmlns:a16="http://schemas.microsoft.com/office/drawing/2014/main" id="{3EAE6950-0D53-4780-AFC9-052806CBF9E4}"/>
              </a:ext>
            </a:extLst>
          </p:cNvPr>
          <p:cNvSpPr txBox="1"/>
          <p:nvPr/>
        </p:nvSpPr>
        <p:spPr>
          <a:xfrm>
            <a:off x="878263" y="5232212"/>
            <a:ext cx="7595399" cy="700769"/>
          </a:xfrm>
          <a:prstGeom prst="rect">
            <a:avLst/>
          </a:prstGeom>
          <a:noFill/>
        </p:spPr>
        <p:txBody>
          <a:bodyPr wrap="square">
            <a:spAutoFit/>
          </a:bodyPr>
          <a:lstStyle/>
          <a:p>
            <a:pPr algn="just">
              <a:lnSpc>
                <a:spcPts val="2500"/>
              </a:lnSpc>
            </a:pPr>
            <a:r>
              <a:rPr lang="es-ES" sz="1400" b="0" i="0" dirty="0">
                <a:solidFill>
                  <a:schemeClr val="bg2">
                    <a:lumMod val="25000"/>
                  </a:schemeClr>
                </a:solidFill>
                <a:effectLst/>
              </a:rPr>
              <a:t>El </a:t>
            </a:r>
            <a:r>
              <a:rPr lang="es-ES" sz="1400" b="1" i="0" dirty="0">
                <a:solidFill>
                  <a:schemeClr val="accent6">
                    <a:lumMod val="75000"/>
                  </a:schemeClr>
                </a:solidFill>
                <a:effectLst/>
              </a:rPr>
              <a:t>Bluetooth</a:t>
            </a:r>
            <a:r>
              <a:rPr lang="es-ES" sz="1400" b="0" i="0" dirty="0">
                <a:solidFill>
                  <a:schemeClr val="bg2">
                    <a:lumMod val="25000"/>
                  </a:schemeClr>
                </a:solidFill>
                <a:effectLst/>
              </a:rPr>
              <a:t> sustituye a los cables con los que conectas un teclado o ratón a la computadora para utilizarlos, mientras que el </a:t>
            </a:r>
            <a:r>
              <a:rPr lang="es-ES" sz="1400" b="1" i="0" dirty="0" err="1">
                <a:solidFill>
                  <a:schemeClr val="accent6">
                    <a:lumMod val="75000"/>
                  </a:schemeClr>
                </a:solidFill>
                <a:effectLst/>
              </a:rPr>
              <a:t>WiFi</a:t>
            </a:r>
            <a:r>
              <a:rPr lang="es-ES" sz="1400" b="0" i="0" dirty="0">
                <a:solidFill>
                  <a:schemeClr val="bg2">
                    <a:lumMod val="25000"/>
                  </a:schemeClr>
                </a:solidFill>
                <a:effectLst/>
              </a:rPr>
              <a:t> hace que esta computadora se conecte a la red.</a:t>
            </a:r>
            <a:endParaRPr lang="es-MX" sz="1400" dirty="0">
              <a:solidFill>
                <a:schemeClr val="bg2">
                  <a:lumMod val="25000"/>
                </a:schemeClr>
              </a:solidFill>
            </a:endParaRPr>
          </a:p>
        </p:txBody>
      </p:sp>
    </p:spTree>
    <p:extLst>
      <p:ext uri="{BB962C8B-B14F-4D97-AF65-F5344CB8AC3E}">
        <p14:creationId xmlns:p14="http://schemas.microsoft.com/office/powerpoint/2010/main" val="377090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1"/>
          </p:nvPr>
        </p:nvSpPr>
        <p:spPr>
          <a:xfrm>
            <a:off x="427038" y="1196752"/>
            <a:ext cx="8249418" cy="4104456"/>
          </a:xfrm>
        </p:spPr>
        <p:txBody>
          <a:bodyPr>
            <a:normAutofit fontScale="32500" lnSpcReduction="20000"/>
          </a:bodyPr>
          <a:lstStyle/>
          <a:p>
            <a:pPr algn="just">
              <a:lnSpc>
                <a:spcPct val="170000"/>
              </a:lnSpc>
              <a:spcBef>
                <a:spcPts val="1200"/>
              </a:spcBef>
            </a:pPr>
            <a:r>
              <a:rPr lang="es-ES" sz="4900" dirty="0">
                <a:solidFill>
                  <a:schemeClr val="bg2">
                    <a:lumMod val="25000"/>
                  </a:schemeClr>
                </a:solidFill>
              </a:rPr>
              <a:t>Es una norma de transmisión de datos que utiliza las ondas de radio en las frecuencias de </a:t>
            </a:r>
            <a:r>
              <a:rPr lang="es-ES" sz="4900" b="1" dirty="0">
                <a:solidFill>
                  <a:schemeClr val="bg2">
                    <a:lumMod val="25000"/>
                  </a:schemeClr>
                </a:solidFill>
              </a:rPr>
              <a:t>2.3 a 5.8 GHz</a:t>
            </a:r>
            <a:r>
              <a:rPr lang="es-ES" sz="4900" dirty="0">
                <a:solidFill>
                  <a:schemeClr val="bg2">
                    <a:lumMod val="25000"/>
                  </a:schemeClr>
                </a:solidFill>
              </a:rPr>
              <a:t> y puede tener una cobertura de hasta </a:t>
            </a:r>
            <a:r>
              <a:rPr lang="es-ES" sz="4900" b="1" dirty="0">
                <a:solidFill>
                  <a:schemeClr val="bg2">
                    <a:lumMod val="25000"/>
                  </a:schemeClr>
                </a:solidFill>
              </a:rPr>
              <a:t>70 km</a:t>
            </a:r>
            <a:r>
              <a:rPr lang="es-ES" sz="4900" dirty="0">
                <a:solidFill>
                  <a:schemeClr val="bg2">
                    <a:lumMod val="25000"/>
                  </a:schemeClr>
                </a:solidFill>
              </a:rPr>
              <a:t>.</a:t>
            </a:r>
            <a:endParaRPr lang="es-ES_tradnl" altLang="es-MX" sz="4900" dirty="0">
              <a:solidFill>
                <a:schemeClr val="bg2">
                  <a:lumMod val="25000"/>
                </a:schemeClr>
              </a:solidFill>
            </a:endParaRPr>
          </a:p>
          <a:p>
            <a:pPr algn="just">
              <a:lnSpc>
                <a:spcPct val="170000"/>
              </a:lnSpc>
              <a:spcBef>
                <a:spcPts val="1200"/>
              </a:spcBef>
            </a:pPr>
            <a:r>
              <a:rPr lang="es-ES_tradnl" altLang="es-MX" sz="4900" dirty="0">
                <a:solidFill>
                  <a:schemeClr val="bg2">
                    <a:lumMod val="25000"/>
                  </a:schemeClr>
                </a:solidFill>
              </a:rPr>
              <a:t>“</a:t>
            </a:r>
            <a:r>
              <a:rPr lang="es-ES_tradnl" altLang="es-MX" sz="4900" dirty="0" err="1">
                <a:solidFill>
                  <a:schemeClr val="bg2">
                    <a:lumMod val="25000"/>
                  </a:schemeClr>
                </a:solidFill>
              </a:rPr>
              <a:t>Worldwide</a:t>
            </a:r>
            <a:r>
              <a:rPr lang="es-ES_tradnl" altLang="es-MX" sz="4900" dirty="0">
                <a:solidFill>
                  <a:schemeClr val="bg2">
                    <a:lumMod val="25000"/>
                  </a:schemeClr>
                </a:solidFill>
              </a:rPr>
              <a:t> </a:t>
            </a:r>
            <a:r>
              <a:rPr lang="es-ES_tradnl" altLang="es-MX" sz="4900" dirty="0" err="1">
                <a:solidFill>
                  <a:schemeClr val="bg2">
                    <a:lumMod val="25000"/>
                  </a:schemeClr>
                </a:solidFill>
              </a:rPr>
              <a:t>Interoperability</a:t>
            </a:r>
            <a:r>
              <a:rPr lang="es-ES_tradnl" altLang="es-MX" sz="4900" dirty="0">
                <a:solidFill>
                  <a:schemeClr val="bg2">
                    <a:lumMod val="25000"/>
                  </a:schemeClr>
                </a:solidFill>
              </a:rPr>
              <a:t> </a:t>
            </a:r>
            <a:r>
              <a:rPr lang="es-ES_tradnl" altLang="es-MX" sz="4900" dirty="0" err="1">
                <a:solidFill>
                  <a:schemeClr val="bg2">
                    <a:lumMod val="25000"/>
                  </a:schemeClr>
                </a:solidFill>
              </a:rPr>
              <a:t>for</a:t>
            </a:r>
            <a:r>
              <a:rPr lang="es-ES_tradnl" altLang="es-MX" sz="4900" dirty="0">
                <a:solidFill>
                  <a:schemeClr val="bg2">
                    <a:lumMod val="25000"/>
                  </a:schemeClr>
                </a:solidFill>
              </a:rPr>
              <a:t> </a:t>
            </a:r>
            <a:r>
              <a:rPr lang="es-ES_tradnl" altLang="es-MX" sz="4900" dirty="0" err="1">
                <a:solidFill>
                  <a:schemeClr val="bg2">
                    <a:lumMod val="25000"/>
                  </a:schemeClr>
                </a:solidFill>
              </a:rPr>
              <a:t>Microwave</a:t>
            </a:r>
            <a:r>
              <a:rPr lang="es-ES_tradnl" altLang="es-MX" sz="4900" dirty="0">
                <a:solidFill>
                  <a:schemeClr val="bg2">
                    <a:lumMod val="25000"/>
                  </a:schemeClr>
                </a:solidFill>
              </a:rPr>
              <a:t> Access” o Interoperabilidad mundial de acceso por microondas. P</a:t>
            </a:r>
            <a:r>
              <a:rPr lang="es-ES" sz="4900" dirty="0" err="1">
                <a:solidFill>
                  <a:schemeClr val="bg2">
                    <a:lumMod val="25000"/>
                  </a:schemeClr>
                </a:solidFill>
              </a:rPr>
              <a:t>ermite</a:t>
            </a:r>
            <a:r>
              <a:rPr lang="es-ES" sz="4900" dirty="0">
                <a:solidFill>
                  <a:schemeClr val="bg2">
                    <a:lumMod val="25000"/>
                  </a:schemeClr>
                </a:solidFill>
              </a:rPr>
              <a:t> la recepción de datos por </a:t>
            </a:r>
            <a:r>
              <a:rPr lang="es-ES" sz="4900" b="1" dirty="0">
                <a:solidFill>
                  <a:schemeClr val="bg2">
                    <a:lumMod val="25000"/>
                  </a:schemeClr>
                </a:solidFill>
              </a:rPr>
              <a:t>microondas</a:t>
            </a:r>
            <a:r>
              <a:rPr lang="es-ES" sz="4900" dirty="0">
                <a:solidFill>
                  <a:schemeClr val="bg2">
                    <a:lumMod val="25000"/>
                  </a:schemeClr>
                </a:solidFill>
              </a:rPr>
              <a:t> y retransmisión por </a:t>
            </a:r>
            <a:r>
              <a:rPr lang="es-ES" sz="4900" b="1" dirty="0">
                <a:solidFill>
                  <a:schemeClr val="bg2">
                    <a:lumMod val="25000"/>
                  </a:schemeClr>
                </a:solidFill>
              </a:rPr>
              <a:t>ondas de radio</a:t>
            </a:r>
            <a:r>
              <a:rPr lang="es-ES_tradnl" sz="4900" dirty="0">
                <a:solidFill>
                  <a:schemeClr val="bg2">
                    <a:lumMod val="25000"/>
                  </a:schemeClr>
                </a:solidFill>
              </a:rPr>
              <a:t>.</a:t>
            </a:r>
            <a:endParaRPr lang="es-ES_tradnl" altLang="es-MX" sz="4900" dirty="0">
              <a:solidFill>
                <a:schemeClr val="bg2">
                  <a:lumMod val="25000"/>
                </a:schemeClr>
              </a:solidFill>
            </a:endParaRPr>
          </a:p>
          <a:p>
            <a:pPr algn="just">
              <a:lnSpc>
                <a:spcPct val="170000"/>
              </a:lnSpc>
              <a:spcBef>
                <a:spcPts val="1200"/>
              </a:spcBef>
            </a:pPr>
            <a:r>
              <a:rPr lang="es-ES_tradnl" altLang="es-MX" sz="4900" dirty="0">
                <a:solidFill>
                  <a:schemeClr val="bg2">
                    <a:lumMod val="25000"/>
                  </a:schemeClr>
                </a:solidFill>
              </a:rPr>
              <a:t>Estándar IEEE </a:t>
            </a:r>
            <a:r>
              <a:rPr lang="es-ES_tradnl" altLang="es-MX" sz="4900" b="1" dirty="0">
                <a:solidFill>
                  <a:schemeClr val="bg2">
                    <a:lumMod val="25000"/>
                  </a:schemeClr>
                </a:solidFill>
              </a:rPr>
              <a:t>802.16 </a:t>
            </a:r>
          </a:p>
          <a:p>
            <a:pPr algn="just">
              <a:lnSpc>
                <a:spcPct val="170000"/>
              </a:lnSpc>
              <a:spcBef>
                <a:spcPts val="1200"/>
              </a:spcBef>
            </a:pPr>
            <a:r>
              <a:rPr lang="es-ES_tradnl" altLang="es-MX" sz="4900" dirty="0">
                <a:solidFill>
                  <a:schemeClr val="bg2">
                    <a:lumMod val="25000"/>
                  </a:schemeClr>
                </a:solidFill>
              </a:rPr>
              <a:t>Creado por un consorcio de empresas</a:t>
            </a:r>
          </a:p>
          <a:p>
            <a:pPr algn="just">
              <a:lnSpc>
                <a:spcPct val="170000"/>
              </a:lnSpc>
              <a:spcBef>
                <a:spcPts val="1200"/>
              </a:spcBef>
              <a:buFont typeface="Verdana" pitchFamily="34" charset="0"/>
              <a:buNone/>
            </a:pPr>
            <a:r>
              <a:rPr lang="es-ES_tradnl" altLang="es-MX" sz="4900" dirty="0">
                <a:solidFill>
                  <a:schemeClr val="bg2">
                    <a:lumMod val="25000"/>
                  </a:schemeClr>
                </a:solidFill>
              </a:rPr>
              <a:t>	(actualmente mas de 100)</a:t>
            </a:r>
          </a:p>
          <a:p>
            <a:pPr lvl="1" algn="just" eaLnBrk="1" hangingPunct="1">
              <a:lnSpc>
                <a:spcPct val="90000"/>
              </a:lnSpc>
            </a:pPr>
            <a:endParaRPr lang="es-ES_tradnl" altLang="es-MX" sz="4900" dirty="0"/>
          </a:p>
          <a:p>
            <a:pPr lvl="1" eaLnBrk="1" hangingPunct="1">
              <a:lnSpc>
                <a:spcPct val="90000"/>
              </a:lnSpc>
              <a:buFont typeface="Verdana" pitchFamily="34" charset="0"/>
              <a:buNone/>
            </a:pPr>
            <a:endParaRPr lang="es-ES_tradnl" altLang="es-MX" sz="1800" dirty="0"/>
          </a:p>
        </p:txBody>
      </p:sp>
      <p:pic>
        <p:nvPicPr>
          <p:cNvPr id="30723" name="Picture 4" descr="Image39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429000"/>
            <a:ext cx="432048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A5FAC942-EEFB-4CAB-9078-0B6F91E91AFF}"/>
              </a:ext>
            </a:extLst>
          </p:cNvPr>
          <p:cNvSpPr txBox="1">
            <a:spLocks noChangeArrowheads="1"/>
          </p:cNvSpPr>
          <p:nvPr/>
        </p:nvSpPr>
        <p:spPr>
          <a:xfrm>
            <a:off x="179512" y="53752"/>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el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-Max?</a:t>
            </a:r>
          </a:p>
        </p:txBody>
      </p:sp>
    </p:spTree>
    <p:extLst>
      <p:ext uri="{BB962C8B-B14F-4D97-AF65-F5344CB8AC3E}">
        <p14:creationId xmlns:p14="http://schemas.microsoft.com/office/powerpoint/2010/main" val="81350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3990">
            <a:extLst>
              <a:ext uri="{FF2B5EF4-FFF2-40B4-BE49-F238E27FC236}">
                <a16:creationId xmlns:a16="http://schemas.microsoft.com/office/drawing/2014/main" id="{42028B80-9D09-4F8F-8CC2-D15E3DD74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4221088"/>
            <a:ext cx="3816424" cy="248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Rectangle 3"/>
          <p:cNvSpPr>
            <a:spLocks noGrp="1"/>
          </p:cNvSpPr>
          <p:nvPr>
            <p:ph type="body" idx="1"/>
          </p:nvPr>
        </p:nvSpPr>
        <p:spPr>
          <a:xfrm>
            <a:off x="575556" y="1178239"/>
            <a:ext cx="7884876" cy="3114857"/>
          </a:xfrm>
        </p:spPr>
        <p:txBody>
          <a:bodyPr>
            <a:normAutofit/>
          </a:bodyPr>
          <a:lstStyle/>
          <a:p>
            <a:pPr>
              <a:lnSpc>
                <a:spcPct val="150000"/>
              </a:lnSpc>
              <a:spcBef>
                <a:spcPts val="600"/>
              </a:spcBef>
            </a:pPr>
            <a:r>
              <a:rPr lang="es-ES_tradnl" altLang="es-MX" sz="1600" dirty="0">
                <a:solidFill>
                  <a:schemeClr val="bg2">
                    <a:lumMod val="25000"/>
                  </a:schemeClr>
                </a:solidFill>
              </a:rPr>
              <a:t>Cobertura a un área muy extensa </a:t>
            </a:r>
          </a:p>
          <a:p>
            <a:pPr>
              <a:lnSpc>
                <a:spcPct val="150000"/>
              </a:lnSpc>
              <a:spcBef>
                <a:spcPts val="600"/>
              </a:spcBef>
            </a:pPr>
            <a:r>
              <a:rPr lang="es-ES_tradnl" altLang="es-MX" sz="1600" dirty="0">
                <a:solidFill>
                  <a:schemeClr val="bg2">
                    <a:lumMod val="25000"/>
                  </a:schemeClr>
                </a:solidFill>
              </a:rPr>
              <a:t>Adecuado para ciudades enteras, pudiendo formar una </a:t>
            </a:r>
            <a:r>
              <a:rPr lang="es-ES_tradnl" altLang="es-MX" sz="1600" b="1" dirty="0">
                <a:solidFill>
                  <a:schemeClr val="bg2">
                    <a:lumMod val="25000"/>
                  </a:schemeClr>
                </a:solidFill>
              </a:rPr>
              <a:t>MAN</a:t>
            </a:r>
            <a:r>
              <a:rPr lang="es-ES_tradnl" altLang="es-MX" sz="1600" dirty="0">
                <a:solidFill>
                  <a:schemeClr val="bg2">
                    <a:lumMod val="25000"/>
                  </a:schemeClr>
                </a:solidFill>
              </a:rPr>
              <a:t>. </a:t>
            </a:r>
          </a:p>
          <a:p>
            <a:pPr>
              <a:lnSpc>
                <a:spcPct val="150000"/>
              </a:lnSpc>
              <a:spcBef>
                <a:spcPts val="600"/>
              </a:spcBef>
            </a:pPr>
            <a:r>
              <a:rPr lang="es-ES_tradnl" altLang="es-MX" sz="1600" dirty="0">
                <a:solidFill>
                  <a:schemeClr val="bg2">
                    <a:lumMod val="25000"/>
                  </a:schemeClr>
                </a:solidFill>
              </a:rPr>
              <a:t>Puede producir transmisiones de hasta </a:t>
            </a:r>
            <a:r>
              <a:rPr lang="es-ES_tradnl" altLang="es-MX" sz="1600" b="1" dirty="0">
                <a:solidFill>
                  <a:schemeClr val="bg2">
                    <a:lumMod val="25000"/>
                  </a:schemeClr>
                </a:solidFill>
              </a:rPr>
              <a:t>70 Mbps</a:t>
            </a:r>
            <a:r>
              <a:rPr lang="es-ES_tradnl" altLang="es-MX" sz="1600" dirty="0">
                <a:solidFill>
                  <a:schemeClr val="bg2">
                    <a:lumMod val="25000"/>
                  </a:schemeClr>
                </a:solidFill>
              </a:rPr>
              <a:t>. </a:t>
            </a:r>
          </a:p>
          <a:p>
            <a:pPr>
              <a:lnSpc>
                <a:spcPct val="150000"/>
              </a:lnSpc>
              <a:spcBef>
                <a:spcPts val="600"/>
              </a:spcBef>
            </a:pPr>
            <a:r>
              <a:rPr lang="es-ES_tradnl" altLang="es-MX" sz="1600" dirty="0">
                <a:solidFill>
                  <a:schemeClr val="bg2">
                    <a:lumMod val="25000"/>
                  </a:schemeClr>
                </a:solidFill>
              </a:rPr>
              <a:t>Puede ser </a:t>
            </a:r>
            <a:r>
              <a:rPr lang="es-ES_tradnl" altLang="es-MX" sz="1600" b="1" dirty="0">
                <a:solidFill>
                  <a:schemeClr val="bg2">
                    <a:lumMod val="25000"/>
                  </a:schemeClr>
                </a:solidFill>
              </a:rPr>
              <a:t>simétrico </a:t>
            </a:r>
            <a:r>
              <a:rPr lang="es-ES_tradnl" altLang="es-MX" sz="1600" dirty="0">
                <a:solidFill>
                  <a:schemeClr val="bg2">
                    <a:lumMod val="25000"/>
                  </a:schemeClr>
                </a:solidFill>
              </a:rPr>
              <a:t>lo cual significa que puede proporcionar un flujo de datos similar tanto de subida como de bajada. </a:t>
            </a:r>
          </a:p>
          <a:p>
            <a:pPr>
              <a:lnSpc>
                <a:spcPct val="150000"/>
              </a:lnSpc>
              <a:spcBef>
                <a:spcPts val="600"/>
              </a:spcBef>
            </a:pPr>
            <a:r>
              <a:rPr lang="es-ES_tradnl" altLang="es-MX" sz="1600" dirty="0">
                <a:solidFill>
                  <a:schemeClr val="bg2">
                    <a:lumMod val="25000"/>
                  </a:schemeClr>
                </a:solidFill>
              </a:rPr>
              <a:t>Las antenas de </a:t>
            </a:r>
            <a:r>
              <a:rPr lang="es-ES_tradnl" altLang="es-MX" sz="1600" b="1" dirty="0" err="1">
                <a:solidFill>
                  <a:schemeClr val="bg2">
                    <a:lumMod val="25000"/>
                  </a:schemeClr>
                </a:solidFill>
              </a:rPr>
              <a:t>Wi</a:t>
            </a:r>
            <a:r>
              <a:rPr lang="es-ES_tradnl" altLang="es-MX" sz="1600" b="1" dirty="0">
                <a:solidFill>
                  <a:schemeClr val="bg2">
                    <a:lumMod val="25000"/>
                  </a:schemeClr>
                </a:solidFill>
              </a:rPr>
              <a:t>-Max</a:t>
            </a:r>
            <a:r>
              <a:rPr lang="es-ES_tradnl" altLang="es-MX" sz="1600" dirty="0">
                <a:solidFill>
                  <a:schemeClr val="bg2">
                    <a:lumMod val="25000"/>
                  </a:schemeClr>
                </a:solidFill>
              </a:rPr>
              <a:t> operan a una frecuencia de hasta </a:t>
            </a:r>
            <a:r>
              <a:rPr lang="es-ES_tradnl" altLang="es-MX" sz="1600" b="1" dirty="0">
                <a:solidFill>
                  <a:schemeClr val="bg2">
                    <a:lumMod val="25000"/>
                  </a:schemeClr>
                </a:solidFill>
              </a:rPr>
              <a:t>60 </a:t>
            </a:r>
            <a:r>
              <a:rPr lang="es-ES_tradnl" altLang="es-MX" sz="1600" b="1" dirty="0" err="1">
                <a:solidFill>
                  <a:schemeClr val="bg2">
                    <a:lumMod val="25000"/>
                  </a:schemeClr>
                </a:solidFill>
              </a:rPr>
              <a:t>Mhz</a:t>
            </a:r>
            <a:r>
              <a:rPr lang="es-ES_tradnl" altLang="es-MX" sz="1600" dirty="0">
                <a:solidFill>
                  <a:schemeClr val="bg2">
                    <a:lumMod val="25000"/>
                  </a:schemeClr>
                </a:solidFill>
              </a:rPr>
              <a:t>. Las antenas no tienen que estar directamente alineadas con sus clientes.</a:t>
            </a:r>
          </a:p>
        </p:txBody>
      </p:sp>
      <p:sp>
        <p:nvSpPr>
          <p:cNvPr id="5" name="Rectangle 2">
            <a:extLst>
              <a:ext uri="{FF2B5EF4-FFF2-40B4-BE49-F238E27FC236}">
                <a16:creationId xmlns:a16="http://schemas.microsoft.com/office/drawing/2014/main" id="{0EA0C3D0-3C5E-493D-9B58-B770E967A9C3}"/>
              </a:ext>
            </a:extLst>
          </p:cNvPr>
          <p:cNvSpPr txBox="1">
            <a:spLocks noChangeArrowheads="1"/>
          </p:cNvSpPr>
          <p:nvPr/>
        </p:nvSpPr>
        <p:spPr>
          <a:xfrm>
            <a:off x="179512" y="53752"/>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Ventajas del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-Max</a:t>
            </a:r>
          </a:p>
        </p:txBody>
      </p:sp>
    </p:spTree>
    <p:extLst>
      <p:ext uri="{BB962C8B-B14F-4D97-AF65-F5344CB8AC3E}">
        <p14:creationId xmlns:p14="http://schemas.microsoft.com/office/powerpoint/2010/main" val="178369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1043608" y="1920707"/>
            <a:ext cx="6362244" cy="1668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200000"/>
              </a:lnSpc>
              <a:buFont typeface="Arial" panose="020B0604020202020204" pitchFamily="34" charset="0"/>
              <a:buChar char="•"/>
            </a:pPr>
            <a:r>
              <a:rPr lang="es-MX" sz="1800" b="1" dirty="0">
                <a:latin typeface="Arial" panose="020B0604020202020204" pitchFamily="34" charset="0"/>
                <a:cs typeface="Arial" panose="020B0604020202020204" pitchFamily="34" charset="0"/>
              </a:rPr>
              <a:t>WPAN - Bluetooth: </a:t>
            </a:r>
            <a:r>
              <a:rPr lang="es-MX" sz="1800" dirty="0">
                <a:latin typeface="Arial" panose="020B0604020202020204" pitchFamily="34" charset="0"/>
                <a:cs typeface="Arial" panose="020B0604020202020204" pitchFamily="34" charset="0"/>
              </a:rPr>
              <a:t>Estándar IEEE 802.15</a:t>
            </a:r>
          </a:p>
          <a:p>
            <a:pPr marL="285750" indent="-285750">
              <a:lnSpc>
                <a:spcPct val="200000"/>
              </a:lnSpc>
              <a:buFont typeface="Arial" panose="020B0604020202020204" pitchFamily="34" charset="0"/>
              <a:buChar char="•"/>
            </a:pPr>
            <a:r>
              <a:rPr lang="es-MX" sz="1800" b="1" dirty="0">
                <a:latin typeface="Arial" panose="020B0604020202020204" pitchFamily="34" charset="0"/>
                <a:cs typeface="Arial" panose="020B0604020202020204" pitchFamily="34" charset="0"/>
              </a:rPr>
              <a:t>WLAN - </a:t>
            </a:r>
            <a:r>
              <a:rPr lang="es-MX" sz="1800" b="1" dirty="0" err="1">
                <a:latin typeface="Arial" panose="020B0604020202020204" pitchFamily="34" charset="0"/>
                <a:cs typeface="Arial" panose="020B0604020202020204" pitchFamily="34" charset="0"/>
              </a:rPr>
              <a:t>WiFi</a:t>
            </a:r>
            <a:r>
              <a:rPr lang="es-MX" sz="1800" b="1" dirty="0">
                <a:latin typeface="Arial" panose="020B0604020202020204" pitchFamily="34" charset="0"/>
                <a:cs typeface="Arial" panose="020B0604020202020204" pitchFamily="34" charset="0"/>
              </a:rPr>
              <a:t>: </a:t>
            </a:r>
            <a:r>
              <a:rPr lang="es-MX" sz="1800" dirty="0">
                <a:latin typeface="Arial" panose="020B0604020202020204" pitchFamily="34" charset="0"/>
                <a:cs typeface="Arial" panose="020B0604020202020204" pitchFamily="34" charset="0"/>
              </a:rPr>
              <a:t>Estándar IEEE 802.11</a:t>
            </a:r>
          </a:p>
          <a:p>
            <a:pPr marL="285750" indent="-285750">
              <a:lnSpc>
                <a:spcPct val="200000"/>
              </a:lnSpc>
              <a:buFont typeface="Arial" panose="020B0604020202020204" pitchFamily="34" charset="0"/>
              <a:buChar char="•"/>
            </a:pPr>
            <a:r>
              <a:rPr lang="es-ES" sz="1800" b="1" dirty="0">
                <a:latin typeface="Arial" panose="020B0604020202020204" pitchFamily="34" charset="0"/>
                <a:cs typeface="Arial" panose="020B0604020202020204" pitchFamily="34" charset="0"/>
              </a:rPr>
              <a:t>WWAN – </a:t>
            </a:r>
            <a:r>
              <a:rPr lang="es-ES" sz="1800" b="1" dirty="0" err="1">
                <a:latin typeface="Arial" panose="020B0604020202020204" pitchFamily="34" charset="0"/>
                <a:cs typeface="Arial" panose="020B0604020202020204" pitchFamily="34" charset="0"/>
              </a:rPr>
              <a:t>Wi</a:t>
            </a:r>
            <a:r>
              <a:rPr lang="es-ES" sz="1800" b="1" dirty="0">
                <a:latin typeface="Arial" panose="020B0604020202020204" pitchFamily="34" charset="0"/>
                <a:cs typeface="Arial" panose="020B0604020202020204" pitchFamily="34" charset="0"/>
              </a:rPr>
              <a:t>-Max: </a:t>
            </a:r>
            <a:r>
              <a:rPr lang="es-MX" sz="1800" dirty="0">
                <a:latin typeface="Arial" panose="020B0604020202020204" pitchFamily="34" charset="0"/>
                <a:cs typeface="Arial" panose="020B0604020202020204" pitchFamily="34" charset="0"/>
              </a:rPr>
              <a:t>Estándar IEEE 802.16</a:t>
            </a:r>
          </a:p>
        </p:txBody>
      </p:sp>
      <p:sp>
        <p:nvSpPr>
          <p:cNvPr id="3078" name="Text Box 6"/>
          <p:cNvSpPr txBox="1">
            <a:spLocks noChangeArrowheads="1"/>
          </p:cNvSpPr>
          <p:nvPr/>
        </p:nvSpPr>
        <p:spPr bwMode="auto">
          <a:xfrm>
            <a:off x="802481" y="55551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Medios inalámbricos</a:t>
            </a:r>
          </a:p>
        </p:txBody>
      </p:sp>
      <p:sp>
        <p:nvSpPr>
          <p:cNvPr id="5" name="7 CuadroTexto">
            <a:extLst>
              <a:ext uri="{FF2B5EF4-FFF2-40B4-BE49-F238E27FC236}">
                <a16:creationId xmlns:a16="http://schemas.microsoft.com/office/drawing/2014/main" id="{E7C64DDA-814C-45BB-9962-5F313C80AF93}"/>
              </a:ext>
            </a:extLst>
          </p:cNvPr>
          <p:cNvSpPr txBox="1">
            <a:spLocks noChangeArrowheads="1"/>
          </p:cNvSpPr>
          <p:nvPr/>
        </p:nvSpPr>
        <p:spPr bwMode="auto">
          <a:xfrm>
            <a:off x="2173424" y="1059572"/>
            <a:ext cx="484684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altLang="es-MX" sz="2000" b="1" dirty="0">
                <a:solidFill>
                  <a:schemeClr val="accent6">
                    <a:lumMod val="75000"/>
                  </a:schemeClr>
                </a:solidFill>
                <a:latin typeface="ZapfHumnst BT"/>
              </a:rPr>
              <a:t>Tipos de medios inalámbricos</a:t>
            </a:r>
            <a:endParaRPr lang="es-MX" altLang="es-MX" sz="2000" dirty="0">
              <a:solidFill>
                <a:schemeClr val="accent6">
                  <a:lumMod val="75000"/>
                </a:schemeClr>
              </a:solidFill>
              <a:latin typeface="ZapfHumnst BT"/>
            </a:endParaRPr>
          </a:p>
        </p:txBody>
      </p:sp>
      <p:pic>
        <p:nvPicPr>
          <p:cNvPr id="3" name="Imagen 2" descr="Imagen que contiene medidor, teléfono&#10;&#10;Descripción generada automáticamente">
            <a:extLst>
              <a:ext uri="{FF2B5EF4-FFF2-40B4-BE49-F238E27FC236}">
                <a16:creationId xmlns:a16="http://schemas.microsoft.com/office/drawing/2014/main" id="{6114799D-7569-4D96-AB43-337D4C81B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157" y="3933056"/>
            <a:ext cx="2882900" cy="2590800"/>
          </a:xfrm>
          <a:prstGeom prst="rect">
            <a:avLst/>
          </a:prstGeom>
        </p:spPr>
      </p:pic>
    </p:spTree>
    <p:extLst>
      <p:ext uri="{BB962C8B-B14F-4D97-AF65-F5344CB8AC3E}">
        <p14:creationId xmlns:p14="http://schemas.microsoft.com/office/powerpoint/2010/main" val="2603705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2420888"/>
            <a:ext cx="4392488" cy="3584270"/>
          </a:xfrm>
          <a:prstGeom prst="rect">
            <a:avLst/>
          </a:prstGeom>
        </p:spPr>
      </p:pic>
      <p:sp>
        <p:nvSpPr>
          <p:cNvPr id="5139" name="Rectangle 18"/>
          <p:cNvSpPr>
            <a:spLocks noChangeArrowheads="1"/>
          </p:cNvSpPr>
          <p:nvPr/>
        </p:nvSpPr>
        <p:spPr bwMode="auto">
          <a:xfrm>
            <a:off x="428024" y="1463179"/>
            <a:ext cx="7888391" cy="132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150000"/>
              </a:lnSpc>
              <a:buClr>
                <a:schemeClr val="tx2"/>
              </a:buClr>
              <a:buSzPct val="70000"/>
              <a:buFont typeface="Wingdings" pitchFamily="2" charset="2"/>
              <a:buChar char="¡"/>
            </a:pPr>
            <a:r>
              <a:rPr lang="es-ES_tradnl" sz="1600" dirty="0">
                <a:latin typeface="ZapfHumnst BT"/>
              </a:rPr>
              <a:t>Es una especificación industrial para </a:t>
            </a:r>
            <a:r>
              <a:rPr lang="es-ES_tradnl" sz="1600" b="1" dirty="0">
                <a:solidFill>
                  <a:schemeClr val="accent6">
                    <a:lumMod val="75000"/>
                  </a:schemeClr>
                </a:solidFill>
                <a:latin typeface="ZapfHumnst BT"/>
              </a:rPr>
              <a:t>Redes Inalámbricas de Área Personal (</a:t>
            </a:r>
            <a:r>
              <a:rPr lang="es-ES_tradnl" sz="1600" b="1" dirty="0" err="1">
                <a:solidFill>
                  <a:schemeClr val="accent6">
                    <a:lumMod val="75000"/>
                  </a:schemeClr>
                </a:solidFill>
                <a:latin typeface="ZapfHumnst BT"/>
              </a:rPr>
              <a:t>WPANs</a:t>
            </a:r>
            <a:r>
              <a:rPr lang="es-ES_tradnl" sz="1600" b="1" dirty="0">
                <a:solidFill>
                  <a:schemeClr val="accent6">
                    <a:lumMod val="75000"/>
                  </a:schemeClr>
                </a:solidFill>
                <a:latin typeface="ZapfHumnst BT"/>
              </a:rPr>
              <a:t>)</a:t>
            </a:r>
            <a:r>
              <a:rPr lang="es-ES_tradnl" sz="1600" dirty="0">
                <a:latin typeface="ZapfHumnst BT"/>
              </a:rPr>
              <a:t> que posibilita la transmisión de voz y </a:t>
            </a:r>
            <a:r>
              <a:rPr lang="es-MX" sz="1600" dirty="0">
                <a:latin typeface="ZapfHumnst BT"/>
              </a:rPr>
              <a:t>y datos entre diferentes dispositivos mediante un enlace por radiofrecuencia en la banda de los </a:t>
            </a:r>
            <a:r>
              <a:rPr lang="es-MX" sz="1600" b="1" dirty="0">
                <a:latin typeface="ZapfHumnst BT"/>
              </a:rPr>
              <a:t>2.4 GHz</a:t>
            </a:r>
            <a:r>
              <a:rPr lang="es-MX" sz="1600" dirty="0">
                <a:latin typeface="ZapfHumnst BT"/>
              </a:rPr>
              <a:t>.</a:t>
            </a:r>
            <a:endParaRPr lang="es-ES_tradnl" sz="1600" dirty="0">
              <a:latin typeface="ZapfHumnst BT"/>
            </a:endParaRPr>
          </a:p>
        </p:txBody>
      </p:sp>
      <p:sp>
        <p:nvSpPr>
          <p:cNvPr id="24" name="Rectangle 17"/>
          <p:cNvSpPr txBox="1">
            <a:spLocks noChangeArrowheads="1"/>
          </p:cNvSpPr>
          <p:nvPr/>
        </p:nvSpPr>
        <p:spPr bwMode="auto">
          <a:xfrm>
            <a:off x="428024" y="2924944"/>
            <a:ext cx="3351888" cy="289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defRPr/>
            </a:pPr>
            <a:r>
              <a:rPr lang="es-MX" dirty="0">
                <a:solidFill>
                  <a:schemeClr val="tx1">
                    <a:lumMod val="95000"/>
                    <a:lumOff val="5000"/>
                  </a:schemeClr>
                </a:solidFill>
                <a:latin typeface="ZapfHumnst BT"/>
              </a:rPr>
              <a:t>Es un protocolo de comunicaciones diseñado especialmente para </a:t>
            </a:r>
            <a:r>
              <a:rPr lang="es-MX" b="1" dirty="0">
                <a:solidFill>
                  <a:schemeClr val="accent6">
                    <a:lumMod val="75000"/>
                  </a:schemeClr>
                </a:solidFill>
                <a:latin typeface="ZapfHumnst BT"/>
              </a:rPr>
              <a:t>dispositivos de bajo consumo </a:t>
            </a:r>
            <a:r>
              <a:rPr lang="es-MX" dirty="0">
                <a:solidFill>
                  <a:schemeClr val="tx1">
                    <a:lumMod val="95000"/>
                    <a:lumOff val="5000"/>
                  </a:schemeClr>
                </a:solidFill>
                <a:latin typeface="ZapfHumnst BT"/>
              </a:rPr>
              <a:t>como</a:t>
            </a:r>
            <a:r>
              <a:rPr lang="es-MX" dirty="0">
                <a:latin typeface="ZapfHumnst BT"/>
              </a:rPr>
              <a:t> teléfonos móviles, computadoras portátiles o cámaras digitales.</a:t>
            </a:r>
          </a:p>
        </p:txBody>
      </p:sp>
      <p:sp>
        <p:nvSpPr>
          <p:cNvPr id="8" name="Rectangle 2">
            <a:extLst>
              <a:ext uri="{FF2B5EF4-FFF2-40B4-BE49-F238E27FC236}">
                <a16:creationId xmlns:a16="http://schemas.microsoft.com/office/drawing/2014/main" id="{5FBADFD2-7402-4EE1-A8D8-8135B24A3064}"/>
              </a:ext>
            </a:extLst>
          </p:cNvPr>
          <p:cNvSpPr txBox="1">
            <a:spLocks noChangeArrowheads="1"/>
          </p:cNvSpPr>
          <p:nvPr/>
        </p:nvSpPr>
        <p:spPr>
          <a:xfrm>
            <a:off x="251520" y="315476"/>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el Bluetooth?</a:t>
            </a:r>
          </a:p>
        </p:txBody>
      </p:sp>
    </p:spTree>
    <p:extLst>
      <p:ext uri="{BB962C8B-B14F-4D97-AF65-F5344CB8AC3E}">
        <p14:creationId xmlns:p14="http://schemas.microsoft.com/office/powerpoint/2010/main" val="1596289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39"/>
                                        </p:tgtEl>
                                        <p:attrNameLst>
                                          <p:attrName>style.visibility</p:attrName>
                                        </p:attrNameLst>
                                      </p:cBhvr>
                                      <p:to>
                                        <p:strVal val="visible"/>
                                      </p:to>
                                    </p:set>
                                    <p:animEffect transition="in" filter="box(in)">
                                      <p:cBhvr>
                                        <p:cTn id="7" dur="500"/>
                                        <p:tgtEl>
                                          <p:spTgt spid="5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9"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1928549"/>
            <a:ext cx="5400600" cy="3885949"/>
          </a:xfrm>
          <a:prstGeom prst="rect">
            <a:avLst/>
          </a:prstGeom>
        </p:spPr>
      </p:pic>
      <p:sp>
        <p:nvSpPr>
          <p:cNvPr id="5138" name="Rectangle 17"/>
          <p:cNvSpPr txBox="1">
            <a:spLocks noChangeArrowheads="1"/>
          </p:cNvSpPr>
          <p:nvPr/>
        </p:nvSpPr>
        <p:spPr bwMode="auto">
          <a:xfrm>
            <a:off x="539782" y="1340768"/>
            <a:ext cx="7416594" cy="58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pPr>
            <a:r>
              <a:rPr lang="es-MX" dirty="0">
                <a:latin typeface="ZapfHumnst BT"/>
              </a:rPr>
              <a:t>Facilita las comunicaciones entre </a:t>
            </a:r>
            <a:r>
              <a:rPr lang="es-MX" b="1" dirty="0">
                <a:solidFill>
                  <a:schemeClr val="accent6">
                    <a:lumMod val="75000"/>
                  </a:schemeClr>
                </a:solidFill>
                <a:latin typeface="ZapfHumnst BT"/>
              </a:rPr>
              <a:t>equipos móviles </a:t>
            </a:r>
            <a:r>
              <a:rPr lang="es-MX" dirty="0">
                <a:latin typeface="ZapfHumnst BT"/>
              </a:rPr>
              <a:t>y fijos.</a:t>
            </a:r>
            <a:endParaRPr lang="es-MX" sz="1800" dirty="0">
              <a:latin typeface="ZapfHumnst BT"/>
            </a:endParaRPr>
          </a:p>
        </p:txBody>
      </p:sp>
      <p:sp>
        <p:nvSpPr>
          <p:cNvPr id="10" name="Rectangle 17"/>
          <p:cNvSpPr txBox="1">
            <a:spLocks noChangeArrowheads="1"/>
          </p:cNvSpPr>
          <p:nvPr/>
        </p:nvSpPr>
        <p:spPr bwMode="auto">
          <a:xfrm>
            <a:off x="539782" y="1951866"/>
            <a:ext cx="2376034" cy="265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pPr>
            <a:r>
              <a:rPr lang="es-MX" dirty="0">
                <a:latin typeface="ZapfHumnst BT"/>
              </a:rPr>
              <a:t>Ofrece la posibilidad de crear pequeñas redes inalámbricas y facilitar la sincronización de datos entre equipos personales.</a:t>
            </a:r>
            <a:endParaRPr lang="es-ES" dirty="0">
              <a:latin typeface="ZapfHumnst BT"/>
            </a:endParaRPr>
          </a:p>
        </p:txBody>
      </p:sp>
      <p:sp>
        <p:nvSpPr>
          <p:cNvPr id="8" name="Rectangle 2"/>
          <p:cNvSpPr txBox="1">
            <a:spLocks noChangeArrowheads="1"/>
          </p:cNvSpPr>
          <p:nvPr/>
        </p:nvSpPr>
        <p:spPr>
          <a:xfrm>
            <a:off x="179512" y="-18256"/>
            <a:ext cx="8964488" cy="144944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4000"/>
              </a:lnSpc>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Bluetooth</a:t>
            </a:r>
            <a:endParaRPr lang="es-ES_tradnl" sz="3200" b="1" dirty="0">
              <a:solidFill>
                <a:srgbClr val="666699"/>
              </a:solidFill>
              <a:effectLst>
                <a:outerShdw blurRad="38100" dist="38100" dir="2700000" algn="tl">
                  <a:srgbClr val="C0C0C0"/>
                </a:outerShdw>
              </a:effectLst>
              <a:latin typeface="Dom Casual" charset="0"/>
            </a:endParaRPr>
          </a:p>
        </p:txBody>
      </p:sp>
    </p:spTree>
    <p:extLst>
      <p:ext uri="{BB962C8B-B14F-4D97-AF65-F5344CB8AC3E}">
        <p14:creationId xmlns:p14="http://schemas.microsoft.com/office/powerpoint/2010/main" val="4045199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38"/>
                                        </p:tgtEl>
                                        <p:attrNameLst>
                                          <p:attrName>style.visibility</p:attrName>
                                        </p:attrNameLst>
                                      </p:cBhvr>
                                      <p:to>
                                        <p:strVal val="visible"/>
                                      </p:to>
                                    </p:set>
                                    <p:animEffect transition="in" filter="box(in)">
                                      <p:cBhvr>
                                        <p:cTn id="7" dur="500"/>
                                        <p:tgtEl>
                                          <p:spTgt spid="51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802481" y="548680"/>
            <a:ext cx="753903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Redes LAN inalámbricas</a:t>
            </a:r>
          </a:p>
          <a:p>
            <a:pPr algn="ctr"/>
            <a:r>
              <a:rPr lang="es-MX" altLang="es-MX" sz="2000" b="1" dirty="0">
                <a:solidFill>
                  <a:schemeClr val="accent6">
                    <a:lumMod val="75000"/>
                  </a:schemeClr>
                </a:solidFill>
                <a:latin typeface="ZapfHumnst BT"/>
              </a:rPr>
              <a:t>Dispositivos</a:t>
            </a:r>
            <a:endParaRPr lang="es-MX" sz="3200" b="1" dirty="0">
              <a:solidFill>
                <a:schemeClr val="accent4">
                  <a:lumMod val="50000"/>
                </a:schemeClr>
              </a:solidFill>
              <a:effectLst>
                <a:outerShdw blurRad="38100" dist="38100" dir="2700000" algn="tl">
                  <a:srgbClr val="C0C0C0"/>
                </a:outerShdw>
              </a:effectLst>
              <a:latin typeface="Dom Casual" charset="0"/>
              <a:ea typeface="+mj-ea"/>
              <a:cs typeface="+mj-cs"/>
            </a:endParaRPr>
          </a:p>
        </p:txBody>
      </p:sp>
      <p:sp>
        <p:nvSpPr>
          <p:cNvPr id="6" name="Rectangle 3">
            <a:extLst>
              <a:ext uri="{FF2B5EF4-FFF2-40B4-BE49-F238E27FC236}">
                <a16:creationId xmlns:a16="http://schemas.microsoft.com/office/drawing/2014/main" id="{79845094-FDD9-4BA5-98CC-B95946CE533D}"/>
              </a:ext>
            </a:extLst>
          </p:cNvPr>
          <p:cNvSpPr txBox="1">
            <a:spLocks noChangeArrowheads="1"/>
          </p:cNvSpPr>
          <p:nvPr/>
        </p:nvSpPr>
        <p:spPr>
          <a:xfrm>
            <a:off x="526981" y="1692639"/>
            <a:ext cx="7806586" cy="1884106"/>
          </a:xfrm>
          <a:prstGeom prst="rect">
            <a:avLst/>
          </a:prstGeom>
        </p:spPr>
        <p:txBody>
          <a:bodyPr wrap="square">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nSpc>
                <a:spcPts val="2600"/>
              </a:lnSpc>
              <a:spcBef>
                <a:spcPts val="0"/>
              </a:spcBef>
              <a:buNone/>
            </a:pPr>
            <a:r>
              <a:rPr lang="es-ES" sz="1600" b="1" dirty="0">
                <a:solidFill>
                  <a:srgbClr val="FF0000"/>
                </a:solidFill>
              </a:rPr>
              <a:t>Punto de acceso inalámbrico (AP)</a:t>
            </a:r>
            <a:r>
              <a:rPr lang="es-ES" sz="1600" dirty="0">
                <a:solidFill>
                  <a:srgbClr val="FF0000"/>
                </a:solidFill>
              </a:rPr>
              <a:t>: </a:t>
            </a:r>
          </a:p>
          <a:p>
            <a:pPr indent="-285750" algn="just">
              <a:lnSpc>
                <a:spcPts val="2600"/>
              </a:lnSpc>
              <a:spcBef>
                <a:spcPts val="0"/>
              </a:spcBef>
            </a:pPr>
            <a:r>
              <a:rPr lang="es-ES" sz="1600" dirty="0"/>
              <a:t>Concentra las señales inalámbricas de los usuarios y se conecta a la infraestructura de red cableada.</a:t>
            </a:r>
          </a:p>
          <a:p>
            <a:pPr marL="57150" indent="0" algn="just">
              <a:lnSpc>
                <a:spcPts val="2600"/>
              </a:lnSpc>
              <a:spcBef>
                <a:spcPts val="1200"/>
              </a:spcBef>
              <a:buNone/>
            </a:pPr>
            <a:r>
              <a:rPr lang="es-ES" sz="1600" b="1" dirty="0">
                <a:solidFill>
                  <a:srgbClr val="FF0000"/>
                </a:solidFill>
              </a:rPr>
              <a:t>Adaptadores NIC inalámbricos</a:t>
            </a:r>
            <a:r>
              <a:rPr lang="es-ES" sz="1600" dirty="0">
                <a:solidFill>
                  <a:srgbClr val="FF0000"/>
                </a:solidFill>
              </a:rPr>
              <a:t>: </a:t>
            </a:r>
          </a:p>
          <a:p>
            <a:pPr indent="-285750" algn="just">
              <a:lnSpc>
                <a:spcPts val="2600"/>
              </a:lnSpc>
              <a:spcBef>
                <a:spcPts val="0"/>
              </a:spcBef>
            </a:pPr>
            <a:r>
              <a:rPr lang="es-ES" sz="1600" dirty="0"/>
              <a:t>Proporcionan capacidad de comunicación inalámbrica a cada dispositivo de red.</a:t>
            </a:r>
            <a:endParaRPr lang="es-ES" altLang="en-US" sz="1600" b="1" dirty="0"/>
          </a:p>
        </p:txBody>
      </p:sp>
      <p:sp>
        <p:nvSpPr>
          <p:cNvPr id="7" name="TextBox 2">
            <a:extLst>
              <a:ext uri="{FF2B5EF4-FFF2-40B4-BE49-F238E27FC236}">
                <a16:creationId xmlns:a16="http://schemas.microsoft.com/office/drawing/2014/main" id="{0A5603AD-8D3A-4C14-974F-4C91A1218643}"/>
              </a:ext>
            </a:extLst>
          </p:cNvPr>
          <p:cNvSpPr txBox="1"/>
          <p:nvPr/>
        </p:nvSpPr>
        <p:spPr>
          <a:xfrm>
            <a:off x="5601671" y="3754365"/>
            <a:ext cx="2726668" cy="2063642"/>
          </a:xfrm>
          <a:prstGeom prst="rect">
            <a:avLst/>
          </a:prstGeom>
          <a:noFill/>
        </p:spPr>
        <p:txBody>
          <a:bodyPr wrap="square" rtlCol="0">
            <a:spAutoFit/>
          </a:bodyPr>
          <a:lstStyle/>
          <a:p>
            <a:pPr marL="57150" lvl="1" algn="just">
              <a:lnSpc>
                <a:spcPts val="2600"/>
              </a:lnSpc>
            </a:pPr>
            <a:r>
              <a:rPr lang="es-ES" sz="1600" dirty="0"/>
              <a:t>Los </a:t>
            </a:r>
            <a:r>
              <a:rPr lang="es-ES" sz="1600" b="1" dirty="0">
                <a:solidFill>
                  <a:srgbClr val="FF0000"/>
                </a:solidFill>
              </a:rPr>
              <a:t>ruteadores inalámbricos domésticos</a:t>
            </a:r>
            <a:r>
              <a:rPr lang="es-ES" sz="1600" dirty="0">
                <a:solidFill>
                  <a:srgbClr val="FF0000"/>
                </a:solidFill>
              </a:rPr>
              <a:t> </a:t>
            </a:r>
            <a:r>
              <a:rPr lang="es-ES" sz="1600" dirty="0"/>
              <a:t>y de pequeñas empresas integran las funciones de un ruteador, un switch y un punto de acceso en un solo dispositivo.</a:t>
            </a:r>
          </a:p>
        </p:txBody>
      </p:sp>
      <p:pic>
        <p:nvPicPr>
          <p:cNvPr id="13" name="Imagen 12">
            <a:extLst>
              <a:ext uri="{FF2B5EF4-FFF2-40B4-BE49-F238E27FC236}">
                <a16:creationId xmlns:a16="http://schemas.microsoft.com/office/drawing/2014/main" id="{5781076F-01D5-4033-A20B-329B74E83F43}"/>
              </a:ext>
            </a:extLst>
          </p:cNvPr>
          <p:cNvPicPr>
            <a:picLocks noChangeAspect="1"/>
          </p:cNvPicPr>
          <p:nvPr/>
        </p:nvPicPr>
        <p:blipFill>
          <a:blip r:embed="rId2"/>
          <a:stretch>
            <a:fillRect/>
          </a:stretch>
        </p:blipFill>
        <p:spPr>
          <a:xfrm>
            <a:off x="635953" y="3645024"/>
            <a:ext cx="4666697" cy="2189758"/>
          </a:xfrm>
          <a:prstGeom prst="rect">
            <a:avLst/>
          </a:prstGeom>
        </p:spPr>
      </p:pic>
    </p:spTree>
    <p:extLst>
      <p:ext uri="{BB962C8B-B14F-4D97-AF65-F5344CB8AC3E}">
        <p14:creationId xmlns:p14="http://schemas.microsoft.com/office/powerpoint/2010/main" val="16105357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2 Marcador de contenido"/>
          <p:cNvSpPr>
            <a:spLocks noGrp="1"/>
          </p:cNvSpPr>
          <p:nvPr>
            <p:ph idx="1"/>
          </p:nvPr>
        </p:nvSpPr>
        <p:spPr>
          <a:xfrm>
            <a:off x="432990" y="1340768"/>
            <a:ext cx="8278019" cy="4032448"/>
          </a:xfrm>
        </p:spPr>
        <p:txBody>
          <a:bodyPr>
            <a:normAutofit fontScale="70000" lnSpcReduction="20000"/>
          </a:bodyPr>
          <a:lstStyle/>
          <a:p>
            <a:pPr algn="just">
              <a:lnSpc>
                <a:spcPct val="150000"/>
              </a:lnSpc>
              <a:spcBef>
                <a:spcPts val="1200"/>
              </a:spcBef>
            </a:pPr>
            <a:r>
              <a:rPr lang="es-ES" b="0" i="0" dirty="0">
                <a:solidFill>
                  <a:srgbClr val="333333"/>
                </a:solidFill>
                <a:effectLst/>
                <a:latin typeface="Charter"/>
              </a:rPr>
              <a:t>La palabra </a:t>
            </a:r>
            <a:r>
              <a:rPr lang="es-ES" b="1" i="0" dirty="0" err="1">
                <a:solidFill>
                  <a:schemeClr val="accent6">
                    <a:lumMod val="75000"/>
                  </a:schemeClr>
                </a:solidFill>
                <a:effectLst/>
                <a:latin typeface="Charter"/>
              </a:rPr>
              <a:t>Wi</a:t>
            </a:r>
            <a:r>
              <a:rPr lang="es-ES" b="1" i="0" dirty="0">
                <a:solidFill>
                  <a:schemeClr val="accent6">
                    <a:lumMod val="75000"/>
                  </a:schemeClr>
                </a:solidFill>
                <a:effectLst/>
                <a:latin typeface="Charter"/>
              </a:rPr>
              <a:t>-Fi</a:t>
            </a:r>
            <a:r>
              <a:rPr lang="es-ES" b="0" i="0" dirty="0">
                <a:solidFill>
                  <a:srgbClr val="333333"/>
                </a:solidFill>
                <a:effectLst/>
                <a:latin typeface="Charter"/>
              </a:rPr>
              <a:t> viene de </a:t>
            </a:r>
            <a:r>
              <a:rPr lang="es-ES" b="0" i="1" dirty="0">
                <a:solidFill>
                  <a:schemeClr val="accent6">
                    <a:lumMod val="75000"/>
                  </a:schemeClr>
                </a:solidFill>
                <a:effectLst/>
                <a:latin typeface="Charter"/>
              </a:rPr>
              <a:t>Wireless Fidelity</a:t>
            </a:r>
            <a:r>
              <a:rPr lang="es-ES" b="0" i="0" dirty="0">
                <a:solidFill>
                  <a:srgbClr val="333333"/>
                </a:solidFill>
                <a:effectLst/>
                <a:latin typeface="Charter"/>
              </a:rPr>
              <a:t>. </a:t>
            </a:r>
          </a:p>
          <a:p>
            <a:pPr algn="just">
              <a:lnSpc>
                <a:spcPct val="150000"/>
              </a:lnSpc>
              <a:spcBef>
                <a:spcPts val="1200"/>
              </a:spcBef>
            </a:pPr>
            <a:r>
              <a:rPr lang="es-ES" b="0" i="0" dirty="0">
                <a:solidFill>
                  <a:srgbClr val="333333"/>
                </a:solidFill>
                <a:effectLst/>
                <a:latin typeface="Charter"/>
              </a:rPr>
              <a:t>Se trata de </a:t>
            </a:r>
            <a:r>
              <a:rPr lang="es-ES" b="1" i="0" dirty="0">
                <a:solidFill>
                  <a:srgbClr val="333333"/>
                </a:solidFill>
                <a:effectLst/>
                <a:latin typeface="Charter"/>
              </a:rPr>
              <a:t>un protocolo de transmisión de datos de forma inalámbrica</a:t>
            </a:r>
            <a:r>
              <a:rPr lang="es-ES" b="0" i="0" dirty="0">
                <a:solidFill>
                  <a:srgbClr val="333333"/>
                </a:solidFill>
                <a:effectLst/>
                <a:latin typeface="Charter"/>
              </a:rPr>
              <a:t>, que se utiliza principalmente para: </a:t>
            </a:r>
          </a:p>
          <a:p>
            <a:pPr lvl="1" algn="just">
              <a:lnSpc>
                <a:spcPct val="150000"/>
              </a:lnSpc>
              <a:spcBef>
                <a:spcPts val="1200"/>
              </a:spcBef>
            </a:pPr>
            <a:r>
              <a:rPr lang="es-ES" sz="2600" b="0" i="0" dirty="0">
                <a:solidFill>
                  <a:srgbClr val="333333"/>
                </a:solidFill>
                <a:effectLst/>
                <a:latin typeface="Charter"/>
              </a:rPr>
              <a:t>Conectar dispositivos a Internet.</a:t>
            </a:r>
          </a:p>
          <a:p>
            <a:pPr lvl="1" algn="just">
              <a:lnSpc>
                <a:spcPct val="150000"/>
              </a:lnSpc>
              <a:spcBef>
                <a:spcPts val="1200"/>
              </a:spcBef>
            </a:pPr>
            <a:r>
              <a:rPr lang="es-ES" sz="2600" dirty="0">
                <a:solidFill>
                  <a:srgbClr val="333333"/>
                </a:solidFill>
                <a:latin typeface="Charter"/>
              </a:rPr>
              <a:t>Inter</a:t>
            </a:r>
            <a:r>
              <a:rPr lang="es-ES" sz="2600" b="0" i="0" dirty="0">
                <a:solidFill>
                  <a:srgbClr val="333333"/>
                </a:solidFill>
                <a:effectLst/>
                <a:latin typeface="Charter"/>
              </a:rPr>
              <a:t>cambiar datos entre dispositivos que están conectados en una misma red.</a:t>
            </a:r>
          </a:p>
          <a:p>
            <a:pPr algn="just">
              <a:lnSpc>
                <a:spcPct val="150000"/>
              </a:lnSpc>
              <a:spcBef>
                <a:spcPts val="1200"/>
              </a:spcBef>
            </a:pPr>
            <a:r>
              <a:rPr lang="es-ES" altLang="es-MX" dirty="0">
                <a:solidFill>
                  <a:schemeClr val="bg2">
                    <a:lumMod val="25000"/>
                  </a:schemeClr>
                </a:solidFill>
              </a:rPr>
              <a:t>Un estándar </a:t>
            </a:r>
            <a:r>
              <a:rPr lang="es-ES" b="1" i="0" dirty="0" err="1">
                <a:solidFill>
                  <a:schemeClr val="accent6">
                    <a:lumMod val="75000"/>
                  </a:schemeClr>
                </a:solidFill>
                <a:effectLst/>
                <a:latin typeface="Charter"/>
              </a:rPr>
              <a:t>Wi</a:t>
            </a:r>
            <a:r>
              <a:rPr lang="es-ES" b="1" i="0" dirty="0">
                <a:solidFill>
                  <a:schemeClr val="accent6">
                    <a:lumMod val="75000"/>
                  </a:schemeClr>
                </a:solidFill>
                <a:effectLst/>
                <a:latin typeface="Charter"/>
              </a:rPr>
              <a:t>-Fi</a:t>
            </a:r>
            <a:r>
              <a:rPr lang="es-ES" altLang="es-MX" dirty="0">
                <a:solidFill>
                  <a:schemeClr val="bg2">
                    <a:lumMod val="25000"/>
                  </a:schemeClr>
                </a:solidFill>
              </a:rPr>
              <a:t> es una serie de normas que definen las características de una </a:t>
            </a:r>
            <a:r>
              <a:rPr lang="es-ES" altLang="es-MX" b="1" dirty="0">
                <a:solidFill>
                  <a:schemeClr val="accent6">
                    <a:lumMod val="75000"/>
                  </a:schemeClr>
                </a:solidFill>
              </a:rPr>
              <a:t>red de área local inalámbrica (WLAN)</a:t>
            </a:r>
            <a:r>
              <a:rPr lang="es-ES" altLang="es-MX" dirty="0">
                <a:solidFill>
                  <a:schemeClr val="bg2">
                    <a:lumMod val="25000"/>
                  </a:schemeClr>
                </a:solidFill>
              </a:rPr>
              <a:t>.</a:t>
            </a:r>
            <a:endParaRPr lang="es-ES" altLang="es-MX" dirty="0"/>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5517232"/>
            <a:ext cx="2135365" cy="80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56263D48-660E-4A4A-96EB-23656832AE73}"/>
              </a:ext>
            </a:extLst>
          </p:cNvPr>
          <p:cNvSpPr txBox="1">
            <a:spLocks noChangeArrowheads="1"/>
          </p:cNvSpPr>
          <p:nvPr/>
        </p:nvSpPr>
        <p:spPr>
          <a:xfrm>
            <a:off x="179512" y="53752"/>
            <a:ext cx="8640960"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un estándar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Tree>
    <p:extLst>
      <p:ext uri="{BB962C8B-B14F-4D97-AF65-F5344CB8AC3E}">
        <p14:creationId xmlns:p14="http://schemas.microsoft.com/office/powerpoint/2010/main" val="248753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39752" y="3435292"/>
            <a:ext cx="5040560" cy="3127937"/>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39552" y="965350"/>
            <a:ext cx="8352928" cy="2448272"/>
          </a:xfrm>
        </p:spPr>
        <p:txBody>
          <a:bodyPr>
            <a:noAutofit/>
          </a:bodyPr>
          <a:lstStyle/>
          <a:p>
            <a:pPr marL="0" indent="0" algn="just">
              <a:lnSpc>
                <a:spcPts val="2600"/>
              </a:lnSpc>
              <a:spcBef>
                <a:spcPts val="0"/>
              </a:spcBef>
              <a:spcAft>
                <a:spcPts val="0"/>
              </a:spcAft>
              <a:buNone/>
            </a:pPr>
            <a:r>
              <a:rPr lang="es-ES" sz="1600" b="0" i="0" dirty="0">
                <a:solidFill>
                  <a:srgbClr val="333333"/>
                </a:solidFill>
                <a:effectLst/>
              </a:rPr>
              <a:t>Hay dos maneras en las que el ruteador permite que tus dispositivos se conecten a la red. </a:t>
            </a:r>
          </a:p>
          <a:p>
            <a:pPr marL="342900" indent="-342900" algn="just">
              <a:lnSpc>
                <a:spcPts val="2600"/>
              </a:lnSpc>
              <a:spcAft>
                <a:spcPts val="0"/>
              </a:spcAft>
              <a:buAutoNum type="arabicPeriod"/>
            </a:pPr>
            <a:r>
              <a:rPr lang="es-ES" sz="1600" b="1" i="0" dirty="0">
                <a:solidFill>
                  <a:schemeClr val="accent6">
                    <a:lumMod val="75000"/>
                  </a:schemeClr>
                </a:solidFill>
                <a:effectLst/>
              </a:rPr>
              <a:t>Conexión directa</a:t>
            </a:r>
            <a:r>
              <a:rPr lang="es-ES" sz="1600" b="0" i="0" dirty="0">
                <a:solidFill>
                  <a:srgbClr val="333333"/>
                </a:solidFill>
                <a:effectLst/>
              </a:rPr>
              <a:t>, haciendo que tu dispositivo se conecte físicamente al ruteador mediante un </a:t>
            </a:r>
            <a:r>
              <a:rPr lang="es-ES" sz="1600" b="1" i="0" dirty="0">
                <a:solidFill>
                  <a:srgbClr val="333333"/>
                </a:solidFill>
                <a:effectLst/>
              </a:rPr>
              <a:t>cable Ethernet</a:t>
            </a:r>
            <a:r>
              <a:rPr lang="es-ES" sz="1600" b="0" i="0" dirty="0">
                <a:solidFill>
                  <a:srgbClr val="333333"/>
                </a:solidFill>
                <a:effectLst/>
              </a:rPr>
              <a:t>. </a:t>
            </a:r>
          </a:p>
          <a:p>
            <a:pPr marL="342900" indent="-342900" algn="just">
              <a:lnSpc>
                <a:spcPts val="2600"/>
              </a:lnSpc>
              <a:spcAft>
                <a:spcPts val="0"/>
              </a:spcAft>
              <a:buAutoNum type="arabicPeriod"/>
            </a:pPr>
            <a:r>
              <a:rPr lang="es-ES" sz="1600" i="0" dirty="0">
                <a:solidFill>
                  <a:srgbClr val="333333"/>
                </a:solidFill>
                <a:effectLst/>
              </a:rPr>
              <a:t>Por la </a:t>
            </a:r>
            <a:r>
              <a:rPr lang="es-ES" sz="1600" b="1" i="0" dirty="0">
                <a:solidFill>
                  <a:schemeClr val="accent6">
                    <a:lumMod val="75000"/>
                  </a:schemeClr>
                </a:solidFill>
                <a:effectLst/>
              </a:rPr>
              <a:t>conexión inalámbrica </a:t>
            </a:r>
            <a:r>
              <a:rPr lang="es-ES" sz="1600" b="1" i="0" dirty="0" err="1">
                <a:solidFill>
                  <a:schemeClr val="accent6">
                    <a:lumMod val="75000"/>
                  </a:schemeClr>
                </a:solidFill>
                <a:effectLst/>
              </a:rPr>
              <a:t>WiFi</a:t>
            </a:r>
            <a:r>
              <a:rPr lang="es-ES" sz="1600" b="1" i="0" dirty="0">
                <a:solidFill>
                  <a:schemeClr val="accent6">
                    <a:lumMod val="75000"/>
                  </a:schemeClr>
                </a:solidFill>
                <a:effectLst/>
              </a:rPr>
              <a:t> </a:t>
            </a:r>
            <a:r>
              <a:rPr lang="es-ES" sz="1600" i="0" dirty="0">
                <a:solidFill>
                  <a:srgbClr val="333333"/>
                </a:solidFill>
                <a:effectLst/>
              </a:rPr>
              <a:t>que tu ruteador genera</a:t>
            </a:r>
            <a:r>
              <a:rPr lang="es-ES" sz="1600" b="0" i="0" dirty="0">
                <a:solidFill>
                  <a:srgbClr val="333333"/>
                </a:solidFill>
                <a:effectLst/>
              </a:rPr>
              <a:t>. Cuando tu ruteador recibe Internet a través de un cable, una de sus funciones es la de crear una o dos redes inalámbricas de </a:t>
            </a:r>
            <a:r>
              <a:rPr lang="es-ES" sz="1600" b="1" i="0" dirty="0">
                <a:solidFill>
                  <a:srgbClr val="333333"/>
                </a:solidFill>
                <a:effectLst/>
              </a:rPr>
              <a:t>2.4GHz</a:t>
            </a:r>
            <a:r>
              <a:rPr lang="es-ES" sz="1600" b="0" i="0" dirty="0">
                <a:solidFill>
                  <a:srgbClr val="333333"/>
                </a:solidFill>
                <a:effectLst/>
              </a:rPr>
              <a:t> y </a:t>
            </a:r>
            <a:r>
              <a:rPr lang="es-ES" sz="1600" b="1" i="0" dirty="0">
                <a:solidFill>
                  <a:srgbClr val="333333"/>
                </a:solidFill>
                <a:effectLst/>
              </a:rPr>
              <a:t>5GHz</a:t>
            </a:r>
            <a:r>
              <a:rPr lang="es-ES" sz="1600" b="0" i="0" dirty="0">
                <a:solidFill>
                  <a:srgbClr val="333333"/>
                </a:solidFill>
                <a:effectLst/>
              </a:rPr>
              <a:t>. Los dispositivos de tu casa se conectarán a esta red </a:t>
            </a:r>
            <a:r>
              <a:rPr lang="es-ES" sz="1600" b="0" i="0" dirty="0" err="1">
                <a:solidFill>
                  <a:srgbClr val="333333"/>
                </a:solidFill>
                <a:effectLst/>
              </a:rPr>
              <a:t>Wi</a:t>
            </a:r>
            <a:r>
              <a:rPr lang="es-ES" sz="1600" b="0" i="0" dirty="0">
                <a:solidFill>
                  <a:srgbClr val="333333"/>
                </a:solidFill>
                <a:effectLst/>
              </a:rPr>
              <a:t>-Fi y a través de ella podrán conectarse a Internet.</a:t>
            </a:r>
            <a:endParaRPr lang="es-ES" altLang="es-MX" sz="1600" dirty="0"/>
          </a:p>
        </p:txBody>
      </p:sp>
    </p:spTree>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CB525E1-F85E-43E1-96BC-90FD85587CA5}"/>
              </a:ext>
            </a:extLst>
          </p:cNvPr>
          <p:cNvPicPr>
            <a:picLocks noChangeAspect="1"/>
          </p:cNvPicPr>
          <p:nvPr/>
        </p:nvPicPr>
        <p:blipFill>
          <a:blip r:embed="rId3"/>
          <a:stretch>
            <a:fillRect/>
          </a:stretch>
        </p:blipFill>
        <p:spPr>
          <a:xfrm>
            <a:off x="6360115" y="908720"/>
            <a:ext cx="2599241" cy="1571479"/>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251520" y="1056599"/>
            <a:ext cx="5633665" cy="782960"/>
          </a:xfrm>
        </p:spPr>
        <p:txBody>
          <a:bodyPr>
            <a:noAutofit/>
          </a:bodyPr>
          <a:lstStyle/>
          <a:p>
            <a:pPr marL="0" indent="0" algn="just">
              <a:lnSpc>
                <a:spcPts val="2600"/>
              </a:lnSpc>
              <a:spcBef>
                <a:spcPts val="0"/>
              </a:spcBef>
              <a:spcAft>
                <a:spcPts val="0"/>
              </a:spcAft>
              <a:buNone/>
            </a:pPr>
            <a:r>
              <a:rPr lang="es-ES" sz="1600" b="0" i="0" dirty="0">
                <a:solidFill>
                  <a:srgbClr val="333333"/>
                </a:solidFill>
                <a:effectLst/>
              </a:rPr>
              <a:t>Hay distintos tipos de señales </a:t>
            </a:r>
            <a:r>
              <a:rPr lang="es-ES" sz="1600" b="0" i="0" dirty="0" err="1">
                <a:solidFill>
                  <a:srgbClr val="333333"/>
                </a:solidFill>
                <a:effectLst/>
              </a:rPr>
              <a:t>Wi</a:t>
            </a:r>
            <a:r>
              <a:rPr lang="es-ES" sz="1600" b="0" i="0" dirty="0">
                <a:solidFill>
                  <a:srgbClr val="333333"/>
                </a:solidFill>
                <a:effectLst/>
              </a:rPr>
              <a:t>-Fi, basados en las frecuencias que usa:</a:t>
            </a:r>
            <a:endParaRPr lang="es-ES" altLang="es-MX" sz="1600" dirty="0"/>
          </a:p>
        </p:txBody>
      </p:sp>
      <p:sp>
        <p:nvSpPr>
          <p:cNvPr id="5" name="2 Marcador de contenido">
            <a:extLst>
              <a:ext uri="{FF2B5EF4-FFF2-40B4-BE49-F238E27FC236}">
                <a16:creationId xmlns:a16="http://schemas.microsoft.com/office/drawing/2014/main" id="{454AA768-6A0A-40F6-B47B-3CAE6BC26161}"/>
              </a:ext>
            </a:extLst>
          </p:cNvPr>
          <p:cNvSpPr txBox="1">
            <a:spLocks/>
          </p:cNvSpPr>
          <p:nvPr/>
        </p:nvSpPr>
        <p:spPr bwMode="auto">
          <a:xfrm>
            <a:off x="251520" y="1916832"/>
            <a:ext cx="4149334" cy="410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2.4 </a:t>
            </a:r>
          </a:p>
          <a:p>
            <a:pPr algn="just">
              <a:buFont typeface="Arial" panose="020B0604020202020204" pitchFamily="34" charset="0"/>
              <a:buChar char="•"/>
            </a:pPr>
            <a:r>
              <a:rPr lang="es-ES" sz="1400" dirty="0">
                <a:solidFill>
                  <a:srgbClr val="333333"/>
                </a:solidFill>
              </a:rPr>
              <a:t>Banda de frecuencia de </a:t>
            </a:r>
            <a:r>
              <a:rPr lang="es-ES" sz="1400" b="1" dirty="0">
                <a:solidFill>
                  <a:srgbClr val="333333"/>
                </a:solidFill>
              </a:rPr>
              <a:t>2.4 GHz.</a:t>
            </a:r>
            <a:endParaRPr lang="es-ES" sz="1400" dirty="0">
              <a:solidFill>
                <a:srgbClr val="333333"/>
              </a:solidFill>
            </a:endParaRPr>
          </a:p>
          <a:p>
            <a:pPr algn="just">
              <a:buFont typeface="Arial" panose="020B0604020202020204" pitchFamily="34" charset="0"/>
              <a:buChar char="•"/>
            </a:pPr>
            <a:r>
              <a:rPr lang="es-ES" sz="1400" b="1" dirty="0">
                <a:solidFill>
                  <a:srgbClr val="333333"/>
                </a:solidFill>
              </a:rPr>
              <a:t>Cobertura muy extensa</a:t>
            </a:r>
            <a:r>
              <a:rPr lang="es-ES" sz="1400" dirty="0">
                <a:solidFill>
                  <a:srgbClr val="333333"/>
                </a:solidFill>
              </a:rPr>
              <a:t>.</a:t>
            </a:r>
          </a:p>
          <a:p>
            <a:pPr>
              <a:buFont typeface="Arial" panose="020B0604020202020204" pitchFamily="34" charset="0"/>
              <a:buChar char="•"/>
            </a:pPr>
            <a:r>
              <a:rPr lang="es-ES" sz="1400" dirty="0"/>
              <a:t>Tiene un </a:t>
            </a:r>
            <a:r>
              <a:rPr lang="es-ES" sz="1400" b="1" dirty="0"/>
              <a:t>alto poder de penetración </a:t>
            </a:r>
            <a:r>
              <a:rPr lang="es-ES" sz="1400" dirty="0">
                <a:solidFill>
                  <a:srgbClr val="333333"/>
                </a:solidFill>
              </a:rPr>
              <a:t>(Puede pasar a través de muros y ventanas).</a:t>
            </a:r>
            <a:endParaRPr lang="es-ES" sz="1400" dirty="0"/>
          </a:p>
          <a:p>
            <a:pPr>
              <a:buFont typeface="Arial" panose="020B0604020202020204" pitchFamily="34" charset="0"/>
              <a:buChar char="•"/>
            </a:pPr>
            <a:r>
              <a:rPr lang="es-ES" sz="1400" dirty="0"/>
              <a:t>Compatibilidad con todos los dispositivos.</a:t>
            </a:r>
          </a:p>
          <a:p>
            <a:pPr>
              <a:buFont typeface="Arial" panose="020B0604020202020204" pitchFamily="34" charset="0"/>
              <a:buChar char="•"/>
            </a:pPr>
            <a:r>
              <a:rPr lang="es-ES" sz="1400" dirty="0"/>
              <a:t>Su </a:t>
            </a:r>
            <a:r>
              <a:rPr lang="es-ES" sz="1400" b="1" dirty="0"/>
              <a:t>velocidad es baja 100 Mbps </a:t>
            </a:r>
            <a:r>
              <a:rPr lang="es-ES" sz="1400" dirty="0"/>
              <a:t>(</a:t>
            </a:r>
            <a:r>
              <a:rPr lang="es-ES" sz="1400" dirty="0">
                <a:solidFill>
                  <a:srgbClr val="333333"/>
                </a:solidFill>
              </a:rPr>
              <a:t>Muchos dispositivos la utilizan, por lo que las señales llegan a ser más concurridas e interferir unas con otras). </a:t>
            </a:r>
            <a:endParaRPr lang="es-ES" sz="1400" dirty="0"/>
          </a:p>
          <a:p>
            <a:pPr>
              <a:buFont typeface="Arial" panose="020B0604020202020204" pitchFamily="34" charset="0"/>
              <a:buChar char="•"/>
            </a:pPr>
            <a:r>
              <a:rPr lang="es-ES" sz="1400" dirty="0"/>
              <a:t>Está muy </a:t>
            </a:r>
            <a:r>
              <a:rPr lang="es-ES" sz="1400" b="1" dirty="0"/>
              <a:t>saturada</a:t>
            </a:r>
            <a:r>
              <a:rPr lang="es-ES" sz="1400" dirty="0"/>
              <a:t>.</a:t>
            </a:r>
          </a:p>
          <a:p>
            <a:pPr>
              <a:buFont typeface="Arial" panose="020B0604020202020204" pitchFamily="34" charset="0"/>
              <a:buChar char="•"/>
            </a:pPr>
            <a:r>
              <a:rPr lang="es-ES" sz="1400" b="1" dirty="0">
                <a:solidFill>
                  <a:srgbClr val="333333"/>
                </a:solidFill>
              </a:rPr>
              <a:t>Más interferencias</a:t>
            </a:r>
            <a:r>
              <a:rPr lang="es-ES" sz="1400" dirty="0">
                <a:solidFill>
                  <a:srgbClr val="333333"/>
                </a:solidFill>
              </a:rPr>
              <a:t>.</a:t>
            </a:r>
          </a:p>
          <a:p>
            <a:pPr>
              <a:buFont typeface="Arial" panose="020B0604020202020204" pitchFamily="34" charset="0"/>
              <a:buChar char="•"/>
            </a:pPr>
            <a:r>
              <a:rPr lang="es-ES" sz="1400" dirty="0">
                <a:solidFill>
                  <a:srgbClr val="333333"/>
                </a:solidFill>
              </a:rPr>
              <a:t>Limitado a </a:t>
            </a:r>
            <a:r>
              <a:rPr lang="es-ES" sz="1400" b="1" dirty="0">
                <a:solidFill>
                  <a:srgbClr val="333333"/>
                </a:solidFill>
              </a:rPr>
              <a:t>3 canales </a:t>
            </a:r>
            <a:r>
              <a:rPr lang="es-ES" sz="1400" dirty="0">
                <a:solidFill>
                  <a:srgbClr val="333333"/>
                </a:solidFill>
              </a:rPr>
              <a:t>de </a:t>
            </a:r>
            <a:r>
              <a:rPr lang="es-ES" sz="1400" b="1" dirty="0">
                <a:solidFill>
                  <a:srgbClr val="333333"/>
                </a:solidFill>
              </a:rPr>
              <a:t>20 MHz</a:t>
            </a:r>
            <a:r>
              <a:rPr lang="es-ES" sz="1400" dirty="0">
                <a:solidFill>
                  <a:srgbClr val="333333"/>
                </a:solidFill>
              </a:rPr>
              <a:t>.</a:t>
            </a:r>
          </a:p>
          <a:p>
            <a:pPr>
              <a:buFont typeface="Arial" panose="020B0604020202020204" pitchFamily="34" charset="0"/>
              <a:buChar char="•"/>
            </a:pPr>
            <a:endParaRPr lang="es-ES" sz="1600" dirty="0">
              <a:solidFill>
                <a:srgbClr val="333333"/>
              </a:solidFill>
            </a:endParaRPr>
          </a:p>
        </p:txBody>
      </p:sp>
      <p:sp>
        <p:nvSpPr>
          <p:cNvPr id="8" name="2 Marcador de contenido">
            <a:extLst>
              <a:ext uri="{FF2B5EF4-FFF2-40B4-BE49-F238E27FC236}">
                <a16:creationId xmlns:a16="http://schemas.microsoft.com/office/drawing/2014/main" id="{5B9A2CDA-3CF6-4395-BD8D-C8982D44F9AB}"/>
              </a:ext>
            </a:extLst>
          </p:cNvPr>
          <p:cNvSpPr txBox="1">
            <a:spLocks/>
          </p:cNvSpPr>
          <p:nvPr/>
        </p:nvSpPr>
        <p:spPr bwMode="auto">
          <a:xfrm>
            <a:off x="4554947" y="1867530"/>
            <a:ext cx="4149334" cy="4513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None/>
            </a:pPr>
            <a:r>
              <a:rPr lang="es-ES" sz="1600" b="1" dirty="0" err="1">
                <a:solidFill>
                  <a:schemeClr val="accent6">
                    <a:lumMod val="75000"/>
                  </a:schemeClr>
                </a:solidFill>
              </a:rPr>
              <a:t>WiFi</a:t>
            </a:r>
            <a:r>
              <a:rPr lang="es-ES" sz="1600" b="1" dirty="0">
                <a:solidFill>
                  <a:schemeClr val="accent6">
                    <a:lumMod val="75000"/>
                  </a:schemeClr>
                </a:solidFill>
              </a:rPr>
              <a:t> 5 </a:t>
            </a:r>
          </a:p>
          <a:p>
            <a:pPr algn="just">
              <a:buFont typeface="Arial" panose="020B0604020202020204" pitchFamily="34" charset="0"/>
              <a:buChar char="•"/>
            </a:pPr>
            <a:r>
              <a:rPr lang="es-ES" sz="1400" dirty="0">
                <a:solidFill>
                  <a:srgbClr val="333333"/>
                </a:solidFill>
              </a:rPr>
              <a:t>Banda de frecuencia de </a:t>
            </a:r>
            <a:r>
              <a:rPr lang="es-ES" sz="1400" b="1" dirty="0">
                <a:solidFill>
                  <a:srgbClr val="333333"/>
                </a:solidFill>
              </a:rPr>
              <a:t>5 GHz.</a:t>
            </a:r>
            <a:endParaRPr lang="es-ES" sz="1400" dirty="0">
              <a:solidFill>
                <a:srgbClr val="333333"/>
              </a:solidFill>
            </a:endParaRPr>
          </a:p>
          <a:p>
            <a:pPr algn="just">
              <a:buFont typeface="Arial" panose="020B0604020202020204" pitchFamily="34" charset="0"/>
              <a:buChar char="•"/>
            </a:pPr>
            <a:r>
              <a:rPr lang="es-ES" sz="1400" b="1" dirty="0">
                <a:solidFill>
                  <a:srgbClr val="333333"/>
                </a:solidFill>
              </a:rPr>
              <a:t>Cobertura baja</a:t>
            </a:r>
            <a:r>
              <a:rPr lang="es-ES" sz="1400" dirty="0">
                <a:solidFill>
                  <a:srgbClr val="333333"/>
                </a:solidFill>
              </a:rPr>
              <a:t>.</a:t>
            </a:r>
          </a:p>
          <a:p>
            <a:pPr algn="just">
              <a:buFont typeface="Arial" panose="020B0604020202020204" pitchFamily="34" charset="0"/>
              <a:buChar char="•"/>
            </a:pPr>
            <a:r>
              <a:rPr lang="es-ES" sz="1400" b="1" dirty="0">
                <a:solidFill>
                  <a:srgbClr val="333333"/>
                </a:solidFill>
              </a:rPr>
              <a:t>Poder de penetración bajo </a:t>
            </a:r>
            <a:r>
              <a:rPr lang="es-ES" sz="1400" dirty="0">
                <a:solidFill>
                  <a:srgbClr val="333333"/>
                </a:solidFill>
              </a:rPr>
              <a:t>(No puede pasar a través de muros y ventanas).</a:t>
            </a:r>
          </a:p>
          <a:p>
            <a:pPr algn="just">
              <a:buFont typeface="Arial" panose="020B0604020202020204" pitchFamily="34" charset="0"/>
              <a:buChar char="•"/>
            </a:pPr>
            <a:r>
              <a:rPr lang="es-ES" sz="1400" dirty="0">
                <a:solidFill>
                  <a:srgbClr val="333333"/>
                </a:solidFill>
              </a:rPr>
              <a:t>Compatibilidad con la mayoría de los dispositivos.</a:t>
            </a:r>
          </a:p>
          <a:p>
            <a:pPr algn="just">
              <a:buFont typeface="Arial" panose="020B0604020202020204" pitchFamily="34" charset="0"/>
              <a:buChar char="•"/>
            </a:pPr>
            <a:r>
              <a:rPr lang="es-ES" sz="1400" dirty="0">
                <a:solidFill>
                  <a:srgbClr val="333333"/>
                </a:solidFill>
              </a:rPr>
              <a:t>Su </a:t>
            </a:r>
            <a:r>
              <a:rPr lang="es-ES" sz="1400" b="1" dirty="0">
                <a:solidFill>
                  <a:srgbClr val="333333"/>
                </a:solidFill>
              </a:rPr>
              <a:t>velocidad es muy alta 1 Gbps </a:t>
            </a:r>
            <a:r>
              <a:rPr lang="es-ES" sz="1400" dirty="0">
                <a:solidFill>
                  <a:srgbClr val="333333"/>
                </a:solidFill>
              </a:rPr>
              <a:t>(Esta frecuencia es menos concurrida).</a:t>
            </a:r>
          </a:p>
          <a:p>
            <a:pPr algn="just">
              <a:buFont typeface="Arial" panose="020B0604020202020204" pitchFamily="34" charset="0"/>
              <a:buChar char="•"/>
            </a:pPr>
            <a:r>
              <a:rPr lang="es-ES" sz="1400" dirty="0">
                <a:solidFill>
                  <a:srgbClr val="333333"/>
                </a:solidFill>
              </a:rPr>
              <a:t>Se usa en </a:t>
            </a:r>
            <a:r>
              <a:rPr lang="es-ES" sz="1400" b="1" dirty="0">
                <a:solidFill>
                  <a:srgbClr val="333333"/>
                </a:solidFill>
              </a:rPr>
              <a:t>menos dispositivos</a:t>
            </a:r>
            <a:r>
              <a:rPr lang="es-ES" sz="1400" dirty="0">
                <a:solidFill>
                  <a:srgbClr val="333333"/>
                </a:solidFill>
              </a:rPr>
              <a:t>.</a:t>
            </a:r>
          </a:p>
          <a:p>
            <a:pPr algn="just">
              <a:buFont typeface="Arial" panose="020B0604020202020204" pitchFamily="34" charset="0"/>
              <a:buChar char="•"/>
            </a:pPr>
            <a:r>
              <a:rPr lang="es-ES" altLang="es-MX" sz="1400" b="1" dirty="0">
                <a:solidFill>
                  <a:srgbClr val="333333"/>
                </a:solidFill>
              </a:rPr>
              <a:t>Menos interferencias.</a:t>
            </a:r>
          </a:p>
          <a:p>
            <a:pPr algn="just">
              <a:buFont typeface="Arial" panose="020B0604020202020204" pitchFamily="34" charset="0"/>
              <a:buChar char="•"/>
            </a:pPr>
            <a:r>
              <a:rPr lang="es-ES" sz="1400" dirty="0">
                <a:solidFill>
                  <a:srgbClr val="333333"/>
                </a:solidFill>
              </a:rPr>
              <a:t>Tiene más canales disponibles: </a:t>
            </a:r>
            <a:r>
              <a:rPr lang="es-ES" sz="1400" b="1" dirty="0">
                <a:solidFill>
                  <a:srgbClr val="333333"/>
                </a:solidFill>
              </a:rPr>
              <a:t>6 canales </a:t>
            </a:r>
            <a:r>
              <a:rPr lang="es-ES" sz="1400" dirty="0">
                <a:solidFill>
                  <a:srgbClr val="333333"/>
                </a:solidFill>
              </a:rPr>
              <a:t>de </a:t>
            </a:r>
            <a:r>
              <a:rPr lang="es-ES" sz="1400" b="1" dirty="0">
                <a:solidFill>
                  <a:srgbClr val="333333"/>
                </a:solidFill>
              </a:rPr>
              <a:t>80 MHz</a:t>
            </a:r>
            <a:r>
              <a:rPr lang="es-ES" sz="1400" dirty="0">
                <a:solidFill>
                  <a:srgbClr val="333333"/>
                </a:solidFill>
              </a:rPr>
              <a:t>.</a:t>
            </a:r>
          </a:p>
          <a:p>
            <a:pPr algn="just">
              <a:buFont typeface="Arial" panose="020B0604020202020204" pitchFamily="34" charset="0"/>
              <a:buChar char="•"/>
            </a:pPr>
            <a:r>
              <a:rPr lang="es-MX" sz="1400" dirty="0">
                <a:solidFill>
                  <a:srgbClr val="333333"/>
                </a:solidFill>
              </a:rPr>
              <a:t>Al tener mucho ancho de banda los dispositivos no suelen solaparse.</a:t>
            </a:r>
          </a:p>
          <a:p>
            <a:pPr algn="just">
              <a:buFont typeface="Arial" panose="020B0604020202020204" pitchFamily="34" charset="0"/>
              <a:buChar char="•"/>
            </a:pPr>
            <a:endParaRPr lang="es-ES" sz="1600" dirty="0">
              <a:solidFill>
                <a:srgbClr val="333333"/>
              </a:solidFill>
            </a:endParaRPr>
          </a:p>
          <a:p>
            <a:pPr algn="just">
              <a:buFont typeface="Arial" panose="020B0604020202020204" pitchFamily="34" charset="0"/>
              <a:buChar char="•"/>
            </a:pPr>
            <a:endParaRPr lang="es-ES" sz="1600" dirty="0">
              <a:solidFill>
                <a:srgbClr val="333333"/>
              </a:solidFill>
            </a:endParaRPr>
          </a:p>
          <a:p>
            <a:pPr algn="just">
              <a:buFont typeface="Arial" panose="020B0604020202020204" pitchFamily="34" charset="0"/>
              <a:buChar char="•"/>
            </a:pPr>
            <a:endParaRPr lang="es-ES" sz="1400"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spTree>
    <p:extLst>
      <p:ext uri="{BB962C8B-B14F-4D97-AF65-F5344CB8AC3E}">
        <p14:creationId xmlns:p14="http://schemas.microsoft.com/office/powerpoint/2010/main" val="26273152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4656</TotalTime>
  <Words>1391</Words>
  <Application>Microsoft Office PowerPoint</Application>
  <PresentationFormat>On-screen Show (4:3)</PresentationFormat>
  <Paragraphs>178</Paragraphs>
  <Slides>22</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Charter</vt:lpstr>
      <vt:lpstr>Dom Casual</vt:lpstr>
      <vt:lpstr>Times New Roman</vt:lpstr>
      <vt:lpstr>Verdana</vt:lpstr>
      <vt:lpstr>Wingdings</vt:lpstr>
      <vt:lpstr>ZapfHumnst BT</vt:lpstr>
      <vt:lpstr>Tema de Office</vt:lpstr>
      <vt:lpstr>TC 2006B  Interconexión de dispositivos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171</cp:revision>
  <cp:lastPrinted>2013-10-21T22:10:45Z</cp:lastPrinted>
  <dcterms:created xsi:type="dcterms:W3CDTF">2013-06-11T22:32:36Z</dcterms:created>
  <dcterms:modified xsi:type="dcterms:W3CDTF">2024-02-15T22:10:29Z</dcterms:modified>
</cp:coreProperties>
</file>