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1" r:id="rId2"/>
    <p:sldId id="460" r:id="rId3"/>
    <p:sldId id="442" r:id="rId4"/>
    <p:sldId id="443" r:id="rId5"/>
    <p:sldId id="444" r:id="rId6"/>
    <p:sldId id="445" r:id="rId7"/>
    <p:sldId id="446" r:id="rId8"/>
    <p:sldId id="461" r:id="rId9"/>
    <p:sldId id="447" r:id="rId10"/>
    <p:sldId id="448" r:id="rId11"/>
    <p:sldId id="465" r:id="rId12"/>
    <p:sldId id="449" r:id="rId13"/>
    <p:sldId id="450" r:id="rId14"/>
    <p:sldId id="466" r:id="rId15"/>
    <p:sldId id="451" r:id="rId16"/>
    <p:sldId id="452" r:id="rId17"/>
    <p:sldId id="453" r:id="rId18"/>
    <p:sldId id="454" r:id="rId19"/>
    <p:sldId id="464" r:id="rId20"/>
    <p:sldId id="455" r:id="rId21"/>
    <p:sldId id="456" r:id="rId2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1658" autoAdjust="0"/>
  </p:normalViewPr>
  <p:slideViewPr>
    <p:cSldViewPr>
      <p:cViewPr varScale="1">
        <p:scale>
          <a:sx n="110" d="100"/>
          <a:sy n="110" d="100"/>
        </p:scale>
        <p:origin x="191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15/02/2024</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15/02/2024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42470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84553-0B24-4103-9E38-63AC54F49DEF}" type="slidenum">
              <a:rPr lang="es-MX" altLang="es-MX" sz="1200" smtClean="0"/>
              <a:pPr/>
              <a:t>5</a:t>
            </a:fld>
            <a:endParaRPr lang="es-MX" altLang="es-MX" sz="1200"/>
          </a:p>
        </p:txBody>
      </p:sp>
    </p:spTree>
    <p:extLst>
      <p:ext uri="{BB962C8B-B14F-4D97-AF65-F5344CB8AC3E}">
        <p14:creationId xmlns:p14="http://schemas.microsoft.com/office/powerpoint/2010/main" val="135723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26EB7-6C37-4217-A417-443C4443E350}" type="slidenum">
              <a:rPr lang="es-MX" altLang="es-MX" sz="1200" smtClean="0"/>
              <a:pPr/>
              <a:t>6</a:t>
            </a:fld>
            <a:endParaRPr lang="es-MX" altLang="es-MX" sz="1200"/>
          </a:p>
        </p:txBody>
      </p:sp>
    </p:spTree>
    <p:extLst>
      <p:ext uri="{BB962C8B-B14F-4D97-AF65-F5344CB8AC3E}">
        <p14:creationId xmlns:p14="http://schemas.microsoft.com/office/powerpoint/2010/main" val="111617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2"/>
                </a:solidFill>
                <a:effectLst/>
                <a:latin typeface="Arial" panose="020B0604020202020204" pitchFamily="34" charset="0"/>
              </a:rPr>
              <a:t>Una red FDDI utiliza dos arquitecturas Token Ring, una de ellas como apoyo en caso de que la principal falle. En cada anillo, el tráfico de datos se produce en dirección opuesta a la del otro.</a:t>
            </a:r>
            <a:r>
              <a:rPr lang="es-ES" b="0" i="0" u="none" strike="noStrike" baseline="30000" dirty="0">
                <a:solidFill>
                  <a:srgbClr val="0645AD"/>
                </a:solidFill>
                <a:effectLst/>
                <a:latin typeface="Arial" panose="020B0604020202020204" pitchFamily="34" charset="0"/>
              </a:rPr>
              <a:t>1</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362367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5145088" y="2017713"/>
            <a:ext cx="3810000" cy="4114800"/>
          </a:xfrm>
        </p:spPr>
        <p:txBody>
          <a:bodyPr/>
          <a:lstStyle/>
          <a:p>
            <a:pPr lvl="0"/>
            <a:endParaRPr lang="es-MX" noProof="0"/>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420D33DD-DFAB-46B7-8745-FC01FCE5357C}" type="slidenum">
              <a:rPr lang="es-ES"/>
              <a:pPr>
                <a:defRPr/>
              </a:pPr>
              <a:t>‹#›</a:t>
            </a:fld>
            <a:endParaRPr lang="es-ES"/>
          </a:p>
        </p:txBody>
      </p:sp>
    </p:spTree>
    <p:extLst>
      <p:ext uri="{BB962C8B-B14F-4D97-AF65-F5344CB8AC3E}">
        <p14:creationId xmlns:p14="http://schemas.microsoft.com/office/powerpoint/2010/main" val="97548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1182688" y="2017713"/>
            <a:ext cx="3810000" cy="4114800"/>
          </a:xfrm>
        </p:spPr>
        <p:txBody>
          <a:bodyPr/>
          <a:lstStyle/>
          <a:p>
            <a:pPr lvl="0"/>
            <a:endParaRPr lang="es-MX" noProof="0"/>
          </a:p>
        </p:txBody>
      </p:sp>
      <p:sp>
        <p:nvSpPr>
          <p:cNvPr id="4" name="3 Marcador de texto"/>
          <p:cNvSpPr>
            <a:spLocks noGrp="1"/>
          </p:cNvSpPr>
          <p:nvPr>
            <p:ph type="body" sz="half" idx="2"/>
          </p:nvPr>
        </p:nvSpPr>
        <p:spPr>
          <a:xfrm>
            <a:off x="51450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3921F90C-5423-4ED1-AC02-3F795D846FCF}" type="slidenum">
              <a:rPr lang="es-ES"/>
              <a:pPr>
                <a:defRPr/>
              </a:pPr>
              <a:t>‹#›</a:t>
            </a:fld>
            <a:endParaRPr lang="es-ES"/>
          </a:p>
        </p:txBody>
      </p:sp>
    </p:spTree>
    <p:extLst>
      <p:ext uri="{BB962C8B-B14F-4D97-AF65-F5344CB8AC3E}">
        <p14:creationId xmlns:p14="http://schemas.microsoft.com/office/powerpoint/2010/main" val="35629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683568"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Topologías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5117699"/>
            <a:ext cx="1600200" cy="1076325"/>
          </a:xfrm>
          <a:prstGeom prst="rect">
            <a:avLst/>
          </a:prstGeom>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45" y="4831258"/>
            <a:ext cx="1970749" cy="1478062"/>
          </a:xfrm>
          <a:prstGeom prst="rect">
            <a:avLst/>
          </a:prstGeom>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3979228"/>
            <a:ext cx="2158882" cy="1452105"/>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3"/>
          <p:cNvSpPr>
            <a:spLocks noGrp="1" noChangeArrowheads="1"/>
          </p:cNvSpPr>
          <p:nvPr>
            <p:ph type="body" sz="half" idx="2"/>
          </p:nvPr>
        </p:nvSpPr>
        <p:spPr>
          <a:xfrm>
            <a:off x="4635050" y="1981200"/>
            <a:ext cx="4000500" cy="3643313"/>
          </a:xfrm>
        </p:spPr>
        <p:txBody>
          <a:bodyPr/>
          <a:lstStyle/>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permite que todos los dispositivos se comuniquen entre sí.</a:t>
            </a:r>
          </a:p>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si el punto central falla, la red entera no funciona. Es costosa.</a:t>
            </a: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24657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571500" y="1916833"/>
            <a:ext cx="7888932" cy="1224136"/>
          </a:xfrm>
        </p:spPr>
        <p:txBody>
          <a:bodyPr>
            <a:normAutofit/>
          </a:bodyPr>
          <a:lstStyle/>
          <a:p>
            <a:pPr indent="-255588" algn="just">
              <a:lnSpc>
                <a:spcPct val="200000"/>
              </a:lnSpc>
              <a:spcBef>
                <a:spcPct val="0"/>
              </a:spcBef>
            </a:pPr>
            <a:r>
              <a:rPr lang="es-ES" altLang="es-MX" sz="1800" dirty="0">
                <a:solidFill>
                  <a:schemeClr val="bg2">
                    <a:lumMod val="25000"/>
                  </a:schemeClr>
                </a:solidFill>
                <a:latin typeface="Arial" pitchFamily="34" charset="0"/>
                <a:cs typeface="Arial" pitchFamily="34" charset="0"/>
              </a:rPr>
              <a:t>Los dispositivos se conectan mediante un cable (Par trenzado) a un puerto del dispositivo central (Switch o Hub).</a:t>
            </a:r>
            <a:endParaRPr lang="es-MX" altLang="es-MX" sz="1800" dirty="0">
              <a:solidFill>
                <a:schemeClr val="bg2">
                  <a:lumMod val="25000"/>
                </a:schemeClr>
              </a:solidFill>
              <a:latin typeface="Arial" pitchFamily="34" charset="0"/>
              <a:cs typeface="Arial" pitchFamily="34" charset="0"/>
            </a:endParaRP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pic>
        <p:nvPicPr>
          <p:cNvPr id="3" name="Imagen 2" descr="Diagrama&#10;&#10;Descripción generada automáticamente">
            <a:extLst>
              <a:ext uri="{FF2B5EF4-FFF2-40B4-BE49-F238E27FC236}">
                <a16:creationId xmlns:a16="http://schemas.microsoft.com/office/drawing/2014/main" id="{C33DB8DF-BE52-4F1D-8939-768C7F3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249116"/>
            <a:ext cx="2286000" cy="1962150"/>
          </a:xfrm>
          <a:prstGeom prst="rect">
            <a:avLst/>
          </a:prstGeom>
        </p:spPr>
      </p:pic>
      <p:sp>
        <p:nvSpPr>
          <p:cNvPr id="9" name="Rectangle 3">
            <a:extLst>
              <a:ext uri="{FF2B5EF4-FFF2-40B4-BE49-F238E27FC236}">
                <a16:creationId xmlns:a16="http://schemas.microsoft.com/office/drawing/2014/main" id="{1B9389C6-5060-49A4-A357-720E9836D75C}"/>
              </a:ext>
            </a:extLst>
          </p:cNvPr>
          <p:cNvSpPr txBox="1">
            <a:spLocks noChangeArrowheads="1"/>
          </p:cNvSpPr>
          <p:nvPr/>
        </p:nvSpPr>
        <p:spPr>
          <a:xfrm>
            <a:off x="971600" y="3786275"/>
            <a:ext cx="4032448" cy="1424991"/>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Se utilizan en redes </a:t>
            </a:r>
            <a:r>
              <a:rPr lang="es-ES" altLang="es-MX" sz="1800" b="1" dirty="0">
                <a:solidFill>
                  <a:schemeClr val="bg2">
                    <a:lumMod val="25000"/>
                  </a:schemeClr>
                </a:solidFill>
                <a:latin typeface="Arial" pitchFamily="34" charset="0"/>
                <a:cs typeface="Arial" pitchFamily="34" charset="0"/>
              </a:rPr>
              <a:t>LAN</a:t>
            </a:r>
            <a:r>
              <a:rPr lang="es-ES" altLang="es-MX" sz="1800" dirty="0">
                <a:solidFill>
                  <a:schemeClr val="bg2">
                    <a:lumMod val="25000"/>
                  </a:schemeClr>
                </a:solidFill>
                <a:latin typeface="Arial" pitchFamily="34" charset="0"/>
                <a:cs typeface="Arial" pitchFamily="34" charset="0"/>
              </a:rPr>
              <a:t>,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a:t>
            </a:r>
            <a:r>
              <a:rPr lang="es-ES" altLang="es-MX" sz="1800" b="1" dirty="0">
                <a:solidFill>
                  <a:schemeClr val="bg2">
                    <a:lumMod val="25000"/>
                  </a:schemeClr>
                </a:solidFill>
                <a:latin typeface="Arial" pitchFamily="34" charset="0"/>
                <a:cs typeface="Arial" pitchFamily="34" charset="0"/>
              </a:rPr>
              <a:t>WAN</a:t>
            </a:r>
            <a:r>
              <a:rPr lang="es-ES" altLang="es-MX" sz="1800" dirty="0">
                <a:solidFill>
                  <a:schemeClr val="bg2">
                    <a:lumMod val="25000"/>
                  </a:schemeClr>
                </a:solidFill>
                <a:latin typeface="Arial" pitchFamily="34" charset="0"/>
                <a:cs typeface="Arial" pitchFamily="34" charset="0"/>
              </a:rPr>
              <a:t>, para comunicaciones vía satélite y móvil.</a:t>
            </a:r>
            <a:endParaRPr lang="es-MX" altLang="es-MX" sz="1800"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10328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1"/>
          </p:nvPr>
        </p:nvSpPr>
        <p:spPr>
          <a:xfrm>
            <a:off x="755577" y="2286053"/>
            <a:ext cx="3528392" cy="2655115"/>
          </a:xfrm>
        </p:spPr>
        <p:txBody>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extendida, es muy parecida una topología estrella, excepto que cada nodo, es el centro de otra estrella.</a:t>
            </a:r>
          </a:p>
        </p:txBody>
      </p:sp>
      <p:pic>
        <p:nvPicPr>
          <p:cNvPr id="13315" name="Picture 5"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3317"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1108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621995" y="2291552"/>
            <a:ext cx="3810000" cy="2900363"/>
          </a:xfrm>
        </p:spPr>
        <p:txBody>
          <a:bodyPr/>
          <a:lstStyle/>
          <a:p>
            <a:pPr marL="0" indent="0" algn="just">
              <a:lnSpc>
                <a:spcPct val="150000"/>
              </a:lnSpc>
              <a:spcBef>
                <a:spcPct val="0"/>
              </a:spcBef>
              <a:buNone/>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los cables de interconexión son más cortos que en una topología estrella, además de limitar el número de dispositivos que se necesitan conectar al nodo central</a:t>
            </a:r>
            <a:r>
              <a:rPr lang="es-ES" altLang="es-MX" sz="1800" dirty="0">
                <a:solidFill>
                  <a:schemeClr val="bg2">
                    <a:lumMod val="25000"/>
                  </a:schemeClr>
                </a:solidFill>
                <a:latin typeface="Arial" pitchFamily="34" charset="0"/>
                <a:cs typeface="Arial" pitchFamily="34" charset="0"/>
              </a:rPr>
              <a:t>. </a:t>
            </a:r>
          </a:p>
        </p:txBody>
      </p:sp>
      <p:pic>
        <p:nvPicPr>
          <p:cNvPr id="14339" name="Picture 4"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283461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
        <p:nvSpPr>
          <p:cNvPr id="8" name="Rectangle 3">
            <a:extLst>
              <a:ext uri="{FF2B5EF4-FFF2-40B4-BE49-F238E27FC236}">
                <a16:creationId xmlns:a16="http://schemas.microsoft.com/office/drawing/2014/main" id="{C834B5F9-367E-4573-9930-9BA63A638063}"/>
              </a:ext>
            </a:extLst>
          </p:cNvPr>
          <p:cNvSpPr txBox="1">
            <a:spLocks noChangeArrowheads="1"/>
          </p:cNvSpPr>
          <p:nvPr/>
        </p:nvSpPr>
        <p:spPr>
          <a:xfrm>
            <a:off x="755576" y="2605113"/>
            <a:ext cx="352839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Ejemplos: </a:t>
            </a:r>
          </a:p>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la </a:t>
            </a:r>
            <a:r>
              <a:rPr lang="es-ES" altLang="es-MX" sz="1800" b="1" dirty="0">
                <a:solidFill>
                  <a:schemeClr val="bg2">
                    <a:lumMod val="25000"/>
                  </a:schemeClr>
                </a:solidFill>
                <a:latin typeface="Arial" pitchFamily="34" charset="0"/>
                <a:cs typeface="Arial" pitchFamily="34" charset="0"/>
              </a:rPr>
              <a:t>telefonía móvil.</a:t>
            </a:r>
            <a:endParaRPr lang="es-MX" altLang="es-MX" sz="1800" b="1"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pic>
        <p:nvPicPr>
          <p:cNvPr id="5" name="Imagen 4" descr="Imagen que contiene reloj&#10;&#10;Descripción generada automáticamente">
            <a:extLst>
              <a:ext uri="{FF2B5EF4-FFF2-40B4-BE49-F238E27FC236}">
                <a16:creationId xmlns:a16="http://schemas.microsoft.com/office/drawing/2014/main" id="{C1E058F9-1326-48B1-8D6C-7601190A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328862"/>
            <a:ext cx="3038475" cy="2200275"/>
          </a:xfrm>
          <a:prstGeom prst="rect">
            <a:avLst/>
          </a:prstGeom>
        </p:spPr>
      </p:pic>
    </p:spTree>
    <p:extLst>
      <p:ext uri="{BB962C8B-B14F-4D97-AF65-F5344CB8AC3E}">
        <p14:creationId xmlns:p14="http://schemas.microsoft.com/office/powerpoint/2010/main" val="198711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Mis documentos\Redes 1\arb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0250"/>
            <a:ext cx="41163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5364"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árbol</a:t>
            </a:r>
          </a:p>
        </p:txBody>
      </p:sp>
      <p:sp>
        <p:nvSpPr>
          <p:cNvPr id="15365" name="Rectangle 4"/>
          <p:cNvSpPr>
            <a:spLocks noGrp="1" noChangeArrowheads="1"/>
          </p:cNvSpPr>
          <p:nvPr>
            <p:ph type="body" sz="half" idx="2"/>
          </p:nvPr>
        </p:nvSpPr>
        <p:spPr>
          <a:xfrm>
            <a:off x="4324350" y="2000250"/>
            <a:ext cx="4286250" cy="3214687"/>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Es muy similar a una estrella extendida, la principal diferencia es que no usa un nodo central.</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En lugar de eso, usa un nodo raíz, del cual se conectan otros nodos.</a:t>
            </a:r>
          </a:p>
        </p:txBody>
      </p:sp>
    </p:spTree>
    <p:extLst>
      <p:ext uri="{BB962C8B-B14F-4D97-AF65-F5344CB8AC3E}">
        <p14:creationId xmlns:p14="http://schemas.microsoft.com/office/powerpoint/2010/main" val="392748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582903" y="2301875"/>
            <a:ext cx="3714750" cy="2500313"/>
          </a:xfrm>
        </p:spPr>
        <p:txBody>
          <a:bodyPr/>
          <a:lstStyle/>
          <a:p>
            <a:pPr marL="0" indent="0" algn="just">
              <a:lnSpc>
                <a:spcPct val="150000"/>
              </a:lnSpc>
              <a:spcBef>
                <a:spcPct val="0"/>
              </a:spcBef>
              <a:buNone/>
            </a:pPr>
            <a:r>
              <a:rPr lang="es-MX" altLang="es-MX" sz="2000" dirty="0">
                <a:solidFill>
                  <a:schemeClr val="bg2">
                    <a:lumMod val="25000"/>
                  </a:schemeClr>
                </a:solidFill>
                <a:latin typeface="ZapfHumnst BT"/>
              </a:rPr>
              <a:t>En una topología de este tipo, cada nodo esta conectado directamente a los nodos restantes.</a:t>
            </a:r>
            <a:endParaRPr lang="es-ES" altLang="es-MX" sz="2000" dirty="0">
              <a:solidFill>
                <a:schemeClr val="bg2">
                  <a:lumMod val="25000"/>
                </a:schemeClr>
              </a:solidFill>
              <a:latin typeface="ZapfHumnst BT"/>
            </a:endParaRPr>
          </a:p>
        </p:txBody>
      </p:sp>
      <p:pic>
        <p:nvPicPr>
          <p:cNvPr id="16387" name="Picture 6"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571625"/>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6389"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129372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163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34590" y="2131404"/>
            <a:ext cx="4741466" cy="2521732"/>
          </a:xfrm>
        </p:spPr>
        <p:txBody>
          <a:bodyPr>
            <a:normAutofit/>
          </a:bodyPr>
          <a:lstStyle/>
          <a:p>
            <a:pPr>
              <a:lnSpc>
                <a:spcPct val="150000"/>
              </a:lnSpc>
              <a:spcBef>
                <a:spcPct val="0"/>
              </a:spcBef>
            </a:pPr>
            <a:r>
              <a:rPr lang="es-MX" altLang="es-MX" sz="1700" dirty="0">
                <a:solidFill>
                  <a:schemeClr val="bg2">
                    <a:lumMod val="25000"/>
                  </a:schemeClr>
                </a:solidFill>
                <a:latin typeface="Arial" pitchFamily="34" charset="0"/>
                <a:cs typeface="Arial" pitchFamily="34" charset="0"/>
              </a:rPr>
              <a:t>Una </a:t>
            </a:r>
            <a:r>
              <a:rPr lang="es-MX" altLang="es-MX" sz="1700" b="1" dirty="0">
                <a:solidFill>
                  <a:schemeClr val="bg2">
                    <a:lumMod val="25000"/>
                  </a:schemeClr>
                </a:solidFill>
                <a:latin typeface="Arial" pitchFamily="34" charset="0"/>
                <a:cs typeface="Arial" pitchFamily="34" charset="0"/>
              </a:rPr>
              <a:t>ventaja</a:t>
            </a:r>
            <a:r>
              <a:rPr lang="es-MX" altLang="es-MX" sz="1700" dirty="0">
                <a:solidFill>
                  <a:schemeClr val="bg2">
                    <a:lumMod val="25000"/>
                  </a:schemeClr>
                </a:solidFill>
                <a:latin typeface="Arial" pitchFamily="34" charset="0"/>
                <a:cs typeface="Arial" pitchFamily="34" charset="0"/>
              </a:rPr>
              <a:t> que presenta esta topología, es que al estar cada nodo conectado directamente a los nodos restantes, crea una </a:t>
            </a:r>
            <a:r>
              <a:rPr lang="es-MX" altLang="es-MX" sz="1700" b="1" dirty="0">
                <a:solidFill>
                  <a:schemeClr val="bg2">
                    <a:lumMod val="25000"/>
                  </a:schemeClr>
                </a:solidFill>
                <a:latin typeface="Arial" pitchFamily="34" charset="0"/>
                <a:cs typeface="Arial" pitchFamily="34" charset="0"/>
              </a:rPr>
              <a:t>conexión redundante</a:t>
            </a:r>
            <a:r>
              <a:rPr lang="es-MX" altLang="es-MX" sz="1700" dirty="0">
                <a:solidFill>
                  <a:schemeClr val="bg2">
                    <a:lumMod val="25000"/>
                  </a:schemeClr>
                </a:solidFill>
                <a:latin typeface="Arial" pitchFamily="34" charset="0"/>
                <a:cs typeface="Arial" pitchFamily="34" charset="0"/>
              </a:rPr>
              <a:t>, de modo que, si falla un cable, otro se hará cargo del tráfico.</a:t>
            </a:r>
          </a:p>
        </p:txBody>
      </p:sp>
      <p:pic>
        <p:nvPicPr>
          <p:cNvPr id="17411"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1428750"/>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7413"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
        <p:nvSpPr>
          <p:cNvPr id="6" name="Rectangle 3"/>
          <p:cNvSpPr txBox="1">
            <a:spLocks noChangeArrowheads="1"/>
          </p:cNvSpPr>
          <p:nvPr/>
        </p:nvSpPr>
        <p:spPr bwMode="auto">
          <a:xfrm>
            <a:off x="323528" y="4662157"/>
            <a:ext cx="4741465" cy="1503147"/>
          </a:xfrm>
          <a:prstGeom prst="rect">
            <a:avLst/>
          </a:prstGeom>
          <a:noFill/>
          <a:ln w="9525">
            <a:noFill/>
            <a:miter lim="800000"/>
            <a:headEnd/>
            <a:tailEnd/>
          </a:ln>
        </p:spPr>
        <p:txBody>
          <a:bodyPr/>
          <a:lstStyle/>
          <a:p>
            <a:pPr marL="342900" indent="-342900" algn="just" eaLnBrk="0" hangingPunct="0">
              <a:lnSpc>
                <a:spcPct val="150000"/>
              </a:lnSpc>
              <a:buFontTx/>
              <a:buChar char="•"/>
              <a:defRPr/>
            </a:pPr>
            <a:r>
              <a:rPr lang="es-MX" sz="1700" kern="0" dirty="0">
                <a:solidFill>
                  <a:schemeClr val="bg2">
                    <a:lumMod val="25000"/>
                  </a:schemeClr>
                </a:solidFill>
                <a:latin typeface="Arial" pitchFamily="34" charset="0"/>
                <a:cs typeface="Arial" pitchFamily="34" charset="0"/>
              </a:rPr>
              <a:t>Otra ventaja de esta topología es que permite que la información fluya a través de distintos caminos.</a:t>
            </a:r>
          </a:p>
        </p:txBody>
      </p:sp>
    </p:spTree>
    <p:extLst>
      <p:ext uri="{BB962C8B-B14F-4D97-AF65-F5344CB8AC3E}">
        <p14:creationId xmlns:p14="http://schemas.microsoft.com/office/powerpoint/2010/main" val="270273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741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324100"/>
            <a:ext cx="4214812" cy="3643313"/>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una solución aceptable solo para un grupo pequeño de conexiones.</a:t>
            </a:r>
          </a:p>
          <a:p>
            <a:pPr>
              <a:lnSpc>
                <a:spcPct val="150000"/>
              </a:lnSpc>
              <a:spcBef>
                <a:spcPts val="600"/>
              </a:spcBef>
            </a:pPr>
            <a:r>
              <a:rPr lang="es-MX" altLang="es-MX" sz="1800" dirty="0">
                <a:solidFill>
                  <a:schemeClr val="bg2">
                    <a:lumMod val="25000"/>
                  </a:schemeClr>
                </a:solidFill>
                <a:latin typeface="Arial" pitchFamily="34" charset="0"/>
                <a:cs typeface="Arial" pitchFamily="34" charset="0"/>
              </a:rPr>
              <a:t>La cantidad de medios de transmisión utilizados para interconectar los nodos se vuelve poco manejable con una gran cantidad de nodos.</a:t>
            </a:r>
          </a:p>
        </p:txBody>
      </p:sp>
      <p:pic>
        <p:nvPicPr>
          <p:cNvPr id="18435"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2" y="1395413"/>
            <a:ext cx="35893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2478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7888932" cy="3643313"/>
          </a:xfrm>
        </p:spPr>
        <p:txBody>
          <a:bodyPr>
            <a:normAutofit/>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Otra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debido al número de conexiones requeridas, su instalación es cara.</a:t>
            </a:r>
          </a:p>
        </p:txBody>
      </p:sp>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pic>
        <p:nvPicPr>
          <p:cNvPr id="3" name="Imagen 2" descr="Un monitor de computadora&#10;&#10;Descripción generada automáticamente con confianza media">
            <a:extLst>
              <a:ext uri="{FF2B5EF4-FFF2-40B4-BE49-F238E27FC236}">
                <a16:creationId xmlns:a16="http://schemas.microsoft.com/office/drawing/2014/main" id="{6D456191-D0C6-4756-916A-0BEE3E26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573016"/>
            <a:ext cx="3187387" cy="1633536"/>
          </a:xfrm>
          <a:prstGeom prst="rect">
            <a:avLst/>
          </a:prstGeom>
        </p:spPr>
      </p:pic>
      <p:sp>
        <p:nvSpPr>
          <p:cNvPr id="11" name="Rectangle 3">
            <a:extLst>
              <a:ext uri="{FF2B5EF4-FFF2-40B4-BE49-F238E27FC236}">
                <a16:creationId xmlns:a16="http://schemas.microsoft.com/office/drawing/2014/main" id="{DF79B593-4369-47C6-88E6-637BD057F6C9}"/>
              </a:ext>
            </a:extLst>
          </p:cNvPr>
          <p:cNvSpPr txBox="1">
            <a:spLocks noChangeArrowheads="1"/>
          </p:cNvSpPr>
          <p:nvPr/>
        </p:nvSpPr>
        <p:spPr>
          <a:xfrm>
            <a:off x="944170" y="3284984"/>
            <a:ext cx="3903232" cy="2376264"/>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b="1" dirty="0">
                <a:solidFill>
                  <a:schemeClr val="bg2">
                    <a:lumMod val="25000"/>
                  </a:schemeClr>
                </a:solidFill>
                <a:latin typeface="Arial" pitchFamily="34" charset="0"/>
                <a:cs typeface="Arial" pitchFamily="34" charset="0"/>
              </a:rPr>
              <a:t>Internet </a:t>
            </a:r>
            <a:r>
              <a:rPr lang="es-ES" altLang="es-MX" sz="1800" dirty="0">
                <a:solidFill>
                  <a:schemeClr val="bg2">
                    <a:lumMod val="25000"/>
                  </a:schemeClr>
                </a:solidFill>
                <a:latin typeface="Arial" pitchFamily="34" charset="0"/>
                <a:cs typeface="Arial" pitchFamily="34" charset="0"/>
              </a:rPr>
              <a:t>usa esta topología para interconectar las diferentes </a:t>
            </a:r>
            <a:r>
              <a:rPr lang="es-ES" altLang="es-MX" sz="1800" b="1" dirty="0">
                <a:solidFill>
                  <a:schemeClr val="bg2">
                    <a:lumMod val="25000"/>
                  </a:schemeClr>
                </a:solidFill>
                <a:latin typeface="Arial" pitchFamily="34" charset="0"/>
                <a:cs typeface="Arial" pitchFamily="34" charset="0"/>
              </a:rPr>
              <a:t>compañías telefónicas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proveedoras de Internet</a:t>
            </a:r>
            <a:r>
              <a:rPr lang="es-ES" altLang="es-MX" sz="1800" dirty="0">
                <a:solidFill>
                  <a:schemeClr val="bg2">
                    <a:lumMod val="25000"/>
                  </a:schemeClr>
                </a:solidFill>
                <a:latin typeface="Arial" pitchFamily="34" charset="0"/>
                <a:cs typeface="Arial" pitchFamily="34" charset="0"/>
              </a:rPr>
              <a:t>, mediante enlaces de fibra óptica.</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553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7"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844824"/>
            <a:ext cx="3600400" cy="152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topología.</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Topologías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físicas.</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lógicas.</a:t>
            </a:r>
          </a:p>
        </p:txBody>
      </p:sp>
      <p:sp>
        <p:nvSpPr>
          <p:cNvPr id="3078" name="Text Box 6"/>
          <p:cNvSpPr txBox="1">
            <a:spLocks noChangeArrowheads="1"/>
          </p:cNvSpPr>
          <p:nvPr/>
        </p:nvSpPr>
        <p:spPr bwMode="auto">
          <a:xfrm>
            <a:off x="802481" y="602022"/>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8" name="Imagen 7">
            <a:extLst>
              <a:ext uri="{FF2B5EF4-FFF2-40B4-BE49-F238E27FC236}">
                <a16:creationId xmlns:a16="http://schemas.microsoft.com/office/drawing/2014/main" id="{1DC7C85B-1159-42C3-A5A7-F63D9AF770FD}"/>
              </a:ext>
            </a:extLst>
          </p:cNvPr>
          <p:cNvPicPr>
            <a:picLocks noChangeAspect="1"/>
          </p:cNvPicPr>
          <p:nvPr/>
        </p:nvPicPr>
        <p:blipFill>
          <a:blip r:embed="rId2"/>
          <a:stretch>
            <a:fillRect/>
          </a:stretch>
        </p:blipFill>
        <p:spPr>
          <a:xfrm>
            <a:off x="2987824" y="3548153"/>
            <a:ext cx="4392488" cy="2083937"/>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sz="half" idx="2"/>
          </p:nvPr>
        </p:nvSpPr>
        <p:spPr>
          <a:xfrm>
            <a:off x="5029200" y="2151517"/>
            <a:ext cx="3498850"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Consiste de áreas circulares o hexagonales, cada una de las cuales tiene un nodo individual en su centro.</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No enlaces físicos, sólo ondas electromagnéticas.</a:t>
            </a:r>
          </a:p>
        </p:txBody>
      </p:sp>
      <p:pic>
        <p:nvPicPr>
          <p:cNvPr id="19459" name="Picture 5"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43" y="2065911"/>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9461" name="5 CuadroTexto"/>
          <p:cNvSpPr txBox="1">
            <a:spLocks noChangeArrowheads="1"/>
          </p:cNvSpPr>
          <p:nvPr/>
        </p:nvSpPr>
        <p:spPr bwMode="auto">
          <a:xfrm>
            <a:off x="571500" y="12858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24371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194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2"/>
          </p:nvPr>
        </p:nvSpPr>
        <p:spPr>
          <a:xfrm>
            <a:off x="4752975" y="2094594"/>
            <a:ext cx="3857625"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ventaja</a:t>
            </a:r>
            <a:r>
              <a:rPr lang="es-MX" altLang="es-MX" sz="2000" dirty="0">
                <a:solidFill>
                  <a:schemeClr val="bg2">
                    <a:lumMod val="25000"/>
                  </a:schemeClr>
                </a:solidFill>
                <a:latin typeface="Arial" pitchFamily="34" charset="0"/>
                <a:cs typeface="Arial" pitchFamily="34" charset="0"/>
              </a:rPr>
              <a:t> es que no hay medio de transmisión tangible.</a:t>
            </a:r>
          </a:p>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desventaja</a:t>
            </a:r>
            <a:r>
              <a:rPr lang="es-MX" altLang="es-MX" sz="2000" dirty="0">
                <a:solidFill>
                  <a:schemeClr val="bg2">
                    <a:lumMod val="25000"/>
                  </a:schemeClr>
                </a:solidFill>
                <a:latin typeface="Arial" pitchFamily="34" charset="0"/>
                <a:cs typeface="Arial" pitchFamily="34" charset="0"/>
              </a:rPr>
              <a:t> es las ondas electromagnéticas que utiliza son susceptibles de interferencia, además de proveer poca seguridad.</a:t>
            </a:r>
          </a:p>
        </p:txBody>
      </p:sp>
      <p:pic>
        <p:nvPicPr>
          <p:cNvPr id="20483" name="Picture 4"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20485" name="6 CuadroTexto"/>
          <p:cNvSpPr txBox="1">
            <a:spLocks noChangeArrowheads="1"/>
          </p:cNvSpPr>
          <p:nvPr/>
        </p:nvSpPr>
        <p:spPr bwMode="auto">
          <a:xfrm>
            <a:off x="571500" y="1214438"/>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360043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a:t>
            </a:r>
          </a:p>
        </p:txBody>
      </p:sp>
      <p:sp>
        <p:nvSpPr>
          <p:cNvPr id="6147" name="6 CuadroTexto"/>
          <p:cNvSpPr txBox="1">
            <a:spLocks noChangeArrowheads="1"/>
          </p:cNvSpPr>
          <p:nvPr/>
        </p:nvSpPr>
        <p:spPr bwMode="auto">
          <a:xfrm>
            <a:off x="533400" y="1143514"/>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¿Qué es una topología?</a:t>
            </a:r>
          </a:p>
        </p:txBody>
      </p:sp>
      <p:sp>
        <p:nvSpPr>
          <p:cNvPr id="6148" name="10 CuadroTexto"/>
          <p:cNvSpPr txBox="1">
            <a:spLocks noChangeArrowheads="1"/>
          </p:cNvSpPr>
          <p:nvPr/>
        </p:nvSpPr>
        <p:spPr bwMode="auto">
          <a:xfrm>
            <a:off x="602380" y="1655717"/>
            <a:ext cx="799904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Es el estudio de la forma en que se conectan y comunican los dispositivos de una red.</a:t>
            </a:r>
          </a:p>
        </p:txBody>
      </p:sp>
      <p:sp>
        <p:nvSpPr>
          <p:cNvPr id="6149" name="11 CuadroTexto"/>
          <p:cNvSpPr txBox="1">
            <a:spLocks noChangeArrowheads="1"/>
          </p:cNvSpPr>
          <p:nvPr/>
        </p:nvSpPr>
        <p:spPr bwMode="auto">
          <a:xfrm>
            <a:off x="602380" y="2922551"/>
            <a:ext cx="7572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Existen dos tipos importantes de topologías:</a:t>
            </a:r>
          </a:p>
        </p:txBody>
      </p:sp>
      <p:sp>
        <p:nvSpPr>
          <p:cNvPr id="6150" name="12 CuadroTexto"/>
          <p:cNvSpPr txBox="1">
            <a:spLocks noChangeArrowheads="1"/>
          </p:cNvSpPr>
          <p:nvPr/>
        </p:nvSpPr>
        <p:spPr bwMode="auto">
          <a:xfrm>
            <a:off x="502872" y="3740317"/>
            <a:ext cx="8077200"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rgbClr val="FF0000"/>
                </a:solidFill>
                <a:latin typeface="ZapfHumnst BT"/>
              </a:rPr>
              <a:t>Topología física: </a:t>
            </a:r>
            <a:r>
              <a:rPr lang="es-MX" altLang="es-MX" sz="2000" b="1" dirty="0">
                <a:solidFill>
                  <a:schemeClr val="tx1">
                    <a:lumMod val="95000"/>
                    <a:lumOff val="5000"/>
                  </a:schemeClr>
                </a:solidFill>
                <a:latin typeface="ZapfHumnst BT"/>
              </a:rPr>
              <a:t>Cómo están </a:t>
            </a:r>
            <a:r>
              <a:rPr lang="es-MX" altLang="es-MX" sz="2000" b="1" u="sng" dirty="0">
                <a:solidFill>
                  <a:schemeClr val="tx1">
                    <a:lumMod val="95000"/>
                    <a:lumOff val="5000"/>
                  </a:schemeClr>
                </a:solidFill>
                <a:latin typeface="ZapfHumnst BT"/>
              </a:rPr>
              <a:t>conectados</a:t>
            </a:r>
            <a:r>
              <a:rPr lang="es-MX" altLang="es-MX" sz="2000" b="1" dirty="0">
                <a:solidFill>
                  <a:schemeClr val="tx1">
                    <a:lumMod val="95000"/>
                    <a:lumOff val="5000"/>
                  </a:schemeClr>
                </a:solidFill>
                <a:latin typeface="ZapfHumnst BT"/>
              </a:rPr>
              <a:t> los dispositivos de la red.</a:t>
            </a:r>
            <a:r>
              <a:rPr lang="es-MX" altLang="es-MX" sz="2000" b="1" dirty="0">
                <a:solidFill>
                  <a:schemeClr val="bg2">
                    <a:lumMod val="25000"/>
                  </a:schemeClr>
                </a:solidFill>
                <a:latin typeface="ZapfHumnst BT"/>
              </a:rPr>
              <a:t> </a:t>
            </a:r>
            <a:endParaRPr lang="es-MX" altLang="es-MX" sz="1800" dirty="0">
              <a:solidFill>
                <a:schemeClr val="bg2">
                  <a:lumMod val="25000"/>
                </a:schemeClr>
              </a:solidFill>
              <a:latin typeface="ZapfHumnst BT"/>
            </a:endParaRPr>
          </a:p>
        </p:txBody>
      </p:sp>
      <p:sp>
        <p:nvSpPr>
          <p:cNvPr id="6151" name="13 CuadroTexto"/>
          <p:cNvSpPr txBox="1">
            <a:spLocks noChangeArrowheads="1"/>
          </p:cNvSpPr>
          <p:nvPr/>
        </p:nvSpPr>
        <p:spPr bwMode="auto">
          <a:xfrm>
            <a:off x="496828" y="4510377"/>
            <a:ext cx="7358062"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bg2">
                    <a:lumMod val="25000"/>
                  </a:schemeClr>
                </a:solidFill>
                <a:latin typeface="ZapfHumnst BT"/>
              </a:rPr>
              <a:t>  </a:t>
            </a:r>
            <a:r>
              <a:rPr lang="es-MX" altLang="es-MX" sz="2000" b="1" dirty="0">
                <a:solidFill>
                  <a:srgbClr val="FF0000"/>
                </a:solidFill>
                <a:latin typeface="ZapfHumnst BT"/>
              </a:rPr>
              <a:t>Topología lógica: </a:t>
            </a:r>
            <a:r>
              <a:rPr lang="es-MX" altLang="es-MX" sz="2000" b="1" dirty="0">
                <a:solidFill>
                  <a:schemeClr val="bg2">
                    <a:lumMod val="25000"/>
                  </a:schemeClr>
                </a:solidFill>
                <a:latin typeface="ZapfHumnst BT"/>
              </a:rPr>
              <a:t>Cómo </a:t>
            </a:r>
            <a:r>
              <a:rPr lang="es-MX" altLang="es-MX" sz="2000" b="1" u="sng" dirty="0">
                <a:solidFill>
                  <a:schemeClr val="bg2">
                    <a:lumMod val="25000"/>
                  </a:schemeClr>
                </a:solidFill>
                <a:latin typeface="ZapfHumnst BT"/>
              </a:rPr>
              <a:t>viajan</a:t>
            </a:r>
            <a:r>
              <a:rPr lang="es-MX" altLang="es-MX" sz="2000" b="1" dirty="0">
                <a:solidFill>
                  <a:schemeClr val="bg2">
                    <a:lumMod val="25000"/>
                  </a:schemeClr>
                </a:solidFill>
                <a:latin typeface="ZapfHumnst BT"/>
              </a:rPr>
              <a:t> los datos.</a:t>
            </a:r>
          </a:p>
        </p:txBody>
      </p:sp>
    </p:spTree>
    <p:extLst>
      <p:ext uri="{BB962C8B-B14F-4D97-AF65-F5344CB8AC3E}">
        <p14:creationId xmlns:p14="http://schemas.microsoft.com/office/powerpoint/2010/main" val="61286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ox(i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ox(in)">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física</a:t>
            </a:r>
          </a:p>
        </p:txBody>
      </p:sp>
      <p:sp>
        <p:nvSpPr>
          <p:cNvPr id="7172" name="10 CuadroTexto"/>
          <p:cNvSpPr txBox="1">
            <a:spLocks noChangeArrowheads="1"/>
          </p:cNvSpPr>
          <p:nvPr/>
        </p:nvSpPr>
        <p:spPr bwMode="auto">
          <a:xfrm>
            <a:off x="642938" y="1731963"/>
            <a:ext cx="82153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Define la forma en que los dispositivos están interconectados entre si.</a:t>
            </a:r>
          </a:p>
        </p:txBody>
      </p:sp>
      <p:pic>
        <p:nvPicPr>
          <p:cNvPr id="7173" name="Picture 4" descr="C:\Mis documentos\Redes 1\topolog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562451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 físicas</a:t>
            </a:r>
          </a:p>
        </p:txBody>
      </p:sp>
      <p:sp>
        <p:nvSpPr>
          <p:cNvPr id="8195"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
        <p:nvSpPr>
          <p:cNvPr id="6" name="Rectangle 3"/>
          <p:cNvSpPr txBox="1">
            <a:spLocks noChangeArrowheads="1"/>
          </p:cNvSpPr>
          <p:nvPr/>
        </p:nvSpPr>
        <p:spPr>
          <a:xfrm>
            <a:off x="571500" y="2251075"/>
            <a:ext cx="3786188" cy="2249488"/>
          </a:xfrm>
          <a:prstGeom prst="rect">
            <a:avLst/>
          </a:prstGeom>
        </p:spPr>
        <p:txBody>
          <a:bodyPr/>
          <a:lstStyle/>
          <a:p>
            <a:pPr marL="342900" indent="-342900" eaLnBrk="0" hangingPunct="0">
              <a:lnSpc>
                <a:spcPct val="150000"/>
              </a:lnSpc>
              <a:spcBef>
                <a:spcPct val="20000"/>
              </a:spcBef>
              <a:buFontTx/>
              <a:buChar char="•"/>
              <a:defRPr/>
            </a:pPr>
            <a:r>
              <a:rPr lang="es-MX" sz="2000" kern="0" dirty="0">
                <a:solidFill>
                  <a:schemeClr val="bg2">
                    <a:lumMod val="25000"/>
                  </a:schemeClr>
                </a:solidFill>
                <a:latin typeface="ZapfHumnst BT"/>
              </a:rPr>
              <a:t>Se caracteriza por tener un </a:t>
            </a:r>
            <a:r>
              <a:rPr lang="es-MX" sz="2000" b="1" kern="0" dirty="0">
                <a:solidFill>
                  <a:schemeClr val="bg2">
                    <a:lumMod val="25000"/>
                  </a:schemeClr>
                </a:solidFill>
                <a:latin typeface="ZapfHumnst BT"/>
              </a:rPr>
              <a:t>único canal </a:t>
            </a:r>
            <a:r>
              <a:rPr lang="es-MX" sz="2000" kern="0" dirty="0">
                <a:solidFill>
                  <a:schemeClr val="bg2">
                    <a:lumMod val="25000"/>
                  </a:schemeClr>
                </a:solidFill>
                <a:latin typeface="ZapfHumnst BT"/>
              </a:rPr>
              <a:t>de comunicaciones (denominado bus, troncal o </a:t>
            </a:r>
            <a:r>
              <a:rPr lang="es-MX" sz="2000" kern="0" dirty="0" err="1">
                <a:solidFill>
                  <a:schemeClr val="bg2">
                    <a:lumMod val="25000"/>
                  </a:schemeClr>
                </a:solidFill>
                <a:latin typeface="ZapfHumnst BT"/>
              </a:rPr>
              <a:t>backbone</a:t>
            </a:r>
            <a:r>
              <a:rPr lang="es-MX" sz="2000" kern="0" dirty="0">
                <a:solidFill>
                  <a:schemeClr val="bg2">
                    <a:lumMod val="25000"/>
                  </a:schemeClr>
                </a:solidFill>
                <a:latin typeface="ZapfHumnst BT"/>
              </a:rPr>
              <a:t>) al cual se conectan todos los dispositivos.</a:t>
            </a:r>
          </a:p>
        </p:txBody>
      </p:sp>
      <p:pic>
        <p:nvPicPr>
          <p:cNvPr id="8197" name="Picture 5"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1643063"/>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73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714375" y="2071688"/>
            <a:ext cx="3810000" cy="4114800"/>
          </a:xfrm>
        </p:spPr>
        <p:txBody>
          <a:bodyPr/>
          <a:lstStyle/>
          <a:p>
            <a:pPr>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ventaja</a:t>
            </a:r>
            <a:r>
              <a:rPr lang="es-MX" altLang="es-MX" sz="1800" dirty="0">
                <a:solidFill>
                  <a:schemeClr val="bg2">
                    <a:lumMod val="25000"/>
                  </a:schemeClr>
                </a:solidFill>
                <a:latin typeface="ZapfHumnst BT"/>
              </a:rPr>
              <a:t> de esta topología es que todos los dispositivos están interconectados directamente.</a:t>
            </a:r>
          </a:p>
          <a:p>
            <a:pPr algn="just">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desventaja</a:t>
            </a:r>
            <a:r>
              <a:rPr lang="es-MX" altLang="es-MX" sz="1800" dirty="0">
                <a:solidFill>
                  <a:schemeClr val="bg2">
                    <a:lumMod val="25000"/>
                  </a:schemeClr>
                </a:solidFill>
                <a:latin typeface="ZapfHumnst BT"/>
              </a:rPr>
              <a:t> es el cable, ya que si este se rompe, no es posible la comunicación.</a:t>
            </a:r>
          </a:p>
          <a:p>
            <a:pPr>
              <a:buFont typeface="Wingdings" pitchFamily="2" charset="2"/>
              <a:buNone/>
            </a:pPr>
            <a:endParaRPr lang="es-ES" altLang="es-MX" sz="2400" dirty="0">
              <a:solidFill>
                <a:schemeClr val="bg2">
                  <a:lumMod val="25000"/>
                </a:schemeClr>
              </a:solidFill>
            </a:endParaRPr>
          </a:p>
        </p:txBody>
      </p:sp>
      <p:pic>
        <p:nvPicPr>
          <p:cNvPr id="9219" name="Picture 4"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9221"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Tree>
    <p:extLst>
      <p:ext uri="{BB962C8B-B14F-4D97-AF65-F5344CB8AC3E}">
        <p14:creationId xmlns:p14="http://schemas.microsoft.com/office/powerpoint/2010/main" val="2604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half" idx="2"/>
          </p:nvPr>
        </p:nvSpPr>
        <p:spPr>
          <a:xfrm>
            <a:off x="4857751" y="2143125"/>
            <a:ext cx="3386657" cy="3086075"/>
          </a:xfrm>
        </p:spPr>
        <p:txBody>
          <a:bodyPr>
            <a:normAutofit/>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anillo es un anillo simple cerrado consistente de nodos y enlaces, cada nodo esta conectado a dos nodos adyacentes.</a:t>
            </a:r>
            <a:endParaRPr lang="es-ES" altLang="es-MX" sz="2800" dirty="0">
              <a:solidFill>
                <a:schemeClr val="bg2">
                  <a:lumMod val="25000"/>
                </a:schemeClr>
              </a:solidFill>
              <a:latin typeface="Arial" pitchFamily="34" charset="0"/>
              <a:cs typeface="Arial" pitchFamily="34" charset="0"/>
            </a:endParaRPr>
          </a:p>
        </p:txBody>
      </p:sp>
      <p:pic>
        <p:nvPicPr>
          <p:cNvPr id="10243" name="Picture 5" descr="C:\Mis documentos\Redes 1\anil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35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Tree>
    <p:extLst>
      <p:ext uri="{BB962C8B-B14F-4D97-AF65-F5344CB8AC3E}">
        <p14:creationId xmlns:p14="http://schemas.microsoft.com/office/powerpoint/2010/main" val="28127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Diagrama&#10;&#10;Descripción generada automáticamente">
            <a:extLst>
              <a:ext uri="{FF2B5EF4-FFF2-40B4-BE49-F238E27FC236}">
                <a16:creationId xmlns:a16="http://schemas.microsoft.com/office/drawing/2014/main" id="{175BD6FB-4592-409E-9CF1-AEA95770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21088"/>
            <a:ext cx="2513969" cy="1850282"/>
          </a:xfrm>
          <a:prstGeom prst="rect">
            <a:avLst/>
          </a:prstGeom>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pic>
        <p:nvPicPr>
          <p:cNvPr id="3" name="Imagen 2" descr="Imagen de la pantalla de un computador&#10;&#10;Descripción generada automáticamente con confianza baja">
            <a:extLst>
              <a:ext uri="{FF2B5EF4-FFF2-40B4-BE49-F238E27FC236}">
                <a16:creationId xmlns:a16="http://schemas.microsoft.com/office/drawing/2014/main" id="{CD3096ED-4177-40C5-90E5-B1568EB25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025" y="1565020"/>
            <a:ext cx="2365359" cy="2286513"/>
          </a:xfrm>
          <a:prstGeom prst="rect">
            <a:avLst/>
          </a:prstGeom>
        </p:spPr>
      </p:pic>
      <p:sp>
        <p:nvSpPr>
          <p:cNvPr id="9" name="Rectangle 3">
            <a:extLst>
              <a:ext uri="{FF2B5EF4-FFF2-40B4-BE49-F238E27FC236}">
                <a16:creationId xmlns:a16="http://schemas.microsoft.com/office/drawing/2014/main" id="{A7240060-0396-41AA-A88C-BDEFBA735EA0}"/>
              </a:ext>
            </a:extLst>
          </p:cNvPr>
          <p:cNvSpPr txBox="1">
            <a:spLocks noChangeArrowheads="1"/>
          </p:cNvSpPr>
          <p:nvPr/>
        </p:nvSpPr>
        <p:spPr>
          <a:xfrm>
            <a:off x="3419872" y="4414715"/>
            <a:ext cx="460851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Es muy utilizada en 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en </a:t>
            </a:r>
            <a:r>
              <a:rPr lang="es-ES" altLang="es-MX" sz="1800" b="1" dirty="0">
                <a:solidFill>
                  <a:schemeClr val="bg2">
                    <a:lumMod val="25000"/>
                  </a:schemeClr>
                </a:solidFill>
                <a:latin typeface="Arial" pitchFamily="34" charset="0"/>
                <a:cs typeface="Arial" pitchFamily="34" charset="0"/>
              </a:rPr>
              <a:t>enlaces de fibra óptica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FDDI</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Fiber</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Distributed</a:t>
            </a:r>
            <a:r>
              <a:rPr lang="es-ES" altLang="es-MX" sz="1800" dirty="0">
                <a:solidFill>
                  <a:schemeClr val="bg2">
                    <a:lumMod val="25000"/>
                  </a:schemeClr>
                </a:solidFill>
                <a:latin typeface="Arial" pitchFamily="34" charset="0"/>
                <a:cs typeface="Arial" pitchFamily="34" charset="0"/>
              </a:rPr>
              <a:t> Data Interface).</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
        <p:nvSpPr>
          <p:cNvPr id="12" name="Rectangle 4">
            <a:extLst>
              <a:ext uri="{FF2B5EF4-FFF2-40B4-BE49-F238E27FC236}">
                <a16:creationId xmlns:a16="http://schemas.microsoft.com/office/drawing/2014/main" id="{856D11FE-0E4C-41C1-9365-719A0263A68E}"/>
              </a:ext>
            </a:extLst>
          </p:cNvPr>
          <p:cNvSpPr txBox="1">
            <a:spLocks noChangeArrowheads="1"/>
          </p:cNvSpPr>
          <p:nvPr/>
        </p:nvSpPr>
        <p:spPr>
          <a:xfrm>
            <a:off x="723900" y="2025305"/>
            <a:ext cx="4608512" cy="206685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Font typeface="Arial" pitchFamily="34" charset="0"/>
              <a:buNone/>
            </a:pPr>
            <a:r>
              <a:rPr lang="es-ES" altLang="es-MX" sz="2000" dirty="0">
                <a:solidFill>
                  <a:schemeClr val="bg2">
                    <a:lumMod val="25000"/>
                  </a:schemeClr>
                </a:solidFill>
                <a:latin typeface="Arial" pitchFamily="34" charset="0"/>
                <a:cs typeface="Arial" pitchFamily="34" charset="0"/>
              </a:rPr>
              <a:t>Los dispositivos de red se conectan uno tras otro sobre el cable en un círculo físico, el acceso a la red es otorgado a un dispositivo en particular por un </a:t>
            </a:r>
            <a:r>
              <a:rPr lang="es-ES" altLang="es-MX" sz="2000" b="1" dirty="0">
                <a:solidFill>
                  <a:schemeClr val="bg2">
                    <a:lumMod val="25000"/>
                  </a:schemeClr>
                </a:solidFill>
                <a:latin typeface="Arial" pitchFamily="34" charset="0"/>
                <a:cs typeface="Arial" pitchFamily="34" charset="0"/>
              </a:rPr>
              <a:t>«token»</a:t>
            </a:r>
            <a:r>
              <a:rPr lang="es-ES" altLang="es-MX" sz="2000" dirty="0">
                <a:solidFill>
                  <a:schemeClr val="bg2">
                    <a:lumMod val="25000"/>
                  </a:schemeClr>
                </a:solidFill>
                <a:latin typeface="Arial" pitchFamily="34" charset="0"/>
                <a:cs typeface="Arial" pitchFamily="34" charset="0"/>
              </a:rPr>
              <a:t>. </a:t>
            </a:r>
            <a:endParaRPr lang="es-ES" altLang="es-MX" sz="2800" dirty="0">
              <a:solidFill>
                <a:schemeClr val="bg2">
                  <a:lumMod val="25000"/>
                </a:schemeClr>
              </a:solidFill>
              <a:latin typeface="Arial" pitchFamily="34" charset="0"/>
              <a:cs typeface="Arial" pitchFamily="34" charset="0"/>
            </a:endParaRPr>
          </a:p>
        </p:txBody>
      </p:sp>
      <p:sp>
        <p:nvSpPr>
          <p:cNvPr id="13" name="Rectangle 4">
            <a:extLst>
              <a:ext uri="{FF2B5EF4-FFF2-40B4-BE49-F238E27FC236}">
                <a16:creationId xmlns:a16="http://schemas.microsoft.com/office/drawing/2014/main" id="{57BC4B30-0EAD-47C3-851E-289AF8094EC4}"/>
              </a:ext>
            </a:extLst>
          </p:cNvPr>
          <p:cNvSpPr txBox="1">
            <a:spLocks noChangeArrowheads="1"/>
          </p:cNvSpPr>
          <p:nvPr/>
        </p:nvSpPr>
        <p:spPr>
          <a:xfrm>
            <a:off x="3419872" y="5733256"/>
            <a:ext cx="4968552"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400" b="0" i="0" dirty="0">
                <a:solidFill>
                  <a:srgbClr val="202122"/>
                </a:solidFill>
                <a:effectLst/>
                <a:latin typeface="Arial" panose="020B0604020202020204" pitchFamily="34" charset="0"/>
              </a:rPr>
              <a:t>* Una </a:t>
            </a:r>
            <a:r>
              <a:rPr lang="es-ES" sz="1400" b="1" i="0" dirty="0">
                <a:solidFill>
                  <a:srgbClr val="202122"/>
                </a:solidFill>
                <a:effectLst/>
                <a:latin typeface="Arial" panose="020B0604020202020204" pitchFamily="34" charset="0"/>
              </a:rPr>
              <a:t>red FDDI </a:t>
            </a:r>
            <a:r>
              <a:rPr lang="es-ES" sz="1400" b="0" i="0" dirty="0">
                <a:solidFill>
                  <a:srgbClr val="202122"/>
                </a:solidFill>
                <a:effectLst/>
                <a:latin typeface="Arial" panose="020B0604020202020204" pitchFamily="34" charset="0"/>
              </a:rPr>
              <a:t>utiliza dos arquitecturas Token Ring, una de ellas como apoyo en caso de que la principal falle. En cada anillo, el tráfico de datos se produce en dirección opuesta a la del otro.</a:t>
            </a:r>
            <a:endParaRPr lang="es-MX" sz="1400" dirty="0"/>
          </a:p>
        </p:txBody>
      </p:sp>
    </p:spTree>
    <p:extLst>
      <p:ext uri="{BB962C8B-B14F-4D97-AF65-F5344CB8AC3E}">
        <p14:creationId xmlns:p14="http://schemas.microsoft.com/office/powerpoint/2010/main" val="190564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9"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5004048" y="2204864"/>
            <a:ext cx="3355975" cy="2840037"/>
          </a:xfrm>
        </p:spPr>
        <p:txBody>
          <a:bodyPr>
            <a:normAutofit fontScale="925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tiene un nodo central en donde todos los enlaces a otros nodos radian desde el. </a:t>
            </a:r>
          </a:p>
          <a:p>
            <a:pPr marL="0" indent="0" algn="just">
              <a:lnSpc>
                <a:spcPct val="150000"/>
              </a:lnSpc>
              <a:spcBef>
                <a:spcPct val="0"/>
              </a:spcBef>
              <a:buNone/>
            </a:pPr>
            <a:endParaRPr lang="es-MX" altLang="es-MX" sz="2000" dirty="0">
              <a:solidFill>
                <a:schemeClr val="bg2">
                  <a:lumMod val="25000"/>
                </a:schemeClr>
              </a:solidFill>
              <a:latin typeface="Arial" pitchFamily="34" charset="0"/>
              <a:cs typeface="Arial" pitchFamily="34" charset="0"/>
            </a:endParaRPr>
          </a:p>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Esta topología se utiliza en las redes locales.</a:t>
            </a:r>
            <a:endParaRPr lang="es-ES" altLang="es-MX" sz="2000" dirty="0">
              <a:solidFill>
                <a:schemeClr val="bg2">
                  <a:lumMod val="25000"/>
                </a:schemeClr>
              </a:solidFill>
            </a:endParaRPr>
          </a:p>
        </p:txBody>
      </p:sp>
      <p:pic>
        <p:nvPicPr>
          <p:cNvPr id="11267" name="Picture 6"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1269"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198197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1126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805</Words>
  <Application>Microsoft Office PowerPoint</Application>
  <PresentationFormat>On-screen Show (4:3)</PresentationFormat>
  <Paragraphs>88</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Courier New</vt:lpstr>
      <vt:lpstr>Dom Casual</vt:lpstr>
      <vt:lpstr>Times New Roman</vt:lpstr>
      <vt:lpstr>Wingdings</vt:lpstr>
      <vt:lpstr>ZapfHumnst BT</vt:lpstr>
      <vt:lpstr>Tema de Office</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128</cp:revision>
  <cp:lastPrinted>2013-10-21T22:10:45Z</cp:lastPrinted>
  <dcterms:created xsi:type="dcterms:W3CDTF">2013-06-11T22:32:36Z</dcterms:created>
  <dcterms:modified xsi:type="dcterms:W3CDTF">2024-02-15T18:49:41Z</dcterms:modified>
</cp:coreProperties>
</file>