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6.jp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54" r:id="rId2"/>
    <p:sldId id="259" r:id="rId3"/>
    <p:sldId id="260" r:id="rId4"/>
    <p:sldId id="359" r:id="rId5"/>
    <p:sldId id="261" r:id="rId6"/>
    <p:sldId id="358" r:id="rId7"/>
    <p:sldId id="360" r:id="rId8"/>
    <p:sldId id="357" r:id="rId9"/>
    <p:sldId id="341" r:id="rId10"/>
    <p:sldId id="326" r:id="rId11"/>
    <p:sldId id="340" r:id="rId12"/>
    <p:sldId id="342" r:id="rId13"/>
    <p:sldId id="347" r:id="rId14"/>
    <p:sldId id="353" r:id="rId15"/>
    <p:sldId id="355" r:id="rId16"/>
    <p:sldId id="349" r:id="rId17"/>
    <p:sldId id="350" r:id="rId18"/>
    <p:sldId id="356" r:id="rId19"/>
    <p:sldId id="351" r:id="rId20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79"/>
    <a:srgbClr val="A647D1"/>
    <a:srgbClr val="83E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40" autoAdjust="0"/>
  </p:normalViewPr>
  <p:slideViewPr>
    <p:cSldViewPr>
      <p:cViewPr varScale="1">
        <p:scale>
          <a:sx n="116" d="100"/>
          <a:sy n="116" d="100"/>
        </p:scale>
        <p:origin x="35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43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631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425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4724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4374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6629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9301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61698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5489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1574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6430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s-MX" noProof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7801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215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3908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233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2984" y="257556"/>
            <a:ext cx="11681460" cy="6307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20/11/2023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919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55399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4308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20/11/2023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22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4438" y="827024"/>
            <a:ext cx="518312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272" y="2393823"/>
            <a:ext cx="9617455" cy="214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342584" cy="1470025"/>
          </a:xfrm>
        </p:spPr>
        <p:txBody>
          <a:bodyPr rtlCol="0">
            <a:normAutofit/>
          </a:bodyPr>
          <a:lstStyle/>
          <a:p>
            <a:pPr algn="l">
              <a:defRPr/>
            </a:pPr>
            <a:r>
              <a:rPr lang="es-MX" sz="3200" b="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b="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b="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106612"/>
            <a:ext cx="7848600" cy="900137"/>
          </a:xfrm>
        </p:spPr>
        <p:txBody>
          <a:bodyPr rtlCol="0">
            <a:normAutofit fontScale="92500"/>
          </a:bodyPr>
          <a:lstStyle/>
          <a:p>
            <a:pPr>
              <a:spcAft>
                <a:spcPts val="60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Ejercicio 17: VLANs, DHCP, rutas estáticas y por default</a:t>
            </a:r>
          </a:p>
          <a:p>
            <a:pPr>
              <a:spcAft>
                <a:spcPts val="60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4BFC986-6D54-472C-AD54-15826305B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488" y="3109937"/>
            <a:ext cx="2808312" cy="332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2157840" y="1196752"/>
            <a:ext cx="7984840" cy="50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las direcciones estáticas del pool de DHCP.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dhcp excluded-address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 Dir_IP_Final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dhcp pool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</a:p>
          <a:p>
            <a:pPr lvl="1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dirIP_inicial Máscara de subred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 puerta de enlace predeterminada (default Gateway):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default-router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5893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mínima de un servicio DHCP</a:t>
            </a:r>
          </a:p>
        </p:txBody>
      </p:sp>
    </p:spTree>
    <p:extLst>
      <p:ext uri="{BB962C8B-B14F-4D97-AF65-F5344CB8AC3E}">
        <p14:creationId xmlns:p14="http://schemas.microsoft.com/office/powerpoint/2010/main" val="1798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11399008-B6DC-439E-94C0-0C16FB735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089" y="1931604"/>
            <a:ext cx="7021195" cy="3986347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Ruteador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10820400" cy="74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VLANs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son redes virtuales que permiten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segmentar el tráfico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tener distintos dominios de broadcast en una misma interface del router, con el uso de las subinterfaces. </a:t>
            </a:r>
            <a:endParaRPr lang="es-MX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7 CuadroTexto">
            <a:extLst>
              <a:ext uri="{FF2B5EF4-FFF2-40B4-BE49-F238E27FC236}">
                <a16:creationId xmlns:a16="http://schemas.microsoft.com/office/drawing/2014/main" id="{38E0D603-2C5E-46E8-85CD-52C2F196B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24" y="1857393"/>
            <a:ext cx="4536490" cy="4089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El definir subinterfaces en el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implica que la interface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recibe peticiones de 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vlan 10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vlan 20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vlan 30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_tradnl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Las subinterfaces se definen con la interface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se le concatena 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subinteface asociada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con la vlan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g0/0.10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El protocolo de encapsulamiento debe incluir el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de la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vlan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dirección IP de la subinterface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va a ser 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última dirección IP válida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de la subred o bloque.</a:t>
            </a:r>
            <a:endParaRPr lang="es-MX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A257207-C0B6-4A79-BAD3-15457EB2C9C4}"/>
              </a:ext>
            </a:extLst>
          </p:cNvPr>
          <p:cNvSpPr/>
          <p:nvPr/>
        </p:nvSpPr>
        <p:spPr>
          <a:xfrm>
            <a:off x="7217100" y="2590800"/>
            <a:ext cx="936300" cy="96508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0FF2611-1ED3-4786-87DA-8B97BDD6D4E8}"/>
              </a:ext>
            </a:extLst>
          </p:cNvPr>
          <p:cNvSpPr/>
          <p:nvPr/>
        </p:nvSpPr>
        <p:spPr>
          <a:xfrm>
            <a:off x="5616900" y="2532692"/>
            <a:ext cx="1600200" cy="5048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1: Native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192.168.1.152 /30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646E0FB-7123-46AC-A020-B0A72B7A742A}"/>
              </a:ext>
            </a:extLst>
          </p:cNvPr>
          <p:cNvSpPr/>
          <p:nvPr/>
        </p:nvSpPr>
        <p:spPr>
          <a:xfrm>
            <a:off x="5143500" y="4505325"/>
            <a:ext cx="1600200" cy="504807"/>
          </a:xfrm>
          <a:prstGeom prst="roundRect">
            <a:avLst/>
          </a:prstGeom>
          <a:solidFill>
            <a:srgbClr val="83E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10: Manager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192.168.1.128 /28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8EA805EE-8667-4E41-9C93-A92AA57345F0}"/>
              </a:ext>
            </a:extLst>
          </p:cNvPr>
          <p:cNvSpPr/>
          <p:nvPr/>
        </p:nvSpPr>
        <p:spPr>
          <a:xfrm>
            <a:off x="9228568" y="4495800"/>
            <a:ext cx="1600200" cy="504807"/>
          </a:xfrm>
          <a:prstGeom prst="roundRect">
            <a:avLst/>
          </a:prstGeom>
          <a:solidFill>
            <a:srgbClr val="A647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VLAN 30: Services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192.168.1.144 /29</a:t>
            </a:r>
            <a:endParaRPr lang="es-MX" sz="1200" b="1" dirty="0">
              <a:solidFill>
                <a:schemeClr val="bg1"/>
              </a:solidFill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8C57497-126C-4137-A1FF-E5303A262B69}"/>
              </a:ext>
            </a:extLst>
          </p:cNvPr>
          <p:cNvSpPr/>
          <p:nvPr/>
        </p:nvSpPr>
        <p:spPr>
          <a:xfrm>
            <a:off x="6981825" y="5379923"/>
            <a:ext cx="1600200" cy="504807"/>
          </a:xfrm>
          <a:prstGeom prst="roundRect">
            <a:avLst/>
          </a:prstGeom>
          <a:solidFill>
            <a:srgbClr val="FB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20: Users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192.168.1.0 /25</a:t>
            </a:r>
            <a:endParaRPr lang="es-MX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8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82264"/>
            <a:ext cx="10591800" cy="385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Comandos para el Router</a:t>
            </a: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Sección para crear las subinterfaces asociadas a cada VLAN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 g0/0.VID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encapsulation  dot1q  VID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ip add  DirIP  Msk</a:t>
            </a:r>
          </a:p>
          <a:p>
            <a:pPr>
              <a:lnSpc>
                <a:spcPct val="150000"/>
              </a:lnSpc>
            </a:pP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Hay que levantar todas las subinterfaces (lógicas). Si levanto la interfaz física se levantan todas las subinterfaces.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 g0/0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shut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E6910A5E-3570-A45A-7F70-649DCA3C68F3}"/>
              </a:ext>
            </a:extLst>
          </p:cNvPr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Ruteador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126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54668"/>
            <a:ext cx="9448800" cy="167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Pasos para configurar las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Crear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base de datos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las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Asignar los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del switch a la VLAN correspondiente.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Definir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(puerto por el que va a salir el tráfico de las distintas VLANs).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4E578D-7BAF-4681-BF75-AC5FE3AD8971}"/>
              </a:ext>
            </a:extLst>
          </p:cNvPr>
          <p:cNvSpPr txBox="1"/>
          <p:nvPr/>
        </p:nvSpPr>
        <p:spPr>
          <a:xfrm>
            <a:off x="834271" y="2923903"/>
            <a:ext cx="83820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Las subredes y los puertos del switch han sido divididos de la siguiente forma:</a:t>
            </a:r>
            <a:endParaRPr lang="es-ES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967D43-4562-4C9A-BFA7-1485C888EFE6}"/>
              </a:ext>
            </a:extLst>
          </p:cNvPr>
          <p:cNvSpPr txBox="1"/>
          <p:nvPr/>
        </p:nvSpPr>
        <p:spPr>
          <a:xfrm>
            <a:off x="829558" y="5703332"/>
            <a:ext cx="612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vlan 1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que es la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nativa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está creada siempre por default.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s-MX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5DA73BA-9C18-4089-BD14-C3684A905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255635"/>
              </p:ext>
            </p:extLst>
          </p:nvPr>
        </p:nvGraphicFramePr>
        <p:xfrm>
          <a:off x="952499" y="3630221"/>
          <a:ext cx="8610601" cy="182276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77293">
                  <a:extLst>
                    <a:ext uri="{9D8B030D-6E8A-4147-A177-3AD203B41FA5}">
                      <a16:colId xmlns:a16="http://schemas.microsoft.com/office/drawing/2014/main" val="3615906484"/>
                    </a:ext>
                  </a:extLst>
                </a:gridCol>
                <a:gridCol w="885544">
                  <a:extLst>
                    <a:ext uri="{9D8B030D-6E8A-4147-A177-3AD203B41FA5}">
                      <a16:colId xmlns:a16="http://schemas.microsoft.com/office/drawing/2014/main" val="56571631"/>
                    </a:ext>
                  </a:extLst>
                </a:gridCol>
                <a:gridCol w="1790064">
                  <a:extLst>
                    <a:ext uri="{9D8B030D-6E8A-4147-A177-3AD203B41FA5}">
                      <a16:colId xmlns:a16="http://schemas.microsoft.com/office/drawing/2014/main" val="1977572645"/>
                    </a:ext>
                  </a:extLst>
                </a:gridCol>
                <a:gridCol w="2125237">
                  <a:extLst>
                    <a:ext uri="{9D8B030D-6E8A-4147-A177-3AD203B41FA5}">
                      <a16:colId xmlns:a16="http://schemas.microsoft.com/office/drawing/2014/main" val="912248757"/>
                    </a:ext>
                  </a:extLst>
                </a:gridCol>
                <a:gridCol w="2332463">
                  <a:extLst>
                    <a:ext uri="{9D8B030D-6E8A-4147-A177-3AD203B41FA5}">
                      <a16:colId xmlns:a16="http://schemas.microsoft.com/office/drawing/2014/main" val="445826148"/>
                    </a:ext>
                  </a:extLst>
                </a:gridCol>
              </a:tblGrid>
              <a:tr h="369886">
                <a:tc>
                  <a:txBody>
                    <a:bodyPr/>
                    <a:lstStyle/>
                    <a:p>
                      <a:pPr marL="1905"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Segmento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VLAN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Puertos</a:t>
                      </a:r>
                      <a:r>
                        <a:rPr lang="es-MX" sz="1400" spc="12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asignados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de 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Máscara</a:t>
                      </a: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  <a:r>
                        <a:rPr lang="es-MX" sz="1400" spc="1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771022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Management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F0/1-6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077248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F0/7-19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312521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F0/20-24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192.168.1.144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322335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Native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 aplica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192.168.1.152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255.255.255.252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639124"/>
                  </a:ext>
                </a:extLst>
              </a:tr>
            </a:tbl>
          </a:graphicData>
        </a:graphic>
      </p:graphicFrame>
      <p:sp>
        <p:nvSpPr>
          <p:cNvPr id="3" name="object 2">
            <a:extLst>
              <a:ext uri="{FF2B5EF4-FFF2-40B4-BE49-F238E27FC236}">
                <a16:creationId xmlns:a16="http://schemas.microsoft.com/office/drawing/2014/main" id="{971A254D-C5FF-A9A5-062C-50421163077C}"/>
              </a:ext>
            </a:extLst>
          </p:cNvPr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Switch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564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381000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 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Comandos para el Switch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6003FC0E-25B6-447D-86B1-50C83DB3D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564602"/>
            <a:ext cx="6248400" cy="344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Creación de las VLANs con nombre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NombreVLAN-asociadaVID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</a:p>
          <a:p>
            <a:pPr>
              <a:lnSpc>
                <a:spcPct val="150000"/>
              </a:lnSpc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Asignación de los </a:t>
            </a:r>
            <a:r>
              <a:rPr lang="es-ES" sz="16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cada VLAN  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mode </a:t>
            </a: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access vlan 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CuadroTexto">
            <a:extLst>
              <a:ext uri="{FF2B5EF4-FFF2-40B4-BE49-F238E27FC236}">
                <a16:creationId xmlns:a16="http://schemas.microsoft.com/office/drawing/2014/main" id="{7588CF2B-42DE-4476-B511-687DB7E19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488205"/>
            <a:ext cx="381000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Definición del </a:t>
            </a:r>
            <a:r>
              <a:rPr lang="es-ES" sz="16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mode </a:t>
            </a: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shut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18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95C4CBFC-B095-45E3-B8B8-C891D0C76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094" y="1905000"/>
            <a:ext cx="8284721" cy="4703725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1447800" y="502503"/>
            <a:ext cx="91033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 VLAN1 de SCompany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D94F8A2-A748-483F-9E72-EC0F7305BBE9}"/>
              </a:ext>
            </a:extLst>
          </p:cNvPr>
          <p:cNvSpPr/>
          <p:nvPr/>
        </p:nvSpPr>
        <p:spPr>
          <a:xfrm>
            <a:off x="4886065" y="2743200"/>
            <a:ext cx="828935" cy="1143000"/>
          </a:xfrm>
          <a:prstGeom prst="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FA2893D-4562-4A47-AD76-052936CF5941}"/>
              </a:ext>
            </a:extLst>
          </p:cNvPr>
          <p:cNvSpPr/>
          <p:nvPr/>
        </p:nvSpPr>
        <p:spPr>
          <a:xfrm>
            <a:off x="2743200" y="2636715"/>
            <a:ext cx="1600200" cy="5048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1: Native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192.168.1.152 /30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FBC1A2A-044B-474F-A050-2BE6D44FCCD8}"/>
              </a:ext>
            </a:extLst>
          </p:cNvPr>
          <p:cNvSpPr/>
          <p:nvPr/>
        </p:nvSpPr>
        <p:spPr>
          <a:xfrm>
            <a:off x="2514600" y="4922661"/>
            <a:ext cx="1600200" cy="504807"/>
          </a:xfrm>
          <a:prstGeom prst="roundRect">
            <a:avLst/>
          </a:prstGeom>
          <a:solidFill>
            <a:srgbClr val="83E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10: Manager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192.168.1.128 /28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F635187-F5C8-4339-B655-2D33DF859B0A}"/>
              </a:ext>
            </a:extLst>
          </p:cNvPr>
          <p:cNvSpPr/>
          <p:nvPr/>
        </p:nvSpPr>
        <p:spPr>
          <a:xfrm>
            <a:off x="7162800" y="4922661"/>
            <a:ext cx="1600200" cy="504807"/>
          </a:xfrm>
          <a:prstGeom prst="roundRect">
            <a:avLst/>
          </a:prstGeom>
          <a:solidFill>
            <a:srgbClr val="A647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VLAN 30: Services</a:t>
            </a: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192.168.1.144 /29</a:t>
            </a:r>
            <a:endParaRPr lang="es-MX" sz="1200" b="1" dirty="0">
              <a:solidFill>
                <a:schemeClr val="bg1"/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81AA632-6A11-4E02-A968-EB5F634083EA}"/>
              </a:ext>
            </a:extLst>
          </p:cNvPr>
          <p:cNvSpPr/>
          <p:nvPr/>
        </p:nvSpPr>
        <p:spPr>
          <a:xfrm>
            <a:off x="4505065" y="5999126"/>
            <a:ext cx="1600200" cy="504807"/>
          </a:xfrm>
          <a:prstGeom prst="roundRect">
            <a:avLst/>
          </a:prstGeom>
          <a:solidFill>
            <a:srgbClr val="FB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20: Users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192.168.1.0 /25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33310D8-FB16-4469-B58E-2A51729588EE}"/>
              </a:ext>
            </a:extLst>
          </p:cNvPr>
          <p:cNvSpPr txBox="1"/>
          <p:nvPr/>
        </p:nvSpPr>
        <p:spPr>
          <a:xfrm>
            <a:off x="975434" y="1456159"/>
            <a:ext cx="10378365" cy="324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72390" lvl="0" algn="just">
              <a:lnSpc>
                <a:spcPts val="1800"/>
              </a:lnSpc>
              <a:spcAft>
                <a:spcPts val="0"/>
              </a:spcAft>
              <a:tabLst>
                <a:tab pos="457835" algn="l"/>
              </a:tabLst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</a:t>
            </a:r>
            <a:r>
              <a:rPr lang="es-MX" sz="1800" spc="9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es-MX" sz="1800" spc="9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VLAN1 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switch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SCompany</a:t>
            </a:r>
            <a:r>
              <a:rPr lang="es-MX" sz="1800" b="1" spc="2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primera </a:t>
            </a:r>
            <a:r>
              <a:rPr lang="es-MX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 de la subred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s-MX" sz="1800" spc="-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</a:t>
            </a:r>
            <a:r>
              <a:rPr lang="es-MX" sz="18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Gateway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8C3B6A85-ED2E-47F3-B8FC-195302BABA7C}"/>
              </a:ext>
            </a:extLst>
          </p:cNvPr>
          <p:cNvCxnSpPr>
            <a:cxnSpLocks/>
          </p:cNvCxnSpPr>
          <p:nvPr/>
        </p:nvCxnSpPr>
        <p:spPr>
          <a:xfrm>
            <a:off x="4343400" y="2889118"/>
            <a:ext cx="457200" cy="252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539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249900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8179"/>
            <a:ext cx="7315200" cy="220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Configurar el switch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SUsers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, que solamente ha sido puesto como una extensión del switch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SCompany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F0/7-19 	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20 Users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SUsers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es una extensión de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 20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y todos los puertos de este switch pertenecen a esta VLAN.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9C0462-84C8-4109-A78E-AAD18687D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141521"/>
            <a:ext cx="2133600" cy="5046785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49025C7-8E61-45D7-88A0-EE7576CDAE39}"/>
              </a:ext>
            </a:extLst>
          </p:cNvPr>
          <p:cNvSpPr/>
          <p:nvPr/>
        </p:nvSpPr>
        <p:spPr>
          <a:xfrm>
            <a:off x="8153400" y="5334000"/>
            <a:ext cx="1905000" cy="685800"/>
          </a:xfrm>
          <a:prstGeom prst="roundRect">
            <a:avLst/>
          </a:prstGeom>
          <a:solidFill>
            <a:srgbClr val="FB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VLAN 20: Users</a:t>
            </a:r>
          </a:p>
          <a:p>
            <a:pPr algn="ctr"/>
            <a:r>
              <a:rPr lang="es-ES" sz="1600" b="1" dirty="0">
                <a:solidFill>
                  <a:schemeClr val="tx1"/>
                </a:solidFill>
              </a:rPr>
              <a:t>192.168.1.0 /25</a:t>
            </a:r>
            <a:endParaRPr lang="es-MX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25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86589FE-6F01-452A-BFC3-D6DFD790E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933635"/>
            <a:ext cx="6302634" cy="3672811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-7620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por default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99F20F-671A-41D1-8D5A-1D575E79056A}"/>
              </a:ext>
            </a:extLst>
          </p:cNvPr>
          <p:cNvSpPr txBox="1"/>
          <p:nvPr/>
        </p:nvSpPr>
        <p:spPr>
          <a:xfrm>
            <a:off x="228600" y="914400"/>
            <a:ext cx="11201400" cy="2047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la IP de la interface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s0/0/0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se requiere configurar un protocolo de ruteo, el ruteador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está configurado para trabajar como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 on stick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(una sola interfaz física se encarga de enrutar los paquetes de varias VLANs). Solamente de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bemos saber cómo el tráfico interno va a salir al exterior.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stablecer una</a:t>
            </a:r>
            <a:r>
              <a:rPr lang="es-E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ruta por default 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se encargue de sacar el tráfico a Internet. </a:t>
            </a:r>
            <a:endParaRPr lang="es-ES_tradnl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EB6DB2-BC53-41ED-8E85-70CA00123834}"/>
              </a:ext>
            </a:extLst>
          </p:cNvPr>
          <p:cNvSpPr txBox="1"/>
          <p:nvPr/>
        </p:nvSpPr>
        <p:spPr>
          <a:xfrm>
            <a:off x="647700" y="3006141"/>
            <a:ext cx="3810000" cy="3437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Cuando definimos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nuestra interface de salida (s0/0/0) 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tenemos una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directamente conectada</a:t>
            </a:r>
            <a:endParaRPr lang="es-MX" sz="1400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utilizamos la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dirección IP del siguiente router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tenemos una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recursiva. </a:t>
            </a:r>
            <a:endParaRPr lang="es-MX" sz="1400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concatenamos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interface de salida de nuestro router y la IP del siguiente router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tenemos una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completamente conectada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s-ES_tradnl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78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86589FE-6F01-452A-BFC3-D6DFD790E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905000"/>
            <a:ext cx="7848600" cy="4573711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estáticas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99F20F-671A-41D1-8D5A-1D575E79056A}"/>
              </a:ext>
            </a:extLst>
          </p:cNvPr>
          <p:cNvSpPr txBox="1"/>
          <p:nvPr/>
        </p:nvSpPr>
        <p:spPr>
          <a:xfrm>
            <a:off x="838200" y="1219200"/>
            <a:ext cx="112014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en el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rutas estáticas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necesarias para conectar el tráfico de Internet con la red local.</a:t>
            </a:r>
          </a:p>
        </p:txBody>
      </p:sp>
    </p:spTree>
    <p:extLst>
      <p:ext uri="{BB962C8B-B14F-4D97-AF65-F5344CB8AC3E}">
        <p14:creationId xmlns:p14="http://schemas.microsoft.com/office/powerpoint/2010/main" val="3465871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56250915-8653-4CAC-B01C-81818B6BAF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133600"/>
            <a:ext cx="3901759" cy="2928150"/>
          </a:xfrm>
          <a:prstGeom prst="rect">
            <a:avLst/>
          </a:prstGeom>
        </p:spPr>
      </p:pic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1219200" y="1439343"/>
            <a:ext cx="9753600" cy="4765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el servicio de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DHCP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interna: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interconexión entre VLANs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User01</a:t>
            </a:r>
            <a:r>
              <a:rPr lang="es-ES" sz="1800" dirty="0">
                <a:latin typeface="+mn-lt"/>
              </a:rPr>
              <a:t> acceso web a </a:t>
            </a:r>
            <a:r>
              <a:rPr lang="es-ES" sz="1800" b="1" dirty="0">
                <a:latin typeface="+mn-lt"/>
              </a:rPr>
              <a:t>SCompany (192.168.1.153)</a:t>
            </a:r>
            <a:endParaRPr lang="es-MX" sz="1800" b="1" dirty="0">
              <a:latin typeface="+mn-lt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User01</a:t>
            </a:r>
            <a:r>
              <a:rPr lang="es-ES" sz="1800" dirty="0">
                <a:latin typeface="+mn-lt"/>
              </a:rPr>
              <a:t> acceso web a </a:t>
            </a:r>
            <a:r>
              <a:rPr lang="es-ES" sz="1800" b="1" dirty="0">
                <a:latin typeface="+mn-lt"/>
              </a:rPr>
              <a:t>ServerLocal (192.168.1.145)</a:t>
            </a:r>
            <a:endParaRPr lang="es-MX" sz="1800" b="1" dirty="0">
              <a:latin typeface="+mn-lt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User01</a:t>
            </a:r>
            <a:r>
              <a:rPr lang="es-ES" sz="1800" dirty="0">
                <a:latin typeface="+mn-lt"/>
              </a:rPr>
              <a:t> acceso web a </a:t>
            </a:r>
            <a:r>
              <a:rPr lang="es-ES" sz="1800" b="1" dirty="0">
                <a:latin typeface="+mn-lt"/>
              </a:rPr>
              <a:t>WEBcam</a:t>
            </a:r>
            <a:r>
              <a:rPr lang="es-ES" sz="1800" dirty="0">
                <a:latin typeface="+mn-lt"/>
              </a:rPr>
              <a:t> (</a:t>
            </a:r>
            <a:r>
              <a:rPr lang="es-ES" sz="1800" b="1" dirty="0">
                <a:latin typeface="+mn-lt"/>
              </a:rPr>
              <a:t>192.168.1.130)</a:t>
            </a:r>
            <a:endParaRPr lang="es-MX" sz="1800" dirty="0">
              <a:latin typeface="+mn-lt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hacia el exterior.</a:t>
            </a:r>
          </a:p>
          <a:p>
            <a:pPr marL="719138" lvl="1" indent="-273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User01</a:t>
            </a:r>
            <a:r>
              <a:rPr lang="es-ES" sz="1800" dirty="0">
                <a:latin typeface="+mn-lt"/>
              </a:rPr>
              <a:t> acceso web a </a:t>
            </a:r>
            <a:r>
              <a:rPr lang="es-ES" sz="1800" b="1" dirty="0">
                <a:latin typeface="+mn-lt"/>
              </a:rPr>
              <a:t>Server CNN (151.101.193.65)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desde el exterior hacia la red local.</a:t>
            </a:r>
          </a:p>
          <a:p>
            <a:pPr marL="719138" lvl="1" indent="-273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CNN </a:t>
            </a:r>
            <a:r>
              <a:rPr lang="es-ES" sz="1800" dirty="0">
                <a:latin typeface="+mn-lt"/>
              </a:rPr>
              <a:t>acceso web</a:t>
            </a:r>
            <a:r>
              <a:rPr lang="es-ES" sz="1800" b="1" dirty="0">
                <a:latin typeface="+mn-lt"/>
              </a:rPr>
              <a:t> </a:t>
            </a:r>
            <a:r>
              <a:rPr lang="es-ES" sz="1800" dirty="0">
                <a:latin typeface="+mn-lt"/>
              </a:rPr>
              <a:t>a</a:t>
            </a:r>
            <a:r>
              <a:rPr lang="es-ES" sz="1800" b="1" dirty="0">
                <a:latin typeface="+mn-lt"/>
              </a:rPr>
              <a:t> ServerLocal (192.168.1.145)</a:t>
            </a:r>
            <a:endParaRPr lang="es-MX" sz="1800" b="1" dirty="0">
              <a:latin typeface="+mn-lt"/>
            </a:endParaRPr>
          </a:p>
          <a:p>
            <a:pPr marL="719138" lvl="1" indent="-273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CNN</a:t>
            </a:r>
            <a:r>
              <a:rPr lang="es-ES" sz="1800" dirty="0">
                <a:latin typeface="+mn-lt"/>
              </a:rPr>
              <a:t> acceso web a </a:t>
            </a:r>
            <a:r>
              <a:rPr lang="es-ES" sz="1800" b="1" dirty="0">
                <a:latin typeface="+mn-lt"/>
              </a:rPr>
              <a:t>WEBcam</a:t>
            </a:r>
            <a:r>
              <a:rPr lang="es-ES" sz="1800" dirty="0">
                <a:latin typeface="+mn-lt"/>
              </a:rPr>
              <a:t> (</a:t>
            </a:r>
            <a:r>
              <a:rPr lang="es-ES" sz="1800" b="1" dirty="0">
                <a:latin typeface="+mn-lt"/>
              </a:rPr>
              <a:t>192.168.1.130)</a:t>
            </a:r>
            <a:endParaRPr lang="es-MX" sz="1800" dirty="0">
              <a:latin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7620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Pruebas de conectividad</a:t>
            </a:r>
          </a:p>
        </p:txBody>
      </p:sp>
    </p:spTree>
    <p:extLst>
      <p:ext uri="{BB962C8B-B14F-4D97-AF65-F5344CB8AC3E}">
        <p14:creationId xmlns:p14="http://schemas.microsoft.com/office/powerpoint/2010/main" val="290085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287269" y="1432011"/>
            <a:ext cx="9617455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pc="-20" dirty="0"/>
              <a:t>Nu</a:t>
            </a:r>
            <a:r>
              <a:rPr spc="-5" dirty="0"/>
              <a:t>e</a:t>
            </a:r>
            <a:r>
              <a:rPr spc="-55" dirty="0"/>
              <a:t>s</a:t>
            </a:r>
            <a:r>
              <a:rPr spc="-10" dirty="0"/>
              <a:t>t</a:t>
            </a:r>
            <a:r>
              <a:rPr spc="-65" dirty="0"/>
              <a:t>r</a:t>
            </a:r>
            <a:r>
              <a:rPr spc="-15" dirty="0"/>
              <a:t>o</a:t>
            </a:r>
            <a:r>
              <a:rPr spc="175" dirty="0"/>
              <a:t> </a:t>
            </a:r>
            <a:r>
              <a:rPr spc="-50" dirty="0"/>
              <a:t>r</a:t>
            </a:r>
            <a:r>
              <a:rPr spc="-25" dirty="0"/>
              <a:t>e</a:t>
            </a:r>
            <a:r>
              <a:rPr spc="-35" dirty="0"/>
              <a:t>t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15" dirty="0"/>
              <a:t>el</a:t>
            </a:r>
            <a:r>
              <a:rPr spc="165" dirty="0"/>
              <a:t> </a:t>
            </a:r>
            <a:r>
              <a:rPr spc="-20" dirty="0"/>
              <a:t>dí</a:t>
            </a:r>
            <a:r>
              <a:rPr spc="-15" dirty="0"/>
              <a:t>a</a:t>
            </a:r>
            <a:r>
              <a:rPr spc="17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75" dirty="0"/>
              <a:t> </a:t>
            </a:r>
            <a:r>
              <a:rPr spc="-20" dirty="0"/>
              <a:t>h</a:t>
            </a:r>
            <a:r>
              <a:rPr spc="-30" dirty="0"/>
              <a:t>o</a:t>
            </a:r>
            <a:r>
              <a:rPr spc="-15" dirty="0"/>
              <a:t>y</a:t>
            </a:r>
            <a:r>
              <a:rPr spc="165" dirty="0"/>
              <a:t> </a:t>
            </a:r>
            <a:r>
              <a:rPr spc="-15" dirty="0"/>
              <a:t>es</a:t>
            </a:r>
            <a:r>
              <a:rPr spc="165" dirty="0"/>
              <a:t> </a:t>
            </a:r>
            <a:r>
              <a:rPr spc="-10" dirty="0"/>
              <a:t>t</a:t>
            </a:r>
            <a:r>
              <a:rPr spc="-75" dirty="0"/>
              <a:t>r</a:t>
            </a:r>
            <a:r>
              <a:rPr spc="-15" dirty="0"/>
              <a:t>abajar</a:t>
            </a:r>
            <a:r>
              <a:rPr spc="175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80" dirty="0"/>
              <a:t> </a:t>
            </a:r>
            <a:r>
              <a:rPr spc="-20" dirty="0"/>
              <a:t>u</a:t>
            </a:r>
            <a:r>
              <a:rPr spc="-15" dirty="0"/>
              <a:t>n</a:t>
            </a:r>
            <a:r>
              <a:rPr spc="175" dirty="0"/>
              <a:t> </a:t>
            </a:r>
            <a:r>
              <a:rPr spc="-20" dirty="0"/>
              <a:t>diseñ</a:t>
            </a:r>
            <a:r>
              <a:rPr spc="-15" dirty="0"/>
              <a:t>o</a:t>
            </a:r>
            <a:r>
              <a:rPr spc="185" dirty="0"/>
              <a:t> </a:t>
            </a:r>
            <a:r>
              <a:rPr spc="-15" dirty="0"/>
              <a:t>fí</a:t>
            </a:r>
            <a:r>
              <a:rPr spc="-25" dirty="0"/>
              <a:t>s</a:t>
            </a:r>
            <a:r>
              <a:rPr spc="-10" dirty="0"/>
              <a:t>i</a:t>
            </a:r>
            <a:r>
              <a:rPr spc="-40" dirty="0"/>
              <a:t>c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80" dirty="0"/>
              <a:t> </a:t>
            </a:r>
            <a:r>
              <a:rPr spc="-50" dirty="0"/>
              <a:t>r</a:t>
            </a:r>
            <a:r>
              <a:rPr spc="-15" dirty="0"/>
              <a:t>ed en</a:t>
            </a:r>
            <a:r>
              <a:rPr dirty="0"/>
              <a:t> </a:t>
            </a:r>
            <a:r>
              <a:rPr spc="-35" dirty="0"/>
              <a:t> </a:t>
            </a:r>
            <a:r>
              <a:rPr b="1" spc="-65" dirty="0">
                <a:latin typeface="Calibri"/>
                <a:cs typeface="Calibri"/>
              </a:rPr>
              <a:t>P</a:t>
            </a:r>
            <a:r>
              <a:rPr b="1" spc="-15" dirty="0">
                <a:latin typeface="Calibri"/>
                <a:cs typeface="Calibri"/>
              </a:rPr>
              <a:t>a</a:t>
            </a:r>
            <a:r>
              <a:rPr b="1" spc="-10" dirty="0">
                <a:latin typeface="Calibri"/>
                <a:cs typeface="Calibri"/>
              </a:rPr>
              <a:t>c</a:t>
            </a:r>
            <a:r>
              <a:rPr b="1" spc="-75" dirty="0">
                <a:latin typeface="Calibri"/>
                <a:cs typeface="Calibri"/>
              </a:rPr>
              <a:t>k</a:t>
            </a:r>
            <a:r>
              <a:rPr b="1" spc="-4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65" dirty="0">
                <a:latin typeface="Calibri"/>
                <a:cs typeface="Calibri"/>
              </a:rPr>
              <a:t>T</a:t>
            </a:r>
            <a:r>
              <a:rPr b="1" spc="-60" dirty="0">
                <a:latin typeface="Calibri"/>
                <a:cs typeface="Calibri"/>
              </a:rPr>
              <a:t>r</a:t>
            </a:r>
            <a:r>
              <a:rPr b="1" spc="-15" dirty="0">
                <a:latin typeface="Calibri"/>
                <a:cs typeface="Calibri"/>
              </a:rPr>
              <a:t>ac</a:t>
            </a:r>
            <a:r>
              <a:rPr b="1" spc="-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spc="-15" dirty="0"/>
              <a:t>y</a:t>
            </a:r>
            <a:r>
              <a:rPr dirty="0"/>
              <a:t> </a:t>
            </a:r>
            <a:r>
              <a:rPr spc="-25" dirty="0"/>
              <a:t> </a:t>
            </a:r>
            <a:r>
              <a:rPr spc="-50" dirty="0"/>
              <a:t>r</a:t>
            </a:r>
            <a:r>
              <a:rPr spc="-15" dirty="0"/>
              <a:t>eal</a:t>
            </a:r>
            <a:r>
              <a:rPr spc="-25" dirty="0"/>
              <a:t>i</a:t>
            </a:r>
            <a:r>
              <a:rPr spc="-65" dirty="0"/>
              <a:t>z</a:t>
            </a:r>
            <a:r>
              <a:rPr spc="-15" dirty="0"/>
              <a:t>ar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40" dirty="0"/>
              <a:t> </a:t>
            </a:r>
            <a:r>
              <a:rPr spc="-20" dirty="0"/>
              <a:t>p</a:t>
            </a:r>
            <a:r>
              <a:rPr spc="-55" dirty="0"/>
              <a:t>r</a:t>
            </a:r>
            <a:r>
              <a:rPr spc="-20" dirty="0"/>
              <a:t>og</a:t>
            </a:r>
            <a:r>
              <a:rPr spc="-70" dirty="0"/>
              <a:t>r</a:t>
            </a:r>
            <a:r>
              <a:rPr spc="-20" dirty="0"/>
              <a:t>ama</a:t>
            </a:r>
            <a:r>
              <a:rPr spc="-5" dirty="0"/>
              <a:t>c</a:t>
            </a:r>
            <a:r>
              <a:rPr spc="-15" dirty="0"/>
              <a:t>ión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los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eq</a:t>
            </a:r>
            <a:r>
              <a:rPr spc="-5" dirty="0"/>
              <a:t>u</a:t>
            </a:r>
            <a:r>
              <a:rPr spc="-10" dirty="0"/>
              <a:t>i</a:t>
            </a:r>
            <a:r>
              <a:rPr spc="-30" dirty="0"/>
              <a:t>p</a:t>
            </a:r>
            <a:r>
              <a:rPr spc="-5" dirty="0"/>
              <a:t>o</a:t>
            </a:r>
            <a:r>
              <a:rPr spc="-15" dirty="0"/>
              <a:t>s</a:t>
            </a:r>
            <a:r>
              <a:rPr dirty="0"/>
              <a:t> </a:t>
            </a:r>
            <a:r>
              <a:rPr spc="-15" dirty="0"/>
              <a:t> </a:t>
            </a:r>
            <a:r>
              <a:rPr spc="-20" dirty="0"/>
              <a:t>de</a:t>
            </a:r>
            <a:r>
              <a:rPr spc="-15" dirty="0"/>
              <a:t> </a:t>
            </a:r>
            <a:r>
              <a:rPr lang="es-MX" spc="-10" dirty="0"/>
              <a:t>i</a:t>
            </a:r>
            <a:r>
              <a:rPr lang="es-MX" spc="-55" dirty="0"/>
              <a:t>n</a:t>
            </a:r>
            <a:r>
              <a:rPr lang="es-MX" spc="-35" dirty="0"/>
              <a:t>t</a:t>
            </a:r>
            <a:r>
              <a:rPr lang="es-MX" spc="-15" dirty="0"/>
              <a:t>e</a:t>
            </a:r>
            <a:r>
              <a:rPr lang="es-MX" spc="-50" dirty="0"/>
              <a:t>r</a:t>
            </a:r>
            <a:r>
              <a:rPr lang="es-MX" spc="-35" dirty="0"/>
              <a:t>c</a:t>
            </a:r>
            <a:r>
              <a:rPr lang="es-MX" spc="-20" dirty="0"/>
              <a:t>on</a:t>
            </a:r>
            <a:r>
              <a:rPr lang="es-MX" spc="-65" dirty="0"/>
              <a:t>e</a:t>
            </a:r>
            <a:r>
              <a:rPr lang="es-MX" spc="-5" dirty="0"/>
              <a:t>x</a:t>
            </a:r>
            <a:r>
              <a:rPr lang="es-MX" spc="-15" dirty="0"/>
              <a:t>ión</a:t>
            </a:r>
            <a:r>
              <a:rPr lang="es-ES" spc="-15" dirty="0"/>
              <a:t>,</a:t>
            </a:r>
            <a:r>
              <a:rPr dirty="0"/>
              <a:t> </a:t>
            </a:r>
            <a:r>
              <a:rPr spc="-13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125" dirty="0"/>
              <a:t> </a:t>
            </a:r>
            <a:r>
              <a:rPr dirty="0"/>
              <a:t>in</a:t>
            </a:r>
            <a:r>
              <a:rPr spc="-40" dirty="0"/>
              <a:t>s</a:t>
            </a:r>
            <a:r>
              <a:rPr spc="-45" dirty="0"/>
              <a:t>t</a:t>
            </a:r>
            <a:r>
              <a:rPr spc="5" dirty="0"/>
              <a:t>a</a:t>
            </a:r>
            <a:r>
              <a:rPr dirty="0"/>
              <a:t>lación </a:t>
            </a:r>
            <a:r>
              <a:rPr spc="-20" dirty="0"/>
              <a:t>d</a:t>
            </a:r>
            <a:r>
              <a:rPr spc="-15" dirty="0"/>
              <a:t>el</a:t>
            </a:r>
            <a:r>
              <a:rPr dirty="0"/>
              <a:t> </a:t>
            </a:r>
            <a:r>
              <a:rPr lang="es-MX" spc="-5" noProof="1"/>
              <a:t>s</a:t>
            </a:r>
            <a:r>
              <a:rPr lang="es-MX" spc="-15" noProof="1"/>
              <a:t>e</a:t>
            </a:r>
            <a:r>
              <a:rPr lang="es-MX" spc="5" noProof="1"/>
              <a:t>r</a:t>
            </a:r>
            <a:r>
              <a:rPr lang="es-MX" spc="-15" noProof="1"/>
              <a:t>v</a:t>
            </a:r>
            <a:r>
              <a:rPr lang="es-MX" spc="-20" noProof="1"/>
              <a:t>i</a:t>
            </a:r>
            <a:r>
              <a:rPr lang="es-MX" spc="-15" noProof="1"/>
              <a:t>cio</a:t>
            </a:r>
            <a:r>
              <a:rPr lang="es-ES" spc="-15" dirty="0"/>
              <a:t> de</a:t>
            </a:r>
            <a:r>
              <a:rPr dirty="0"/>
              <a:t> </a:t>
            </a:r>
            <a:r>
              <a:rPr b="1" spc="-25" dirty="0">
                <a:latin typeface="Calibri"/>
                <a:cs typeface="Calibri"/>
              </a:rPr>
              <a:t>DHC</a:t>
            </a:r>
            <a:r>
              <a:rPr b="1" spc="-15" dirty="0">
                <a:latin typeface="Calibri"/>
                <a:cs typeface="Calibri"/>
              </a:rPr>
              <a:t>P</a:t>
            </a:r>
            <a:r>
              <a:rPr lang="es-ES" spc="-15" dirty="0">
                <a:latin typeface="Calibri"/>
                <a:cs typeface="Calibri"/>
              </a:rPr>
              <a:t>, la configuración de </a:t>
            </a:r>
            <a:r>
              <a:rPr lang="es-ES" b="1" spc="-15" dirty="0">
                <a:latin typeface="Calibri"/>
                <a:cs typeface="Calibri"/>
              </a:rPr>
              <a:t>VLANs</a:t>
            </a:r>
            <a:r>
              <a:rPr lang="es-ES" spc="-15" dirty="0">
                <a:latin typeface="Calibri"/>
                <a:cs typeface="Calibri"/>
              </a:rPr>
              <a:t>,</a:t>
            </a:r>
            <a:r>
              <a:rPr lang="es-ES" b="1" spc="-15" dirty="0">
                <a:latin typeface="Calibri"/>
                <a:cs typeface="Calibri"/>
              </a:rPr>
              <a:t> rutas estáticas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lang="es-ES" spc="-10" dirty="0">
                <a:latin typeface="Calibri"/>
                <a:cs typeface="Calibri"/>
              </a:rPr>
              <a:t>y una </a:t>
            </a:r>
            <a:r>
              <a:rPr lang="es-ES" b="1" spc="-10" dirty="0">
                <a:latin typeface="Calibri"/>
                <a:cs typeface="Calibri"/>
              </a:rPr>
              <a:t>ruta por default </a:t>
            </a:r>
            <a:r>
              <a:rPr spc="-20" dirty="0"/>
              <a:t>pa</a:t>
            </a:r>
            <a:r>
              <a:rPr spc="-75" dirty="0"/>
              <a:t>r</a:t>
            </a:r>
            <a:r>
              <a:rPr spc="-15" dirty="0"/>
              <a:t>a</a:t>
            </a:r>
            <a:r>
              <a:rPr spc="130" dirty="0"/>
              <a:t> </a:t>
            </a:r>
            <a:r>
              <a:rPr spc="-15" dirty="0"/>
              <a:t>log</a:t>
            </a:r>
            <a:r>
              <a:rPr spc="-80" dirty="0"/>
              <a:t>r</a:t>
            </a:r>
            <a:r>
              <a:rPr spc="-15" dirty="0"/>
              <a:t>ar</a:t>
            </a:r>
            <a:r>
              <a:rPr spc="11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35" dirty="0" err="1"/>
              <a:t>c</a:t>
            </a:r>
            <a:r>
              <a:rPr spc="-20" dirty="0" err="1"/>
              <a:t>onectivid</a:t>
            </a:r>
            <a:r>
              <a:rPr spc="-5" dirty="0" err="1"/>
              <a:t>a</a:t>
            </a:r>
            <a:r>
              <a:rPr spc="-15" dirty="0" err="1"/>
              <a:t>d</a:t>
            </a:r>
            <a:r>
              <a:rPr spc="12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lang="es-ES" spc="-15" dirty="0"/>
              <a:t>l</a:t>
            </a:r>
            <a:r>
              <a:rPr spc="114" dirty="0"/>
              <a:t> </a:t>
            </a:r>
            <a:r>
              <a:rPr spc="-15" dirty="0" err="1"/>
              <a:t>e</a:t>
            </a:r>
            <a:r>
              <a:rPr spc="-10" dirty="0" err="1"/>
              <a:t>s</a:t>
            </a:r>
            <a:r>
              <a:rPr spc="-20" dirty="0" err="1"/>
              <a:t>paci</a:t>
            </a:r>
            <a:r>
              <a:rPr spc="-15" dirty="0" err="1"/>
              <a:t>o</a:t>
            </a:r>
            <a:r>
              <a:rPr lang="es-ES" spc="-15" dirty="0"/>
              <a:t> de trabajo de la compañía </a:t>
            </a:r>
            <a:r>
              <a:rPr lang="es-ES" b="1" spc="-15" dirty="0"/>
              <a:t>“Pisos y más”</a:t>
            </a:r>
            <a:r>
              <a:rPr b="1" spc="120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2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50" dirty="0"/>
              <a:t>r</a:t>
            </a:r>
            <a:r>
              <a:rPr spc="-15" dirty="0"/>
              <a:t>ed</a:t>
            </a:r>
            <a:r>
              <a:rPr spc="-10" dirty="0"/>
              <a:t> I</a:t>
            </a:r>
            <a:r>
              <a:rPr spc="-45" dirty="0"/>
              <a:t>n</a:t>
            </a:r>
            <a:r>
              <a:rPr spc="-35" dirty="0"/>
              <a:t>t</a:t>
            </a:r>
            <a:r>
              <a:rPr spc="-15" dirty="0"/>
              <a:t>ern</a:t>
            </a:r>
            <a:r>
              <a:rPr spc="-40" dirty="0"/>
              <a:t>e</a:t>
            </a:r>
            <a:r>
              <a:rPr spc="-10" dirty="0"/>
              <a:t>t</a:t>
            </a:r>
            <a:r>
              <a:rPr dirty="0"/>
              <a:t>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4436" y="457200"/>
            <a:ext cx="518312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-25" dirty="0">
                <a:solidFill>
                  <a:schemeClr val="accent4">
                    <a:lumMod val="50000"/>
                  </a:schemeClr>
                </a:solidFill>
              </a:rPr>
              <a:t>Cas</a:t>
            </a:r>
            <a:r>
              <a:rPr spc="-20" dirty="0">
                <a:solidFill>
                  <a:schemeClr val="accent4">
                    <a:lumMod val="50000"/>
                  </a:schemeClr>
                </a:solidFill>
              </a:rPr>
              <a:t>o</a:t>
            </a:r>
            <a:r>
              <a:rPr spc="5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pc="5" dirty="0">
                <a:solidFill>
                  <a:schemeClr val="accent4">
                    <a:lumMod val="50000"/>
                  </a:schemeClr>
                </a:solidFill>
              </a:rPr>
              <a:t>“Pisos y más”</a:t>
            </a:r>
            <a:endParaRPr spc="-2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Imagen 4" descr="Una captura de pantalla de un celular con la imagen de un videojuego&#10;&#10;Descripción generada automáticamente con confianza baja">
            <a:extLst>
              <a:ext uri="{FF2B5EF4-FFF2-40B4-BE49-F238E27FC236}">
                <a16:creationId xmlns:a16="http://schemas.microsoft.com/office/drawing/2014/main" id="{0DF0B658-8BDF-4311-A02B-6133152272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124" y="3886200"/>
            <a:ext cx="31496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52046E05-C6D1-4999-96B4-BB5012BAB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601" y="1295400"/>
            <a:ext cx="9154796" cy="5197718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513771" y="316533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Cas</a:t>
            </a:r>
            <a:r>
              <a:rPr sz="3200" b="1" spc="-20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o</a:t>
            </a:r>
            <a:r>
              <a:rPr sz="3200" b="1" spc="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s-ES" sz="3200" b="1" spc="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“Pisos y más”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5EAAB3B-5925-414E-B6F3-ACD389299CD4}"/>
              </a:ext>
            </a:extLst>
          </p:cNvPr>
          <p:cNvSpPr txBox="1"/>
          <p:nvPr/>
        </p:nvSpPr>
        <p:spPr>
          <a:xfrm>
            <a:off x="5720396" y="116794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65.255.255.252 /30</a:t>
            </a:r>
            <a:endParaRPr lang="es-MX" sz="14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38BBC62-5122-4A03-B687-05CDCC3A6B0F}"/>
              </a:ext>
            </a:extLst>
          </p:cNvPr>
          <p:cNvSpPr txBox="1"/>
          <p:nvPr/>
        </p:nvSpPr>
        <p:spPr>
          <a:xfrm>
            <a:off x="5644195" y="1849115"/>
            <a:ext cx="668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.253</a:t>
            </a:r>
            <a:endParaRPr lang="es-MX" sz="14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B32E8-C79B-442F-81C5-CFB68650DEF5}"/>
              </a:ext>
            </a:extLst>
          </p:cNvPr>
          <p:cNvSpPr txBox="1"/>
          <p:nvPr/>
        </p:nvSpPr>
        <p:spPr>
          <a:xfrm>
            <a:off x="6765922" y="1857618"/>
            <a:ext cx="554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.254</a:t>
            </a:r>
            <a:endParaRPr lang="es-MX" sz="1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BEB0F-F609-9FD5-58DF-334112D3BE32}"/>
              </a:ext>
            </a:extLst>
          </p:cNvPr>
          <p:cNvSpPr txBox="1"/>
          <p:nvPr/>
        </p:nvSpPr>
        <p:spPr>
          <a:xfrm>
            <a:off x="2514600" y="2481590"/>
            <a:ext cx="1295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IPs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5A5544-5A13-29CC-E3AE-50C29D228A94}"/>
              </a:ext>
            </a:extLst>
          </p:cNvPr>
          <p:cNvSpPr txBox="1"/>
          <p:nvPr/>
        </p:nvSpPr>
        <p:spPr>
          <a:xfrm>
            <a:off x="4683281" y="6231508"/>
            <a:ext cx="1295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120 IPs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0519CD-8E25-9A1A-487E-0FD20FC4630B}"/>
              </a:ext>
            </a:extLst>
          </p:cNvPr>
          <p:cNvSpPr txBox="1"/>
          <p:nvPr/>
        </p:nvSpPr>
        <p:spPr>
          <a:xfrm>
            <a:off x="7543800" y="5029200"/>
            <a:ext cx="1295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IPs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1" y="316533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Cas</a:t>
            </a:r>
            <a:r>
              <a:rPr sz="3200" b="1" spc="-20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o</a:t>
            </a:r>
            <a:r>
              <a:rPr sz="3200" b="1" spc="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s-ES" sz="3200" b="1" spc="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“Pisos y más”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C712C0-F0D4-278C-0F23-56F2F09F2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066800"/>
            <a:ext cx="8669897" cy="498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6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995" y="1429544"/>
            <a:ext cx="11053119" cy="3510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  <a:spcAft>
                <a:spcPts val="600"/>
              </a:spcAft>
            </a:pPr>
            <a:r>
              <a:rPr sz="2000" spc="-5" dirty="0">
                <a:latin typeface="Calibri"/>
                <a:cs typeface="Calibri"/>
              </a:rPr>
              <a:t>Debemo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eali</a:t>
            </a:r>
            <a:r>
              <a:rPr sz="2000" spc="-35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ar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ñ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tri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 err="1">
                <a:latin typeface="Calibri"/>
                <a:cs typeface="Calibri"/>
              </a:rPr>
              <a:t>e</a:t>
            </a:r>
            <a:r>
              <a:rPr sz="2000" spc="-25" dirty="0" err="1">
                <a:latin typeface="Calibri"/>
                <a:cs typeface="Calibri"/>
              </a:rPr>
              <a:t>st</a:t>
            </a:r>
            <a:r>
              <a:rPr sz="2000" dirty="0" err="1">
                <a:latin typeface="Calibri"/>
                <a:cs typeface="Calibri"/>
              </a:rPr>
              <a:t>ablecidas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10" dirty="0">
                <a:latin typeface="Calibri"/>
                <a:cs typeface="Calibri"/>
              </a:rPr>
              <a:t>or</a:t>
            </a:r>
            <a:r>
              <a:rPr lang="es-ES"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lang="es-MX" sz="2000" dirty="0">
                <a:latin typeface="Calibri"/>
                <a:cs typeface="Calibri"/>
              </a:rPr>
              <a:t>cli</a:t>
            </a:r>
            <a:r>
              <a:rPr lang="es-MX" sz="2000" spc="10" dirty="0">
                <a:latin typeface="Calibri"/>
                <a:cs typeface="Calibri"/>
              </a:rPr>
              <a:t>e</a:t>
            </a:r>
            <a:r>
              <a:rPr lang="es-MX" sz="2000" spc="-25" dirty="0">
                <a:latin typeface="Calibri"/>
                <a:cs typeface="Calibri"/>
              </a:rPr>
              <a:t>n</a:t>
            </a:r>
            <a:r>
              <a:rPr lang="es-MX" sz="2000" spc="-35" dirty="0">
                <a:latin typeface="Calibri"/>
                <a:cs typeface="Calibri"/>
              </a:rPr>
              <a:t>t</a:t>
            </a:r>
            <a:r>
              <a:rPr lang="es-MX" sz="2000" spc="-5" dirty="0">
                <a:latin typeface="Calibri"/>
                <a:cs typeface="Calibri"/>
              </a:rPr>
              <a:t>e</a:t>
            </a:r>
            <a:r>
              <a:rPr lang="es-ES" sz="2000" spc="-5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150" algn="l"/>
                <a:tab pos="2332038" algn="l"/>
              </a:tabLst>
            </a:pPr>
            <a:r>
              <a:rPr lang="es-MX" sz="2000" spc="-20" dirty="0">
                <a:latin typeface="Calibri"/>
                <a:cs typeface="Calibri"/>
              </a:rPr>
              <a:t>Deb</a:t>
            </a:r>
            <a:r>
              <a:rPr lang="es-MX" sz="2000" spc="-10" dirty="0">
                <a:latin typeface="Calibri"/>
                <a:cs typeface="Calibri"/>
              </a:rPr>
              <a:t>e</a:t>
            </a:r>
            <a:r>
              <a:rPr lang="es-MX" sz="2000" dirty="0">
                <a:latin typeface="Calibri"/>
                <a:cs typeface="Calibri"/>
              </a:rPr>
              <a:t>mos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</a:t>
            </a:r>
            <a:r>
              <a:rPr sz="2000" spc="-30" dirty="0">
                <a:latin typeface="Calibri"/>
                <a:cs typeface="Calibri"/>
              </a:rPr>
              <a:t>z</a:t>
            </a:r>
            <a:r>
              <a:rPr sz="2000" spc="-10" dirty="0">
                <a:latin typeface="Calibri"/>
                <a:cs typeface="Calibri"/>
              </a:rPr>
              <a:t>ar </a:t>
            </a:r>
            <a:r>
              <a:rPr sz="2000" b="1" spc="-20" dirty="0">
                <a:latin typeface="Calibri"/>
                <a:cs typeface="Calibri"/>
              </a:rPr>
              <a:t>VL</a:t>
            </a:r>
            <a:r>
              <a:rPr sz="2000" b="1" spc="-10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.</a:t>
            </a:r>
            <a:endParaRPr lang="es-ES" sz="2000" dirty="0">
              <a:latin typeface="Calibri"/>
              <a:cs typeface="Calibri"/>
            </a:endParaRP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lang="es-MX" sz="2000" spc="-20" noProof="1">
                <a:latin typeface="Calibri"/>
                <a:cs typeface="Calibri"/>
              </a:rPr>
              <a:t>Deb</a:t>
            </a:r>
            <a:r>
              <a:rPr lang="es-MX" sz="2000" spc="-10" noProof="1">
                <a:latin typeface="Calibri"/>
                <a:cs typeface="Calibri"/>
              </a:rPr>
              <a:t>e</a:t>
            </a:r>
            <a:r>
              <a:rPr lang="es-MX" sz="2000" noProof="1">
                <a:latin typeface="Calibri"/>
                <a:cs typeface="Calibri"/>
              </a:rPr>
              <a:t>mos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</a:t>
            </a:r>
            <a:r>
              <a:rPr sz="2000" spc="-30" dirty="0">
                <a:latin typeface="Calibri"/>
                <a:cs typeface="Calibri"/>
              </a:rPr>
              <a:t>z</a:t>
            </a:r>
            <a:r>
              <a:rPr sz="2000" spc="-10" dirty="0">
                <a:latin typeface="Calibri"/>
                <a:cs typeface="Calibri"/>
              </a:rPr>
              <a:t>ar t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VLAN</a:t>
            </a:r>
            <a:r>
              <a:rPr sz="2000" b="1" spc="-15" dirty="0">
                <a:latin typeface="Calibri"/>
                <a:cs typeface="Calibri"/>
              </a:rPr>
              <a:t>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(M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na</a:t>
            </a:r>
            <a:r>
              <a:rPr sz="2000" spc="-25" dirty="0">
                <a:latin typeface="Calibri"/>
                <a:cs typeface="Calibri"/>
              </a:rPr>
              <a:t>g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1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Us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 S</a:t>
            </a:r>
            <a:r>
              <a:rPr sz="2000" spc="5" dirty="0">
                <a:latin typeface="Calibri"/>
                <a:cs typeface="Calibri"/>
              </a:rPr>
              <a:t>er</a:t>
            </a:r>
            <a:r>
              <a:rPr sz="2000" spc="-10" dirty="0">
                <a:latin typeface="Calibri"/>
                <a:cs typeface="Calibri"/>
              </a:rPr>
              <a:t>vice</a:t>
            </a:r>
            <a:r>
              <a:rPr sz="2000" dirty="0">
                <a:latin typeface="Calibri"/>
                <a:cs typeface="Calibri"/>
              </a:rPr>
              <a:t>s)</a:t>
            </a: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sz="2000" spc="-5" dirty="0">
                <a:latin typeface="Calibri"/>
                <a:cs typeface="Calibri"/>
              </a:rPr>
              <a:t>S</a:t>
            </a:r>
            <a:r>
              <a:rPr lang="es-ES" sz="2000" spc="-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grupo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se</a:t>
            </a:r>
            <a:r>
              <a:rPr sz="2000" b="1" spc="-2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s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tiene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ción</a:t>
            </a:r>
            <a:r>
              <a:rPr sz="2000" spc="-15" dirty="0">
                <a:latin typeface="Calibri"/>
                <a:cs typeface="Calibri"/>
              </a:rPr>
              <a:t> 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dinámi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b="1" spc="-5" dirty="0">
                <a:latin typeface="Calibri"/>
                <a:cs typeface="Calibri"/>
              </a:rPr>
              <a:t>DHCP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</a:t>
            </a:r>
            <a:r>
              <a:rPr lang="es-MX" sz="1800" spc="9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es-MX" sz="1800" spc="9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VLAN1</a:t>
            </a:r>
            <a:r>
              <a:rPr lang="es-MX" sz="1800" b="1" spc="2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switch </a:t>
            </a:r>
            <a:r>
              <a:rPr lang="es-MX" sz="18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SCompany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la </a:t>
            </a:r>
            <a:r>
              <a:rPr lang="es-MX" spc="-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primera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 valida de la subred y el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</a:t>
            </a:r>
            <a:r>
              <a:rPr lang="es-MX" sz="18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Gateway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ES" sz="2000" spc="-20" dirty="0">
                <a:latin typeface="Calibri"/>
                <a:cs typeface="Calibri"/>
              </a:rPr>
              <a:t>Deb</a:t>
            </a:r>
            <a:r>
              <a:rPr lang="es-ES" sz="2000" spc="-10" dirty="0">
                <a:latin typeface="Calibri"/>
                <a:cs typeface="Calibri"/>
              </a:rPr>
              <a:t>e</a:t>
            </a:r>
            <a:r>
              <a:rPr lang="es-ES" sz="2000" dirty="0">
                <a:latin typeface="Calibri"/>
                <a:cs typeface="Calibri"/>
              </a:rPr>
              <a:t>mos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spc="-35" dirty="0">
                <a:latin typeface="Calibri"/>
                <a:cs typeface="Calibri"/>
              </a:rPr>
              <a:t>c</a:t>
            </a:r>
            <a:r>
              <a:rPr lang="es-ES" sz="2000" spc="-5" dirty="0">
                <a:latin typeface="Calibri"/>
                <a:cs typeface="Calibri"/>
              </a:rPr>
              <a:t>onec</a:t>
            </a:r>
            <a:r>
              <a:rPr lang="es-ES" sz="2000" spc="-20" dirty="0">
                <a:latin typeface="Calibri"/>
                <a:cs typeface="Calibri"/>
              </a:rPr>
              <a:t>t</a:t>
            </a:r>
            <a:r>
              <a:rPr lang="es-ES" sz="2000" spc="-10" dirty="0">
                <a:latin typeface="Calibri"/>
                <a:cs typeface="Calibri"/>
              </a:rPr>
              <a:t>ar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la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spc="-55" dirty="0">
                <a:latin typeface="Calibri"/>
                <a:cs typeface="Calibri"/>
              </a:rPr>
              <a:t>r</a:t>
            </a:r>
            <a:r>
              <a:rPr lang="es-ES" sz="2000" spc="-15" dirty="0">
                <a:latin typeface="Calibri"/>
                <a:cs typeface="Calibri"/>
              </a:rPr>
              <a:t>ed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lo</a:t>
            </a:r>
            <a:r>
              <a:rPr lang="es-ES" sz="2000" spc="-30" dirty="0">
                <a:latin typeface="Calibri"/>
                <a:cs typeface="Calibri"/>
              </a:rPr>
              <a:t>c</a:t>
            </a:r>
            <a:r>
              <a:rPr lang="es-ES" sz="2000" dirty="0">
                <a:latin typeface="Calibri"/>
                <a:cs typeface="Calibri"/>
              </a:rPr>
              <a:t>al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a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los</a:t>
            </a:r>
            <a:r>
              <a:rPr lang="es-ES" sz="2000" spc="10" dirty="0">
                <a:latin typeface="Calibri"/>
                <a:cs typeface="Calibri"/>
              </a:rPr>
              <a:t> </a:t>
            </a:r>
            <a:r>
              <a:rPr lang="es-ES" sz="2000" spc="-20" dirty="0">
                <a:latin typeface="Calibri"/>
                <a:cs typeface="Calibri"/>
              </a:rPr>
              <a:t>se</a:t>
            </a:r>
            <a:r>
              <a:rPr lang="es-ES" sz="2000" spc="15" dirty="0">
                <a:latin typeface="Calibri"/>
                <a:cs typeface="Calibri"/>
              </a:rPr>
              <a:t>r</a:t>
            </a:r>
            <a:r>
              <a:rPr lang="es-ES" sz="2000" dirty="0">
                <a:latin typeface="Calibri"/>
                <a:cs typeface="Calibri"/>
              </a:rPr>
              <a:t>vicios</a:t>
            </a:r>
            <a:r>
              <a:rPr lang="es-ES" sz="2000" spc="15" dirty="0">
                <a:latin typeface="Calibri"/>
                <a:cs typeface="Calibri"/>
              </a:rPr>
              <a:t> </a:t>
            </a:r>
            <a:r>
              <a:rPr lang="es-ES" sz="2000" spc="-20" dirty="0">
                <a:latin typeface="Calibri"/>
                <a:cs typeface="Calibri"/>
              </a:rPr>
              <a:t>d</a:t>
            </a:r>
            <a:r>
              <a:rPr lang="es-ES" sz="2000" spc="-15" dirty="0">
                <a:latin typeface="Calibri"/>
                <a:cs typeface="Calibri"/>
              </a:rPr>
              <a:t>e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I</a:t>
            </a:r>
            <a:r>
              <a:rPr lang="es-ES" sz="2000" spc="-30" dirty="0">
                <a:latin typeface="Calibri"/>
                <a:cs typeface="Calibri"/>
              </a:rPr>
              <a:t>n</a:t>
            </a:r>
            <a:r>
              <a:rPr lang="es-ES" sz="2000" spc="-35" dirty="0">
                <a:latin typeface="Calibri"/>
                <a:cs typeface="Calibri"/>
              </a:rPr>
              <a:t>t</a:t>
            </a:r>
            <a:r>
              <a:rPr lang="es-ES" sz="2000" spc="-15" dirty="0">
                <a:latin typeface="Calibri"/>
                <a:cs typeface="Calibri"/>
              </a:rPr>
              <a:t>e</a:t>
            </a:r>
            <a:r>
              <a:rPr lang="es-ES" sz="2000" dirty="0">
                <a:latin typeface="Calibri"/>
                <a:cs typeface="Calibri"/>
              </a:rPr>
              <a:t>r</a:t>
            </a:r>
            <a:r>
              <a:rPr lang="es-ES" sz="2000" spc="-20" dirty="0">
                <a:latin typeface="Calibri"/>
                <a:cs typeface="Calibri"/>
              </a:rPr>
              <a:t>net. Para interconectar la red local con el proveedor de servicios es necesario instalar una </a:t>
            </a:r>
            <a:r>
              <a:rPr lang="es-ES" sz="2000" b="1" spc="-20" dirty="0">
                <a:latin typeface="Calibri"/>
                <a:cs typeface="Calibri"/>
              </a:rPr>
              <a:t>ruta por default</a:t>
            </a:r>
            <a:r>
              <a:rPr lang="es-ES" sz="2000" spc="-20" dirty="0">
                <a:latin typeface="Calibri"/>
                <a:cs typeface="Calibri"/>
              </a:rPr>
              <a:t>. 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ES" sz="2000" spc="-20" dirty="0">
                <a:latin typeface="Calibri"/>
                <a:cs typeface="Calibri"/>
              </a:rPr>
              <a:t>Debemos configurar rutas estáticas en el </a:t>
            </a:r>
            <a:r>
              <a:rPr lang="es-ES" sz="2000" b="1" spc="-20" dirty="0">
                <a:latin typeface="Calibri"/>
                <a:cs typeface="Calibri"/>
              </a:rPr>
              <a:t>ISP</a:t>
            </a:r>
            <a:r>
              <a:rPr lang="es-ES" sz="2000" spc="-20" dirty="0">
                <a:latin typeface="Calibri"/>
                <a:cs typeface="Calibri"/>
              </a:rPr>
              <a:t> para que se pueda conectar con la red local.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MX" sz="2000" spc="-50" noProof="1">
                <a:latin typeface="Calibri"/>
                <a:cs typeface="Calibri"/>
              </a:rPr>
              <a:t>R</a:t>
            </a:r>
            <a:r>
              <a:rPr lang="es-MX" sz="2000" spc="-15" noProof="1">
                <a:latin typeface="Calibri"/>
                <a:cs typeface="Calibri"/>
              </a:rPr>
              <a:t>ea</a:t>
            </a:r>
            <a:r>
              <a:rPr lang="es-MX" sz="2000" noProof="1">
                <a:latin typeface="Calibri"/>
                <a:cs typeface="Calibri"/>
              </a:rPr>
              <a:t>li</a:t>
            </a:r>
            <a:r>
              <a:rPr lang="es-MX" sz="2000" spc="-40" noProof="1">
                <a:latin typeface="Calibri"/>
                <a:cs typeface="Calibri"/>
              </a:rPr>
              <a:t>z</a:t>
            </a:r>
            <a:r>
              <a:rPr lang="es-MX" sz="2000" spc="-10" noProof="1">
                <a:latin typeface="Calibri"/>
                <a:cs typeface="Calibri"/>
              </a:rPr>
              <a:t>ar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pru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ba</a:t>
            </a:r>
            <a:r>
              <a:rPr sz="2000" b="1" dirty="0">
                <a:latin typeface="Calibri"/>
                <a:cs typeface="Calibri"/>
              </a:rPr>
              <a:t>s </a:t>
            </a:r>
            <a:r>
              <a:rPr sz="2000" b="1" spc="-20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onectivida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ne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esar</a:t>
            </a:r>
            <a:r>
              <a:rPr sz="2000" dirty="0">
                <a:latin typeface="Calibri"/>
                <a:cs typeface="Calibri"/>
              </a:rPr>
              <a:t>ias.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439E7-051A-49D7-BFD6-237A56112EE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4800"/>
            <a:ext cx="10443519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Restricciones y consideraciones del cliente</a:t>
            </a:r>
          </a:p>
        </p:txBody>
      </p:sp>
      <p:pic>
        <p:nvPicPr>
          <p:cNvPr id="5" name="Imagen 4" descr="Un ratón de computadora&#10;&#10;Descripción generada automáticamente con confianza media">
            <a:extLst>
              <a:ext uri="{FF2B5EF4-FFF2-40B4-BE49-F238E27FC236}">
                <a16:creationId xmlns:a16="http://schemas.microsoft.com/office/drawing/2014/main" id="{927F9FD1-2B32-4E2C-B331-0E2268D6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434" y="4689022"/>
            <a:ext cx="2485571" cy="18641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1816" y="381000"/>
            <a:ext cx="8077200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Subneteo con máscaras de longitud variable </a:t>
            </a:r>
            <a:r>
              <a:rPr lang="es-MX" sz="2000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(VLSM)</a:t>
            </a:r>
            <a:endParaRPr sz="20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88FE75-0A84-2D69-EAE5-18281EDA0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869" y="1447800"/>
            <a:ext cx="821873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6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00" y="267440"/>
            <a:ext cx="8077200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Subneteo con máscaras de longitud variable </a:t>
            </a:r>
            <a:r>
              <a:rPr lang="es-MX" sz="2000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(VLSM)</a:t>
            </a:r>
            <a:endParaRPr sz="20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88FE75-0A84-2D69-EAE5-18281EDA0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197" y="3441126"/>
            <a:ext cx="5900618" cy="3391871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EF5B48-9283-3FB1-AEA0-33B024D5E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633400"/>
              </p:ext>
            </p:extLst>
          </p:nvPr>
        </p:nvGraphicFramePr>
        <p:xfrm>
          <a:off x="914400" y="1336831"/>
          <a:ext cx="10286999" cy="182276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793059946"/>
                    </a:ext>
                  </a:extLst>
                </a:gridCol>
                <a:gridCol w="640759">
                  <a:extLst>
                    <a:ext uri="{9D8B030D-6E8A-4147-A177-3AD203B41FA5}">
                      <a16:colId xmlns:a16="http://schemas.microsoft.com/office/drawing/2014/main" val="170422774"/>
                    </a:ext>
                  </a:extLst>
                </a:gridCol>
                <a:gridCol w="959441">
                  <a:extLst>
                    <a:ext uri="{9D8B030D-6E8A-4147-A177-3AD203B41FA5}">
                      <a16:colId xmlns:a16="http://schemas.microsoft.com/office/drawing/2014/main" val="15228398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6008969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47371612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3483025210"/>
                    </a:ext>
                  </a:extLst>
                </a:gridCol>
                <a:gridCol w="1981199">
                  <a:extLst>
                    <a:ext uri="{9D8B030D-6E8A-4147-A177-3AD203B41FA5}">
                      <a16:colId xmlns:a16="http://schemas.microsoft.com/office/drawing/2014/main" val="1341946690"/>
                    </a:ext>
                  </a:extLst>
                </a:gridCol>
              </a:tblGrid>
              <a:tr h="369886">
                <a:tc>
                  <a:txBody>
                    <a:bodyPr/>
                    <a:lstStyle/>
                    <a:p>
                      <a:pPr marL="1905"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Segmento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VLAN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IPs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de 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Máscara</a:t>
                      </a: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  <a:r>
                        <a:rPr lang="es-MX" sz="1400" spc="1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Prefijo de red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146183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Management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211505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419246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192.168.1.144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975503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Native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192.168.1.152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255.255.255.252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20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632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63C1C54-5D83-44FD-B139-597B7716E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286000"/>
            <a:ext cx="6979016" cy="39624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743200" y="326195"/>
            <a:ext cx="60112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del servicio de DHCP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90593"/>
            <a:ext cx="1082040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Tenemos tres subredes asociadas con las </a:t>
            </a: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 10, 20 y 30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subred de los usuarios (</a:t>
            </a: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20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es a la única a la que se le asignarán direcciones IP dinámicas.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primero las excepciones.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DHCP en el </a:t>
            </a: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66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63C1C54-5D83-44FD-B139-597B7716E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286000"/>
            <a:ext cx="6979016" cy="39624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743200" y="326195"/>
            <a:ext cx="60112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del servicio de DHCP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90593"/>
            <a:ext cx="1082040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Tenemos tres subredes asociadas con las </a:t>
            </a: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 10, 20 y 30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subred de los usuarios (</a:t>
            </a: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20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es a la única a la que se le asignarán direcciones IP dinámicas.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primero las excepciones.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DHCP en el </a:t>
            </a: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33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3454</TotalTime>
  <Words>1191</Words>
  <Application>Microsoft Office PowerPoint</Application>
  <PresentationFormat>Widescreen</PresentationFormat>
  <Paragraphs>191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Dom Casual</vt:lpstr>
      <vt:lpstr>Symbol</vt:lpstr>
      <vt:lpstr>Office Theme</vt:lpstr>
      <vt:lpstr>TC 2006B  Interconexión de dispositivos</vt:lpstr>
      <vt:lpstr>Caso “Pisos y más”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Oscar Hernández Pérez</dc:creator>
  <cp:lastModifiedBy>Lizethe Pérez Fuertes</cp:lastModifiedBy>
  <cp:revision>94</cp:revision>
  <dcterms:created xsi:type="dcterms:W3CDTF">2021-02-01T12:33:05Z</dcterms:created>
  <dcterms:modified xsi:type="dcterms:W3CDTF">2023-11-21T01:16:16Z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2020-11-04T00:00:00Z</vt:filetime>
  </property>
  <property fmtid="{D5CDD505-2E9C-101B-9397-08002B2CF9AE}" pid="3" name="LastSaved">
    <vt:filetime>2021-02-01T00:00:00Z</vt:filetime>
  </property>
</Properties>
</file>