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54" r:id="rId2"/>
    <p:sldId id="259" r:id="rId3"/>
    <p:sldId id="261" r:id="rId4"/>
    <p:sldId id="358" r:id="rId5"/>
    <p:sldId id="340" r:id="rId6"/>
    <p:sldId id="342" r:id="rId7"/>
    <p:sldId id="357" r:id="rId8"/>
    <p:sldId id="326" r:id="rId9"/>
    <p:sldId id="347" r:id="rId10"/>
    <p:sldId id="353" r:id="rId11"/>
    <p:sldId id="355" r:id="rId12"/>
    <p:sldId id="350" r:id="rId13"/>
    <p:sldId id="356" r:id="rId14"/>
    <p:sldId id="363" r:id="rId15"/>
    <p:sldId id="351" r:id="rId16"/>
    <p:sldId id="362" r:id="rId17"/>
  </p:sldIdLst>
  <p:sldSz cx="12192000" cy="6858000"/>
  <p:notesSz cx="9296400" cy="7010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79"/>
    <a:srgbClr val="A647D1"/>
    <a:srgbClr val="83E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40" autoAdjust="0"/>
  </p:normalViewPr>
  <p:slideViewPr>
    <p:cSldViewPr>
      <p:cViewPr varScale="1">
        <p:scale>
          <a:sx n="56" d="100"/>
          <a:sy n="56" d="100"/>
        </p:scale>
        <p:origin x="97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629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169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5489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C3021-1FB3-32D9-EE7D-F63FA6926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86CAA61-FBFE-C0F6-6404-85E6154BD9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E49CC6C-B272-9970-60A9-CA092356C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50DEB4-A653-7071-9F76-CBD9C65CA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0804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57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s-MX" noProof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83C81-348A-CF1E-51ED-D29C44762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>
            <a:extLst>
              <a:ext uri="{FF2B5EF4-FFF2-40B4-BE49-F238E27FC236}">
                <a16:creationId xmlns:a16="http://schemas.microsoft.com/office/drawing/2014/main" id="{DF0C5B75-6AD7-034E-7CA5-C47DCBF0D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896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631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425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8129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13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64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17/05/2025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5539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4308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17/05/2025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342584" cy="1470025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b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106612"/>
            <a:ext cx="7848600" cy="900137"/>
          </a:xfrm>
        </p:spPr>
        <p:txBody>
          <a:bodyPr rtlCol="0">
            <a:normAutofit fontScale="85000" lnSpcReduction="20000"/>
          </a:bodyPr>
          <a:lstStyle/>
          <a:p>
            <a:pPr>
              <a:spcAft>
                <a:spcPts val="60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Actividad 14: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VLANs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, VLSM, DHCP, rutas estáticas y por default</a:t>
            </a:r>
          </a:p>
          <a:p>
            <a:pPr>
              <a:spcAft>
                <a:spcPts val="60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4BFC986-6D54-472C-AD54-15826305B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88" y="3109937"/>
            <a:ext cx="2808312" cy="33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381000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 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Comandos para el Switch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6003FC0E-25B6-447D-86B1-50C83DB3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64602"/>
            <a:ext cx="6248400" cy="344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Creación de las VLANs con nombre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NombreVLAN-asociadaVID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  <a:p>
            <a:pPr>
              <a:lnSpc>
                <a:spcPct val="150000"/>
              </a:lnSpc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Asignación de los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VLAN  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access vlan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7588CF2B-42DE-4476-B511-687DB7E1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488205"/>
            <a:ext cx="38100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Definición del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8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4344" y="457200"/>
            <a:ext cx="9103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 VLAN1 de SCompany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33310D8-FB16-4469-B58E-2A51729588EE}"/>
              </a:ext>
            </a:extLst>
          </p:cNvPr>
          <p:cNvSpPr txBox="1"/>
          <p:nvPr/>
        </p:nvSpPr>
        <p:spPr>
          <a:xfrm>
            <a:off x="906816" y="1317467"/>
            <a:ext cx="10378365" cy="32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2390" lvl="0" algn="just">
              <a:lnSpc>
                <a:spcPts val="1800"/>
              </a:lnSpc>
              <a:spcAft>
                <a:spcPts val="0"/>
              </a:spcAft>
              <a:tabLst>
                <a:tab pos="457835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primera </a:t>
            </a:r>
            <a:r>
              <a:rPr lang="es-MX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 de la subred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MX" sz="18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ADEE1-36F2-3C08-723E-B5770ED9B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635" y="1828800"/>
            <a:ext cx="8714730" cy="47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3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06F1CC-B3FE-E579-60DF-FA4E642C0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744427"/>
            <a:ext cx="7239000" cy="3967714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-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por default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495300" y="914400"/>
            <a:ext cx="11201400" cy="86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stablecer una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ruta por default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encargue de sacar el tráfico a Internet. </a:t>
            </a:r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EB6DB2-BC53-41ED-8E85-70CA00123834}"/>
              </a:ext>
            </a:extLst>
          </p:cNvPr>
          <p:cNvSpPr txBox="1"/>
          <p:nvPr/>
        </p:nvSpPr>
        <p:spPr>
          <a:xfrm>
            <a:off x="800100" y="1786212"/>
            <a:ext cx="10744200" cy="775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Cuando definimos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nuestra interface de salida (s0/0/0) 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tenemos una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directamente conectada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utilizamos la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dirección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recursiva. </a:t>
            </a:r>
            <a:endParaRPr lang="es-ES_trad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78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estáticas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914400" y="1031788"/>
            <a:ext cx="112014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en 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necesarias para conectar el tráfico de Internet con la red local.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96BDF-BEC4-B967-BA12-D6F39DAA7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752600"/>
            <a:ext cx="8763000" cy="480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71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A70A4-0AC6-EA2A-281A-A88359EA5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05B57924-2560-AEEE-7497-1BF478667EB3}"/>
              </a:ext>
            </a:extLst>
          </p:cNvPr>
          <p:cNvSpPr txBox="1">
            <a:spLocks noChangeArrowheads="1"/>
          </p:cNvSpPr>
          <p:nvPr/>
        </p:nvSpPr>
        <p:spPr>
          <a:xfrm>
            <a:off x="14478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estáticas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7E89282-6FA5-FC0B-D21F-9F8050B84711}"/>
              </a:ext>
            </a:extLst>
          </p:cNvPr>
          <p:cNvSpPr txBox="1"/>
          <p:nvPr/>
        </p:nvSpPr>
        <p:spPr>
          <a:xfrm>
            <a:off x="914400" y="1031788"/>
            <a:ext cx="112014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la IP, máscara de subred, default-</a:t>
            </a:r>
            <a:r>
              <a:rPr lang="es-ES_tradnl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_tradnl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 del servidor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pisos.com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ECF44-E9F0-7BAF-0A39-56DB40F2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676400"/>
            <a:ext cx="8763000" cy="480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88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6250915-8653-4CAC-B01C-81818B6BA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94041"/>
            <a:ext cx="2895600" cy="2173059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76200"/>
            <a:ext cx="8892480" cy="6858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Pruebas de conectividad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6073C0-7C9A-64B9-ED41-54F068803B91}"/>
              </a:ext>
            </a:extLst>
          </p:cNvPr>
          <p:cNvSpPr txBox="1"/>
          <p:nvPr/>
        </p:nvSpPr>
        <p:spPr>
          <a:xfrm>
            <a:off x="826740" y="842431"/>
            <a:ext cx="8393460" cy="570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MX" dirty="0"/>
              <a:t>Al terminar la configuración realiza las siguientes pruebas de conectividad:</a:t>
            </a:r>
          </a:p>
          <a:p>
            <a:r>
              <a:rPr lang="es-MX" b="1" dirty="0">
                <a:solidFill>
                  <a:srgbClr val="FF0000"/>
                </a:solidFill>
              </a:rPr>
              <a:t>Pruebas de conectividad interna:</a:t>
            </a:r>
          </a:p>
          <a:p>
            <a:r>
              <a:rPr lang="es-MX" b="1" dirty="0"/>
              <a:t>De                     Hacia	 Dirección IP	Ping </a:t>
            </a:r>
            <a:r>
              <a:rPr lang="es-MX" b="1" dirty="0" err="1"/>
              <a:t>results</a:t>
            </a:r>
            <a:r>
              <a:rPr lang="es-MX" b="1" dirty="0"/>
              <a:t> (</a:t>
            </a:r>
            <a:r>
              <a:rPr lang="es-MX" b="1" dirty="0" err="1"/>
              <a:t>Fail</a:t>
            </a:r>
            <a:r>
              <a:rPr lang="es-MX" b="1" dirty="0"/>
              <a:t> / </a:t>
            </a:r>
            <a:r>
              <a:rPr lang="es-MX" b="1" dirty="0" err="1"/>
              <a:t>Success</a:t>
            </a:r>
            <a:r>
              <a:rPr lang="es-MX" b="1" dirty="0"/>
              <a:t>)</a:t>
            </a:r>
          </a:p>
          <a:p>
            <a:r>
              <a:rPr lang="es-MX" dirty="0"/>
              <a:t>PVenta1            Manager</a:t>
            </a:r>
          </a:p>
          <a:p>
            <a:r>
              <a:rPr lang="es-MX" dirty="0"/>
              <a:t>User01              User02</a:t>
            </a:r>
          </a:p>
          <a:p>
            <a:r>
              <a:rPr lang="es-MX" dirty="0"/>
              <a:t>Printer1            pisos.com         193.168.1.145</a:t>
            </a:r>
          </a:p>
          <a:p>
            <a:r>
              <a:rPr lang="es-MX" dirty="0"/>
              <a:t>PVenta1            User01</a:t>
            </a:r>
          </a:p>
          <a:p>
            <a:r>
              <a:rPr lang="es-MX" dirty="0"/>
              <a:t>PVenta1            Printer1</a:t>
            </a:r>
          </a:p>
          <a:p>
            <a:r>
              <a:rPr lang="es-MX" dirty="0"/>
              <a:t>PVenta1            </a:t>
            </a:r>
            <a:r>
              <a:rPr lang="es-MX" dirty="0" err="1"/>
              <a:t>SCompany</a:t>
            </a:r>
            <a:r>
              <a:rPr lang="es-MX" dirty="0"/>
              <a:t>        193.168.1.153</a:t>
            </a:r>
          </a:p>
          <a:p>
            <a:r>
              <a:rPr lang="es-MX" dirty="0"/>
              <a:t> </a:t>
            </a:r>
          </a:p>
          <a:p>
            <a:r>
              <a:rPr lang="es-MX" b="1" dirty="0">
                <a:solidFill>
                  <a:srgbClr val="FF0000"/>
                </a:solidFill>
              </a:rPr>
              <a:t>Pruebas de conectividad externa:</a:t>
            </a:r>
          </a:p>
          <a:p>
            <a:r>
              <a:rPr lang="es-MX" b="1" dirty="0"/>
              <a:t>De                     Hacia	Dirección IP	Web browser </a:t>
            </a:r>
            <a:r>
              <a:rPr lang="es-MX" b="1" dirty="0" err="1"/>
              <a:t>results</a:t>
            </a:r>
            <a:r>
              <a:rPr lang="es-MX" b="1" dirty="0"/>
              <a:t> (</a:t>
            </a:r>
            <a:r>
              <a:rPr lang="es-MX" b="1" dirty="0" err="1"/>
              <a:t>Fail</a:t>
            </a:r>
            <a:r>
              <a:rPr lang="es-MX" b="1" dirty="0"/>
              <a:t> / </a:t>
            </a:r>
            <a:r>
              <a:rPr lang="es-MX" b="1" dirty="0" err="1"/>
              <a:t>Success</a:t>
            </a:r>
            <a:r>
              <a:rPr lang="es-MX" b="1" dirty="0"/>
              <a:t>)</a:t>
            </a:r>
          </a:p>
          <a:p>
            <a:r>
              <a:rPr lang="es-MX" dirty="0"/>
              <a:t>PVenta1	        CNN.com	151.101.193.65	</a:t>
            </a:r>
          </a:p>
          <a:p>
            <a:r>
              <a:rPr lang="es-MX" dirty="0"/>
              <a:t>User01	        CNN.com	151.101.193.65 	</a:t>
            </a:r>
          </a:p>
          <a:p>
            <a:r>
              <a:rPr lang="es-MX" dirty="0"/>
              <a:t>pisos.com        CNN.com	151.101.193.65</a:t>
            </a:r>
          </a:p>
          <a:p>
            <a:r>
              <a:rPr lang="es-MX" dirty="0"/>
              <a:t>CNN.com         pisos.com         193.168.1.145</a:t>
            </a:r>
          </a:p>
          <a:p>
            <a:endParaRPr lang="es-MX" dirty="0"/>
          </a:p>
          <a:p>
            <a:r>
              <a:rPr lang="es-MX" b="1" dirty="0">
                <a:solidFill>
                  <a:srgbClr val="FF0000"/>
                </a:solidFill>
              </a:rPr>
              <a:t>Pruebas por acceso remoto:</a:t>
            </a:r>
          </a:p>
          <a:p>
            <a:r>
              <a:rPr lang="es-MX" b="1" dirty="0"/>
              <a:t>De                     Hacia	Dirección IP	telnet </a:t>
            </a:r>
            <a:r>
              <a:rPr lang="es-MX" b="1" dirty="0" err="1"/>
              <a:t>results</a:t>
            </a:r>
            <a:r>
              <a:rPr lang="es-MX" b="1" dirty="0"/>
              <a:t> (</a:t>
            </a:r>
            <a:r>
              <a:rPr lang="es-MX" b="1" dirty="0" err="1"/>
              <a:t>Fail</a:t>
            </a:r>
            <a:r>
              <a:rPr lang="es-MX" b="1" dirty="0"/>
              <a:t> / </a:t>
            </a:r>
            <a:r>
              <a:rPr lang="es-MX" b="1" dirty="0" err="1"/>
              <a:t>Success</a:t>
            </a:r>
            <a:r>
              <a:rPr lang="es-MX" b="1" dirty="0"/>
              <a:t>)</a:t>
            </a:r>
          </a:p>
          <a:p>
            <a:r>
              <a:rPr lang="es-MX" dirty="0"/>
              <a:t>CNN.com         </a:t>
            </a:r>
            <a:r>
              <a:rPr lang="es-MX" dirty="0" err="1"/>
              <a:t>SCompany</a:t>
            </a:r>
            <a:r>
              <a:rPr lang="es-MX" dirty="0"/>
              <a:t>         193.168.1.153</a:t>
            </a:r>
          </a:p>
        </p:txBody>
      </p:sp>
    </p:spTree>
    <p:extLst>
      <p:ext uri="{BB962C8B-B14F-4D97-AF65-F5344CB8AC3E}">
        <p14:creationId xmlns:p14="http://schemas.microsoft.com/office/powerpoint/2010/main" val="2900857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871EE-F098-8474-4C9F-0EE5D0974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181D16-D8F6-9783-A7F2-27874FF6EFA3}"/>
              </a:ext>
            </a:extLst>
          </p:cNvPr>
          <p:cNvSpPr txBox="1"/>
          <p:nvPr/>
        </p:nvSpPr>
        <p:spPr>
          <a:xfrm>
            <a:off x="914400" y="1295400"/>
            <a:ext cx="10363200" cy="4084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Configurar el nombre de dominio: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pisos.com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Configurar el método de la clave de cifrado: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1024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bits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Configurar un nombre de usuario y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de la base de datos local con un nivel de privilegio 15, que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otorga derechos de administrador al usuario.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Nombre :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94360" algn="l"/>
                <a:tab pos="449580" algn="l"/>
              </a:tabLst>
            </a:pP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secretpass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Habilitar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en las líneas VTY 0 15 mediante el comando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input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y cambie el método de inicio de sesión para utilizar la base de datos local para la verificación del usuario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Establecer una conexión SSH con el switch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SCompany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Acceda remotamente a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SCompany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desde el servidor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CNN.com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 el comando SSH.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Use el nombre de usuario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y la contraseña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secretpass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. En la línea de comandos (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) del servidor, utiliza el siguiente comando: </a:t>
            </a:r>
          </a:p>
          <a:p>
            <a:pPr lvl="2">
              <a:lnSpc>
                <a:spcPct val="150000"/>
              </a:lnSpc>
              <a:tabLst>
                <a:tab pos="593725" algn="l"/>
                <a:tab pos="449263" algn="l"/>
                <a:tab pos="2058988" algn="l"/>
              </a:tabLs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ssh –l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193.168.1.153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77C13E-D479-FACE-F2A6-56763E1120B8}"/>
              </a:ext>
            </a:extLst>
          </p:cNvPr>
          <p:cNvSpPr txBox="1">
            <a:spLocks noChangeArrowheads="1"/>
          </p:cNvSpPr>
          <p:nvPr/>
        </p:nvSpPr>
        <p:spPr>
          <a:xfrm>
            <a:off x="1447800" y="1524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del switch para acceso por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ssh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5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287269" y="1432011"/>
            <a:ext cx="9617455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lang="es-MX" spc="-10" dirty="0"/>
              <a:t>i</a:t>
            </a:r>
            <a:r>
              <a:rPr lang="es-MX" spc="-55" dirty="0"/>
              <a:t>n</a:t>
            </a:r>
            <a:r>
              <a:rPr lang="es-MX" spc="-35" dirty="0"/>
              <a:t>t</a:t>
            </a:r>
            <a:r>
              <a:rPr lang="es-MX" spc="-15" dirty="0"/>
              <a:t>e</a:t>
            </a:r>
            <a:r>
              <a:rPr lang="es-MX" spc="-50" dirty="0"/>
              <a:t>r</a:t>
            </a:r>
            <a:r>
              <a:rPr lang="es-MX" spc="-35" dirty="0"/>
              <a:t>c</a:t>
            </a:r>
            <a:r>
              <a:rPr lang="es-MX" spc="-20" dirty="0"/>
              <a:t>on</a:t>
            </a:r>
            <a:r>
              <a:rPr lang="es-MX" spc="-65" dirty="0"/>
              <a:t>e</a:t>
            </a:r>
            <a:r>
              <a:rPr lang="es-MX" spc="-5" dirty="0"/>
              <a:t>x</a:t>
            </a:r>
            <a:r>
              <a:rPr lang="es-MX" spc="-15" dirty="0"/>
              <a:t>ión</a:t>
            </a:r>
            <a:r>
              <a:rPr lang="es-ES" spc="-15" dirty="0"/>
              <a:t>,</a:t>
            </a:r>
            <a:r>
              <a:rPr dirty="0"/>
              <a:t> </a:t>
            </a:r>
            <a:r>
              <a:rPr spc="-13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125" dirty="0"/>
              <a:t> </a:t>
            </a:r>
            <a:r>
              <a:rPr dirty="0"/>
              <a:t>in</a:t>
            </a:r>
            <a:r>
              <a:rPr spc="-40" dirty="0"/>
              <a:t>s</a:t>
            </a:r>
            <a:r>
              <a:rPr spc="-45" dirty="0"/>
              <a:t>t</a:t>
            </a:r>
            <a:r>
              <a:rPr spc="5" dirty="0"/>
              <a:t>a</a:t>
            </a:r>
            <a:r>
              <a:rPr dirty="0"/>
              <a:t>lación </a:t>
            </a:r>
            <a:r>
              <a:rPr spc="-20" dirty="0"/>
              <a:t>d</a:t>
            </a:r>
            <a:r>
              <a:rPr spc="-15" dirty="0"/>
              <a:t>el</a:t>
            </a:r>
            <a:r>
              <a:rPr dirty="0"/>
              <a:t> </a:t>
            </a:r>
            <a:r>
              <a:rPr lang="es-MX" spc="-5" noProof="1"/>
              <a:t>s</a:t>
            </a:r>
            <a:r>
              <a:rPr lang="es-MX" spc="-15" noProof="1"/>
              <a:t>e</a:t>
            </a:r>
            <a:r>
              <a:rPr lang="es-MX" spc="5" noProof="1"/>
              <a:t>r</a:t>
            </a:r>
            <a:r>
              <a:rPr lang="es-MX" spc="-15" noProof="1"/>
              <a:t>v</a:t>
            </a:r>
            <a:r>
              <a:rPr lang="es-MX" spc="-20" noProof="1"/>
              <a:t>i</a:t>
            </a:r>
            <a:r>
              <a:rPr lang="es-MX" spc="-15" noProof="1"/>
              <a:t>cio</a:t>
            </a:r>
            <a:r>
              <a:rPr lang="es-ES" spc="-15" dirty="0"/>
              <a:t> de</a:t>
            </a:r>
            <a:r>
              <a:rPr dirty="0"/>
              <a:t> </a:t>
            </a:r>
            <a:r>
              <a:rPr b="1" spc="-25" dirty="0">
                <a:latin typeface="Calibri"/>
                <a:cs typeface="Calibri"/>
              </a:rPr>
              <a:t>DHC</a:t>
            </a:r>
            <a:r>
              <a:rPr b="1" spc="-15" dirty="0">
                <a:latin typeface="Calibri"/>
                <a:cs typeface="Calibri"/>
              </a:rPr>
              <a:t>P</a:t>
            </a:r>
            <a:r>
              <a:rPr lang="es-ES" spc="-15" dirty="0">
                <a:latin typeface="Calibri"/>
                <a:cs typeface="Calibri"/>
              </a:rPr>
              <a:t>, la configuración de </a:t>
            </a:r>
            <a:r>
              <a:rPr lang="es-ES" b="1" spc="-15" dirty="0">
                <a:latin typeface="Calibri"/>
                <a:cs typeface="Calibri"/>
              </a:rPr>
              <a:t>VLANs</a:t>
            </a:r>
            <a:r>
              <a:rPr lang="es-ES" spc="-15" dirty="0">
                <a:latin typeface="Calibri"/>
                <a:cs typeface="Calibri"/>
              </a:rPr>
              <a:t>,</a:t>
            </a:r>
            <a:r>
              <a:rPr lang="es-ES" b="1" spc="-15" dirty="0">
                <a:latin typeface="Calibri"/>
                <a:cs typeface="Calibri"/>
              </a:rPr>
              <a:t> rutas estáticas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lang="es-ES" spc="-10" dirty="0">
                <a:latin typeface="Calibri"/>
                <a:cs typeface="Calibri"/>
              </a:rPr>
              <a:t>y una </a:t>
            </a:r>
            <a:r>
              <a:rPr lang="es-ES" b="1" spc="-10" dirty="0">
                <a:latin typeface="Calibri"/>
                <a:cs typeface="Calibri"/>
              </a:rPr>
              <a:t>ruta por default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 err="1"/>
              <a:t>c</a:t>
            </a:r>
            <a:r>
              <a:rPr spc="-20" dirty="0" err="1"/>
              <a:t>onectivid</a:t>
            </a:r>
            <a:r>
              <a:rPr spc="-5" dirty="0" err="1"/>
              <a:t>a</a:t>
            </a:r>
            <a:r>
              <a:rPr spc="-15" dirty="0" err="1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lang="es-ES" spc="-15" dirty="0"/>
              <a:t>l</a:t>
            </a:r>
            <a:r>
              <a:rPr spc="114" dirty="0"/>
              <a:t> </a:t>
            </a:r>
            <a:r>
              <a:rPr spc="-15" dirty="0" err="1"/>
              <a:t>e</a:t>
            </a:r>
            <a:r>
              <a:rPr spc="-10" dirty="0" err="1"/>
              <a:t>s</a:t>
            </a:r>
            <a:r>
              <a:rPr spc="-20" dirty="0" err="1"/>
              <a:t>paci</a:t>
            </a:r>
            <a:r>
              <a:rPr spc="-15" dirty="0" err="1"/>
              <a:t>o</a:t>
            </a:r>
            <a:r>
              <a:rPr lang="es-ES" spc="-15" dirty="0"/>
              <a:t> de trabajo de la compañía </a:t>
            </a:r>
            <a:r>
              <a:rPr lang="es-ES" b="1" spc="-15" dirty="0"/>
              <a:t>“Pisos y más”</a:t>
            </a:r>
            <a:r>
              <a:rPr b="1"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436" y="457200"/>
            <a:ext cx="518312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Cas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pc="5" dirty="0">
                <a:solidFill>
                  <a:schemeClr val="accent4">
                    <a:lumMod val="50000"/>
                  </a:schemeClr>
                </a:solidFill>
              </a:rPr>
              <a:t>“Pisos y más”</a:t>
            </a:r>
            <a:endParaRPr spc="-2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Imagen 4" descr="Una captura de pantalla de un celular con l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0DF0B658-8BDF-4311-A02B-6133152272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124" y="3886200"/>
            <a:ext cx="31496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2950" y="1277144"/>
            <a:ext cx="11053119" cy="3510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  <a:spcAft>
                <a:spcPts val="600"/>
              </a:spcAft>
            </a:pPr>
            <a:r>
              <a:rPr sz="2000" spc="-5" dirty="0">
                <a:latin typeface="Calibri"/>
                <a:cs typeface="Calibri"/>
              </a:rPr>
              <a:t>Debemo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eali</a:t>
            </a:r>
            <a:r>
              <a:rPr sz="2000" spc="-3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ñ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st</a:t>
            </a:r>
            <a:r>
              <a:rPr sz="2000" dirty="0" err="1">
                <a:latin typeface="Calibri"/>
                <a:cs typeface="Calibri"/>
              </a:rPr>
              <a:t>ablecidas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lang="es-ES"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lang="es-MX" sz="2000" dirty="0">
                <a:latin typeface="Calibri"/>
                <a:cs typeface="Calibri"/>
              </a:rPr>
              <a:t>cli</a:t>
            </a:r>
            <a:r>
              <a:rPr lang="es-MX" sz="2000" spc="10" dirty="0">
                <a:latin typeface="Calibri"/>
                <a:cs typeface="Calibri"/>
              </a:rPr>
              <a:t>e</a:t>
            </a:r>
            <a:r>
              <a:rPr lang="es-MX" sz="2000" spc="-25" dirty="0">
                <a:latin typeface="Calibri"/>
                <a:cs typeface="Calibri"/>
              </a:rPr>
              <a:t>n</a:t>
            </a:r>
            <a:r>
              <a:rPr lang="es-MX" sz="2000" spc="-35" dirty="0">
                <a:latin typeface="Calibri"/>
                <a:cs typeface="Calibri"/>
              </a:rPr>
              <a:t>t</a:t>
            </a:r>
            <a:r>
              <a:rPr lang="es-MX" sz="2000" spc="-5" dirty="0">
                <a:latin typeface="Calibri"/>
                <a:cs typeface="Calibri"/>
              </a:rPr>
              <a:t>e</a:t>
            </a:r>
            <a:r>
              <a:rPr lang="es-ES"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lang="es-MX" sz="2000" spc="-20" dirty="0">
                <a:latin typeface="Calibri"/>
                <a:cs typeface="Calibri"/>
              </a:rPr>
              <a:t>Configura la interface s0/0/1.</a:t>
            </a:r>
            <a:endParaRPr lang="es-ES"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lang="es-MX" sz="2000" spc="-20" noProof="1">
                <a:latin typeface="Calibri"/>
                <a:cs typeface="Calibri"/>
              </a:rPr>
              <a:t>Deb</a:t>
            </a:r>
            <a:r>
              <a:rPr lang="es-MX" sz="2000" spc="-10" noProof="1">
                <a:latin typeface="Calibri"/>
                <a:cs typeface="Calibri"/>
              </a:rPr>
              <a:t>e</a:t>
            </a:r>
            <a:r>
              <a:rPr lang="es-MX" sz="2000" noProof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t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VLAN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na</a:t>
            </a:r>
            <a:r>
              <a:rPr sz="2000" spc="-25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lang="es-MX" sz="2000" spc="-1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Us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lang="es-MX" sz="2000" spc="-5" dirty="0">
                <a:latin typeface="Calibri"/>
                <a:cs typeface="Calibri"/>
              </a:rPr>
              <a:t> y</a:t>
            </a:r>
            <a:r>
              <a:rPr sz="2000" spc="-5" dirty="0">
                <a:latin typeface="Calibri"/>
                <a:cs typeface="Calibri"/>
              </a:rPr>
              <a:t> S</a:t>
            </a:r>
            <a:r>
              <a:rPr sz="2000" spc="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vice</a:t>
            </a:r>
            <a:r>
              <a:rPr sz="2000" dirty="0">
                <a:latin typeface="Calibri"/>
                <a:cs typeface="Calibri"/>
              </a:rPr>
              <a:t>s)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lang="es-MX" sz="2000" spc="-5" dirty="0">
                <a:latin typeface="Calibri"/>
                <a:cs typeface="Calibri"/>
              </a:rPr>
              <a:t>Las tres </a:t>
            </a:r>
            <a:r>
              <a:rPr lang="es-MX" sz="2000" b="1" spc="-5" dirty="0" err="1">
                <a:latin typeface="Calibri"/>
                <a:cs typeface="Calibri"/>
              </a:rPr>
              <a:t>VLANs</a:t>
            </a:r>
            <a:r>
              <a:rPr lang="es-MX" sz="2000" spc="-5" dirty="0">
                <a:latin typeface="Calibri"/>
                <a:cs typeface="Calibri"/>
              </a:rPr>
              <a:t> (M</a:t>
            </a:r>
            <a:r>
              <a:rPr lang="es-MX" sz="2000" spc="5" dirty="0">
                <a:latin typeface="Calibri"/>
                <a:cs typeface="Calibri"/>
              </a:rPr>
              <a:t>a</a:t>
            </a:r>
            <a:r>
              <a:rPr lang="es-MX" sz="2000" spc="-5" dirty="0">
                <a:latin typeface="Calibri"/>
                <a:cs typeface="Calibri"/>
              </a:rPr>
              <a:t>na</a:t>
            </a:r>
            <a:r>
              <a:rPr lang="es-MX" sz="2000" spc="-25" dirty="0">
                <a:latin typeface="Calibri"/>
                <a:cs typeface="Calibri"/>
              </a:rPr>
              <a:t>g</a:t>
            </a:r>
            <a:r>
              <a:rPr lang="es-MX" sz="2000" spc="-15" dirty="0">
                <a:latin typeface="Calibri"/>
                <a:cs typeface="Calibri"/>
              </a:rPr>
              <a:t>e</a:t>
            </a:r>
            <a:r>
              <a:rPr lang="es-MX" sz="2000" spc="-210" dirty="0">
                <a:latin typeface="Calibri"/>
                <a:cs typeface="Calibri"/>
              </a:rPr>
              <a:t>rs</a:t>
            </a:r>
            <a:r>
              <a:rPr lang="es-MX" sz="2000" spc="-10" dirty="0">
                <a:latin typeface="Calibri"/>
                <a:cs typeface="Calibri"/>
              </a:rPr>
              <a:t>,</a:t>
            </a:r>
            <a:r>
              <a:rPr lang="es-MX" sz="2000" spc="-25" dirty="0">
                <a:latin typeface="Calibri"/>
                <a:cs typeface="Calibri"/>
              </a:rPr>
              <a:t> </a:t>
            </a:r>
            <a:r>
              <a:rPr lang="es-MX" sz="2000" spc="-20" dirty="0" err="1">
                <a:latin typeface="Calibri"/>
                <a:cs typeface="Calibri"/>
              </a:rPr>
              <a:t>Us</a:t>
            </a:r>
            <a:r>
              <a:rPr lang="es-MX" sz="2000" spc="-15" dirty="0" err="1">
                <a:latin typeface="Calibri"/>
                <a:cs typeface="Calibri"/>
              </a:rPr>
              <a:t>e</a:t>
            </a:r>
            <a:r>
              <a:rPr lang="es-MX" sz="2000" spc="-40" dirty="0" err="1">
                <a:latin typeface="Calibri"/>
                <a:cs typeface="Calibri"/>
              </a:rPr>
              <a:t>r</a:t>
            </a:r>
            <a:r>
              <a:rPr lang="es-MX" sz="2000" spc="-5" dirty="0" err="1">
                <a:latin typeface="Calibri"/>
                <a:cs typeface="Calibri"/>
              </a:rPr>
              <a:t>s</a:t>
            </a:r>
            <a:r>
              <a:rPr lang="es-MX" sz="2000" spc="-5" dirty="0">
                <a:latin typeface="Calibri"/>
                <a:cs typeface="Calibri"/>
              </a:rPr>
              <a:t> y S</a:t>
            </a:r>
            <a:r>
              <a:rPr lang="es-MX" sz="2000" spc="5" dirty="0">
                <a:latin typeface="Calibri"/>
                <a:cs typeface="Calibri"/>
              </a:rPr>
              <a:t>er</a:t>
            </a:r>
            <a:r>
              <a:rPr lang="es-MX" sz="2000" spc="-10" dirty="0">
                <a:latin typeface="Calibri"/>
                <a:cs typeface="Calibri"/>
              </a:rPr>
              <a:t>vice</a:t>
            </a:r>
            <a:r>
              <a:rPr lang="es-MX" sz="2000" dirty="0">
                <a:latin typeface="Calibri"/>
                <a:cs typeface="Calibri"/>
              </a:rPr>
              <a:t>s) </a:t>
            </a:r>
            <a:r>
              <a:rPr lang="es-MX" sz="2000" spc="-5" dirty="0">
                <a:latin typeface="Calibri"/>
                <a:cs typeface="Calibri"/>
              </a:rPr>
              <a:t>obtendrán </a:t>
            </a:r>
            <a:r>
              <a:rPr sz="2000" spc="-5" dirty="0" err="1">
                <a:latin typeface="Calibri"/>
                <a:cs typeface="Calibri"/>
              </a:rPr>
              <a:t>di</a:t>
            </a:r>
            <a:r>
              <a:rPr sz="2000" spc="-35" dirty="0" err="1">
                <a:latin typeface="Calibri"/>
                <a:cs typeface="Calibri"/>
              </a:rPr>
              <a:t>r</a:t>
            </a:r>
            <a:r>
              <a:rPr sz="2000" spc="-15" dirty="0" err="1">
                <a:latin typeface="Calibri"/>
                <a:cs typeface="Calibri"/>
              </a:rPr>
              <a:t>e</a:t>
            </a:r>
            <a:r>
              <a:rPr sz="2000" spc="-10" dirty="0" err="1">
                <a:latin typeface="Calibri"/>
                <a:cs typeface="Calibri"/>
              </a:rPr>
              <a:t>c</a:t>
            </a:r>
            <a:r>
              <a:rPr sz="2000" dirty="0" err="1">
                <a:latin typeface="Calibri"/>
                <a:cs typeface="Calibri"/>
              </a:rPr>
              <a:t>ci</a:t>
            </a:r>
            <a:r>
              <a:rPr lang="es-MX" sz="2000" dirty="0" err="1">
                <a:latin typeface="Calibri"/>
                <a:cs typeface="Calibri"/>
              </a:rPr>
              <a:t>ones</a:t>
            </a:r>
            <a:r>
              <a:rPr sz="2000" spc="-15" dirty="0">
                <a:latin typeface="Calibri"/>
                <a:cs typeface="Calibri"/>
              </a:rPr>
              <a:t> 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 err="1">
                <a:latin typeface="Calibri"/>
                <a:cs typeface="Calibri"/>
              </a:rPr>
              <a:t>dinámi</a:t>
            </a:r>
            <a:r>
              <a:rPr sz="2000" spc="-10" dirty="0" err="1">
                <a:latin typeface="Calibri"/>
                <a:cs typeface="Calibri"/>
              </a:rPr>
              <a:t>c</a:t>
            </a:r>
            <a:r>
              <a:rPr sz="2000" dirty="0" err="1">
                <a:latin typeface="Calibri"/>
                <a:cs typeface="Calibri"/>
              </a:rPr>
              <a:t>a</a:t>
            </a:r>
            <a:r>
              <a:rPr lang="es-MX" sz="200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spc="-5" dirty="0">
                <a:latin typeface="Calibri"/>
                <a:cs typeface="Calibri"/>
              </a:rPr>
              <a:t>DHCP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la </a:t>
            </a:r>
            <a:r>
              <a:rPr lang="es-MX" spc="-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primera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 valida de la subred y 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</a:t>
            </a:r>
            <a:r>
              <a:rPr lang="es-ES" sz="2000" spc="-10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mos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35" dirty="0">
                <a:latin typeface="Calibri"/>
                <a:cs typeface="Calibri"/>
              </a:rPr>
              <a:t>c</a:t>
            </a:r>
            <a:r>
              <a:rPr lang="es-ES" sz="2000" spc="-5" dirty="0">
                <a:latin typeface="Calibri"/>
                <a:cs typeface="Calibri"/>
              </a:rPr>
              <a:t>onec</a:t>
            </a:r>
            <a:r>
              <a:rPr lang="es-ES" sz="2000" spc="-20" dirty="0">
                <a:latin typeface="Calibri"/>
                <a:cs typeface="Calibri"/>
              </a:rPr>
              <a:t>t</a:t>
            </a:r>
            <a:r>
              <a:rPr lang="es-ES" sz="2000" spc="-10" dirty="0">
                <a:latin typeface="Calibri"/>
                <a:cs typeface="Calibri"/>
              </a:rPr>
              <a:t>ar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55" dirty="0">
                <a:latin typeface="Calibri"/>
                <a:cs typeface="Calibri"/>
              </a:rPr>
              <a:t>r</a:t>
            </a:r>
            <a:r>
              <a:rPr lang="es-ES" sz="2000" spc="-15" dirty="0">
                <a:latin typeface="Calibri"/>
                <a:cs typeface="Calibri"/>
              </a:rPr>
              <a:t>ed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</a:t>
            </a:r>
            <a:r>
              <a:rPr lang="es-ES" sz="2000" spc="-30" dirty="0">
                <a:latin typeface="Calibri"/>
                <a:cs typeface="Calibri"/>
              </a:rPr>
              <a:t>c</a:t>
            </a:r>
            <a:r>
              <a:rPr lang="es-ES" sz="2000" dirty="0">
                <a:latin typeface="Calibri"/>
                <a:cs typeface="Calibri"/>
              </a:rPr>
              <a:t>al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los</a:t>
            </a:r>
            <a:r>
              <a:rPr lang="es-ES" sz="2000" spc="10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se</a:t>
            </a:r>
            <a:r>
              <a:rPr lang="es-ES" sz="2000" spc="15" dirty="0">
                <a:latin typeface="Calibri"/>
                <a:cs typeface="Calibri"/>
              </a:rPr>
              <a:t>r</a:t>
            </a:r>
            <a:r>
              <a:rPr lang="es-ES" sz="2000" dirty="0">
                <a:latin typeface="Calibri"/>
                <a:cs typeface="Calibri"/>
              </a:rPr>
              <a:t>vicios</a:t>
            </a:r>
            <a:r>
              <a:rPr lang="es-ES" sz="2000" spc="15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d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I</a:t>
            </a:r>
            <a:r>
              <a:rPr lang="es-ES" sz="2000" spc="-30" dirty="0">
                <a:latin typeface="Calibri"/>
                <a:cs typeface="Calibri"/>
              </a:rPr>
              <a:t>n</a:t>
            </a:r>
            <a:r>
              <a:rPr lang="es-ES" sz="2000" spc="-35" dirty="0">
                <a:latin typeface="Calibri"/>
                <a:cs typeface="Calibri"/>
              </a:rPr>
              <a:t>t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r</a:t>
            </a:r>
            <a:r>
              <a:rPr lang="es-ES" sz="2000" spc="-20" dirty="0">
                <a:latin typeface="Calibri"/>
                <a:cs typeface="Calibri"/>
              </a:rPr>
              <a:t>net. Para interconectar la red local con el proveedor de servicios es necesario instalar una </a:t>
            </a:r>
            <a:r>
              <a:rPr lang="es-ES" sz="2000" b="1" spc="-20" dirty="0">
                <a:latin typeface="Calibri"/>
                <a:cs typeface="Calibri"/>
              </a:rPr>
              <a:t>ruta por default</a:t>
            </a:r>
            <a:r>
              <a:rPr lang="es-ES" sz="2000" spc="-20" dirty="0">
                <a:latin typeface="Calibri"/>
                <a:cs typeface="Calibri"/>
              </a:rPr>
              <a:t>. 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Debemos configurar rutas estáticas en el </a:t>
            </a:r>
            <a:r>
              <a:rPr lang="es-ES" sz="2000" b="1" spc="-20" dirty="0">
                <a:latin typeface="Calibri"/>
                <a:cs typeface="Calibri"/>
              </a:rPr>
              <a:t>ISP</a:t>
            </a:r>
            <a:r>
              <a:rPr lang="es-ES" sz="2000" spc="-20" dirty="0">
                <a:latin typeface="Calibri"/>
                <a:cs typeface="Calibri"/>
              </a:rPr>
              <a:t> para que se pueda conectar con la red local.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2000" spc="-50" noProof="1">
                <a:latin typeface="Calibri"/>
                <a:cs typeface="Calibri"/>
              </a:rPr>
              <a:t>R</a:t>
            </a:r>
            <a:r>
              <a:rPr lang="es-MX" sz="2000" spc="-15" noProof="1">
                <a:latin typeface="Calibri"/>
                <a:cs typeface="Calibri"/>
              </a:rPr>
              <a:t>ea</a:t>
            </a:r>
            <a:r>
              <a:rPr lang="es-MX" sz="2000" noProof="1">
                <a:latin typeface="Calibri"/>
                <a:cs typeface="Calibri"/>
              </a:rPr>
              <a:t>li</a:t>
            </a:r>
            <a:r>
              <a:rPr lang="es-MX" sz="2000" spc="-40" noProof="1">
                <a:latin typeface="Calibri"/>
                <a:cs typeface="Calibri"/>
              </a:rPr>
              <a:t>z</a:t>
            </a:r>
            <a:r>
              <a:rPr lang="es-MX" sz="2000" spc="-10" noProof="1">
                <a:latin typeface="Calibri"/>
                <a:cs typeface="Calibri"/>
              </a:rPr>
              <a:t>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pru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ba</a:t>
            </a:r>
            <a:r>
              <a:rPr sz="2000" b="1" dirty="0">
                <a:latin typeface="Calibri"/>
                <a:cs typeface="Calibri"/>
              </a:rPr>
              <a:t>s </a:t>
            </a:r>
            <a:r>
              <a:rPr sz="2000" b="1" spc="-20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onectivida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esar</a:t>
            </a:r>
            <a:r>
              <a:rPr sz="2000" dirty="0">
                <a:latin typeface="Calibri"/>
                <a:cs typeface="Calibri"/>
              </a:rPr>
              <a:t>ias.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52400"/>
            <a:ext cx="10443519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  <p:pic>
        <p:nvPicPr>
          <p:cNvPr id="5" name="Imagen 4" descr="Un 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927F9FD1-2B32-4E2C-B331-0E2268D6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434" y="4689022"/>
            <a:ext cx="2485571" cy="18641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AAB7B-8EB9-2961-EB16-8902E6D7E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3AD5214-4AC7-7075-4413-D09E6FAC15DE}"/>
              </a:ext>
            </a:extLst>
          </p:cNvPr>
          <p:cNvSpPr txBox="1"/>
          <p:nvPr/>
        </p:nvSpPr>
        <p:spPr>
          <a:xfrm>
            <a:off x="2743200" y="403453"/>
            <a:ext cx="61550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interface s0/0/1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39514E9B-142C-0CB4-6917-350F4775B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05000"/>
            <a:ext cx="3200400" cy="170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Configura la interface 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s0/0/1</a:t>
            </a:r>
          </a:p>
          <a:p>
            <a:pPr>
              <a:lnSpc>
                <a:spcPct val="150000"/>
              </a:lnSpc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Las interfaces seriales 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DCE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se les configura un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rate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128000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6B032-87D3-7C7F-265B-A797D17D2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752600"/>
            <a:ext cx="7848600" cy="430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2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9CD346-055E-7D20-8806-3ACF5721E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687664"/>
            <a:ext cx="7898655" cy="4329272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88947"/>
            <a:ext cx="11430000" cy="69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son redes virtuales que permiten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segmentar el tráfico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y tener distintos dominios de broadcast en una misma interface del router, con el uso de las subinterfaces. </a:t>
            </a:r>
            <a:endParaRPr lang="es-MX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38E0D603-2C5E-46E8-85CD-52C2F196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62918"/>
            <a:ext cx="3733800" cy="448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El definir subinterfaces en el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implica que la interface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recibe peticiones de la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vlan 10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vlan 30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subinterfaces se definen con la interface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g0/0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y se le concatena la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subinteface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asociada con la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g0/0.10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El protocolo de encapsulamiento debe incluir el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de la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vlan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dirección IP de la subinterface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va a ser la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última dirección IP válida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de la subred o bloque.</a:t>
            </a:r>
            <a:endParaRPr lang="es-MX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6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82264"/>
            <a:ext cx="10591800" cy="385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para el Router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Sección para crear las subinterfaces asociadas a cada VLAN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g0/0.VID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encapsulation  dot1q  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add  DirIP  Msk</a:t>
            </a:r>
          </a:p>
          <a:p>
            <a:pPr>
              <a:lnSpc>
                <a:spcPct val="150000"/>
              </a:lnSpc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Hay que levantar todas las subinterfaces (lógicas). Si levanto la interfaz física se levantan todas las subinterfaces.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6910A5E-3570-A45A-7F70-649DCA3C68F3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2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D2598F-2E9F-C66F-7942-6CDBCFF58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175" y="1945599"/>
            <a:ext cx="8581825" cy="4703719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del servicio de DHCP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593"/>
            <a:ext cx="108204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tres subredes asociadas con las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 10, 20 y 30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tres </a:t>
            </a:r>
            <a:r>
              <a:rPr lang="es-MX" sz="1600" spc="-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MX" sz="1600" b="1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MX" sz="1600" b="1" spc="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MX" sz="1600" b="1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s-MX" sz="1600" b="1" spc="-2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MX" sz="1600" b="1" spc="-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b="1" spc="-2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s-MX" sz="1600" b="1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MX" sz="1600" b="1" spc="-2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spc="-2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es-MX" sz="1600" b="1" spc="-1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b="1" spc="-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MX" sz="1600" b="1" spc="-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s-MX" sz="1600" b="1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s-MX" sz="1600" b="1" spc="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es-MX" sz="1600" b="1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vice</a:t>
            </a:r>
            <a:r>
              <a:rPr lang="es-MX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obtendrán di</a:t>
            </a:r>
            <a:r>
              <a:rPr lang="es-MX" sz="1600" spc="-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MX" sz="1600" spc="-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ción</a:t>
            </a:r>
            <a:r>
              <a:rPr lang="es-MX" sz="1600" spc="-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</a:t>
            </a:r>
            <a:r>
              <a:rPr lang="es-MX" sz="1600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dinámi</a:t>
            </a:r>
            <a:r>
              <a:rPr lang="es-MX" sz="1600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MX" sz="1600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sz="1600" b="1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primero las excepciones.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s-ES_tradnl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45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1650420" y="1201931"/>
            <a:ext cx="8891160" cy="503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excluded-address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 Dir_IP_Final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pool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de red Máscara de subred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el servidor DNS</a:t>
            </a: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5893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22200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54668"/>
            <a:ext cx="94488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Pasos para configurar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Crear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Asignar los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del switch a la VLAN correspondiente.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Definir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(puerto por el que va a salir el tráfico de las distintas VLANs).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4E578D-7BAF-4681-BF75-AC5FE3AD8971}"/>
              </a:ext>
            </a:extLst>
          </p:cNvPr>
          <p:cNvSpPr txBox="1"/>
          <p:nvPr/>
        </p:nvSpPr>
        <p:spPr>
          <a:xfrm>
            <a:off x="834271" y="2923903"/>
            <a:ext cx="8382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subredes y los puertos del switch han sido divididos de la siguiente forma:</a:t>
            </a:r>
            <a:endParaRPr lang="es-E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967D43-4562-4C9A-BFA7-1485C888EFE6}"/>
              </a:ext>
            </a:extLst>
          </p:cNvPr>
          <p:cNvSpPr txBox="1"/>
          <p:nvPr/>
        </p:nvSpPr>
        <p:spPr>
          <a:xfrm>
            <a:off x="829558" y="5703332"/>
            <a:ext cx="612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vlan 1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 es la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nativa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está creada siempre por default.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5DA73BA-9C18-4089-BD14-C3684A90530F}"/>
              </a:ext>
            </a:extLst>
          </p:cNvPr>
          <p:cNvGraphicFramePr>
            <a:graphicFrameLocks noGrp="1"/>
          </p:cNvGraphicFramePr>
          <p:nvPr/>
        </p:nvGraphicFramePr>
        <p:xfrm>
          <a:off x="952499" y="3630221"/>
          <a:ext cx="8610601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7293">
                  <a:extLst>
                    <a:ext uri="{9D8B030D-6E8A-4147-A177-3AD203B41FA5}">
                      <a16:colId xmlns:a16="http://schemas.microsoft.com/office/drawing/2014/main" val="3615906484"/>
                    </a:ext>
                  </a:extLst>
                </a:gridCol>
                <a:gridCol w="885544">
                  <a:extLst>
                    <a:ext uri="{9D8B030D-6E8A-4147-A177-3AD203B41FA5}">
                      <a16:colId xmlns:a16="http://schemas.microsoft.com/office/drawing/2014/main" val="56571631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1977572645"/>
                    </a:ext>
                  </a:extLst>
                </a:gridCol>
                <a:gridCol w="2125237">
                  <a:extLst>
                    <a:ext uri="{9D8B030D-6E8A-4147-A177-3AD203B41FA5}">
                      <a16:colId xmlns:a16="http://schemas.microsoft.com/office/drawing/2014/main" val="912248757"/>
                    </a:ext>
                  </a:extLst>
                </a:gridCol>
                <a:gridCol w="2332463">
                  <a:extLst>
                    <a:ext uri="{9D8B030D-6E8A-4147-A177-3AD203B41FA5}">
                      <a16:colId xmlns:a16="http://schemas.microsoft.com/office/drawing/2014/main" val="445826148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Puertos</a:t>
                      </a:r>
                      <a:r>
                        <a:rPr lang="es-MX" sz="1400" spc="12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asignados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7102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F0/1-6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193.168.1.128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7724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F0/7-19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193.168.1.0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31252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F0/20-24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193.168.1.144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32233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aplica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193.168.1.152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255.255.255.252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639124"/>
                  </a:ext>
                </a:extLst>
              </a:tr>
            </a:tbl>
          </a:graphicData>
        </a:graphic>
      </p:graphicFrame>
      <p:sp>
        <p:nvSpPr>
          <p:cNvPr id="3" name="object 2">
            <a:extLst>
              <a:ext uri="{FF2B5EF4-FFF2-40B4-BE49-F238E27FC236}">
                <a16:creationId xmlns:a16="http://schemas.microsoft.com/office/drawing/2014/main" id="{971A254D-C5FF-A9A5-062C-50421163077C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Switch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666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4243</TotalTime>
  <Words>1121</Words>
  <Application>Microsoft Office PowerPoint</Application>
  <PresentationFormat>Widescreen</PresentationFormat>
  <Paragraphs>145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Dom Casual</vt:lpstr>
      <vt:lpstr>Symbol</vt:lpstr>
      <vt:lpstr>Office Theme</vt:lpstr>
      <vt:lpstr>TC 2006B  Interconexión de dispositivos</vt:lpstr>
      <vt:lpstr>Caso “Pisos y más”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116</cp:revision>
  <cp:lastPrinted>2023-11-21T15:56:19Z</cp:lastPrinted>
  <dcterms:created xsi:type="dcterms:W3CDTF">2021-02-01T12:33:05Z</dcterms:created>
  <dcterms:modified xsi:type="dcterms:W3CDTF">2025-05-17T22:28:11Z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