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861" r:id="rId14"/>
    <p:sldId id="866" r:id="rId15"/>
    <p:sldId id="862" r:id="rId16"/>
    <p:sldId id="629" r:id="rId17"/>
    <p:sldId id="630" r:id="rId18"/>
    <p:sldId id="632" r:id="rId19"/>
    <p:sldId id="631" r:id="rId20"/>
    <p:sldId id="636" r:id="rId21"/>
    <p:sldId id="482" r:id="rId22"/>
    <p:sldId id="48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2639" autoAdjust="0"/>
  </p:normalViewPr>
  <p:slideViewPr>
    <p:cSldViewPr>
      <p:cViewPr varScale="1">
        <p:scale>
          <a:sx n="99" d="100"/>
          <a:sy n="99" d="100"/>
        </p:scale>
        <p:origin x="215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30/10/2024</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30/10/2024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17</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18</a:t>
            </a:fld>
            <a:endParaRPr lang="es-ES" dirty="0"/>
          </a:p>
        </p:txBody>
      </p:sp>
    </p:spTree>
    <p:extLst>
      <p:ext uri="{BB962C8B-B14F-4D97-AF65-F5344CB8AC3E}">
        <p14:creationId xmlns:p14="http://schemas.microsoft.com/office/powerpoint/2010/main" val="40708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19</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402394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375164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279055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La señal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2339752" y="1238600"/>
            <a:ext cx="6120680" cy="167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lnSpc>
                <a:spcPct val="150000"/>
              </a:lnSpc>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7" y="1156410"/>
            <a:ext cx="1296144" cy="1296144"/>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708920"/>
            <a:ext cx="79208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con redes </a:t>
            </a:r>
            <a:r>
              <a:rPr lang="es-ES" sz="1600" dirty="0" err="1">
                <a:solidFill>
                  <a:srgbClr val="333333"/>
                </a:solidFill>
              </a:rPr>
              <a:t>Wi</a:t>
            </a:r>
            <a:r>
              <a:rPr lang="es-ES" sz="1600" dirty="0">
                <a:solidFill>
                  <a:srgbClr val="333333"/>
                </a:solidFill>
              </a:rPr>
              <a:t>-Fi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486" y="4725144"/>
            <a:ext cx="4595946" cy="1924552"/>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052736"/>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88640" y="1683332"/>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449796" y="5004580"/>
            <a:ext cx="8244408" cy="1364733"/>
          </a:xfrm>
          <a:prstGeom prst="rect">
            <a:avLst/>
          </a:prstGeom>
          <a:noFill/>
        </p:spPr>
        <p:txBody>
          <a:bodyPr wrap="square">
            <a:spAutoFit/>
          </a:bodyPr>
          <a:lstStyle/>
          <a:p>
            <a:pPr algn="just">
              <a:lnSpc>
                <a:spcPts val="2000"/>
              </a:lnSpc>
            </a:pPr>
            <a:r>
              <a:rPr lang="es-MX" sz="1600" dirty="0">
                <a:solidFill>
                  <a:srgbClr val="333333"/>
                </a:solidFill>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600" dirty="0" err="1">
                <a:solidFill>
                  <a:srgbClr val="333333"/>
                </a:solidFill>
              </a:rPr>
              <a:t>gigahertcio</a:t>
            </a:r>
            <a:r>
              <a:rPr lang="es-MX" sz="1600" dirty="0">
                <a:solidFill>
                  <a:srgbClr val="333333"/>
                </a:solidFill>
              </a:rPr>
              <a:t> (GHz) representa mil millones de repeticiones por segundo.</a:t>
            </a:r>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97855"/>
            <a:ext cx="8874732" cy="1098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83568" y="2939425"/>
            <a:ext cx="7776864" cy="598079"/>
          </a:xfrm>
        </p:spPr>
        <p:txBody>
          <a:bodyPr>
            <a:noAutofit/>
          </a:bodyPr>
          <a:lstStyle/>
          <a:p>
            <a:pPr marL="0" indent="0" algn="just">
              <a:lnSpc>
                <a:spcPts val="2600"/>
              </a:lnSpc>
              <a:spcBef>
                <a:spcPts val="0"/>
              </a:spcBef>
              <a:spcAft>
                <a:spcPts val="0"/>
              </a:spcAft>
              <a:buNone/>
            </a:pPr>
            <a:r>
              <a:rPr lang="es-ES" sz="1600" dirty="0">
                <a:solidFill>
                  <a:srgbClr val="333333"/>
                </a:solidFill>
              </a:rPr>
              <a:t>Se subdivide en </a:t>
            </a:r>
            <a:r>
              <a:rPr lang="es-ES" sz="1600" b="1" dirty="0">
                <a:solidFill>
                  <a:srgbClr val="333333"/>
                </a:solidFill>
              </a:rPr>
              <a:t>13 canales </a:t>
            </a:r>
            <a:r>
              <a:rPr lang="es-ES" sz="1600" dirty="0">
                <a:solidFill>
                  <a:srgbClr val="333333"/>
                </a:solidFill>
              </a:rPr>
              <a:t>cada uno de </a:t>
            </a:r>
            <a:r>
              <a:rPr lang="es-ES" sz="1600" b="1" dirty="0">
                <a:solidFill>
                  <a:srgbClr val="333333"/>
                </a:solidFill>
              </a:rPr>
              <a:t>20 MHz </a:t>
            </a:r>
            <a:r>
              <a:rPr lang="es-ES" sz="1600" dirty="0">
                <a:solidFill>
                  <a:srgbClr val="333333"/>
                </a:solidFill>
              </a:rPr>
              <a:t>los cuales se solapan los unos a los otros:</a:t>
            </a:r>
            <a:endParaRPr lang="es-ES" altLang="es-MX" sz="1600" dirty="0"/>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3777902"/>
            <a:ext cx="8669778" cy="1970063"/>
          </a:xfrm>
          <a:prstGeom prst="rect">
            <a:avLst/>
          </a:prstGeom>
        </p:spPr>
      </p:pic>
      <p:pic>
        <p:nvPicPr>
          <p:cNvPr id="13" name="Picture 12">
            <a:extLst>
              <a:ext uri="{FF2B5EF4-FFF2-40B4-BE49-F238E27FC236}">
                <a16:creationId xmlns:a16="http://schemas.microsoft.com/office/drawing/2014/main" id="{6EB73B79-0335-16C0-CF0F-4D9E9BE8B5C4}"/>
              </a:ext>
            </a:extLst>
          </p:cNvPr>
          <p:cNvPicPr>
            <a:picLocks noChangeAspect="1"/>
          </p:cNvPicPr>
          <p:nvPr/>
        </p:nvPicPr>
        <p:blipFill>
          <a:blip r:embed="rId4"/>
          <a:stretch>
            <a:fillRect/>
          </a:stretch>
        </p:blipFill>
        <p:spPr>
          <a:xfrm>
            <a:off x="1763688" y="1582769"/>
            <a:ext cx="5373540" cy="1108292"/>
          </a:xfrm>
          <a:prstGeom prst="rect">
            <a:avLst/>
          </a:prstGeom>
        </p:spPr>
      </p:pic>
    </p:spTree>
    <p:extLst>
      <p:ext uri="{BB962C8B-B14F-4D97-AF65-F5344CB8AC3E}">
        <p14:creationId xmlns:p14="http://schemas.microsoft.com/office/powerpoint/2010/main" val="665014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26876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4" name="CuadroTexto 3">
            <a:extLst>
              <a:ext uri="{FF2B5EF4-FFF2-40B4-BE49-F238E27FC236}">
                <a16:creationId xmlns:a16="http://schemas.microsoft.com/office/drawing/2014/main" id="{0D11DBEE-143D-4D0C-CBB7-6545A70103E8}"/>
              </a:ext>
            </a:extLst>
          </p:cNvPr>
          <p:cNvSpPr txBox="1"/>
          <p:nvPr/>
        </p:nvSpPr>
        <p:spPr>
          <a:xfrm>
            <a:off x="3995936" y="3429000"/>
            <a:ext cx="4608512" cy="30087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t>Posteriormente se añadió el </a:t>
            </a:r>
            <a:r>
              <a:rPr lang="es-MX" sz="1600" b="1" dirty="0"/>
              <a:t>canal 14 </a:t>
            </a:r>
            <a:r>
              <a:rPr lang="es-MX" sz="1600" dirty="0"/>
              <a:t>que opera desde los 2.484 GHz hasta los 2.495 GHz.</a:t>
            </a:r>
          </a:p>
          <a:p>
            <a:pPr marL="285750" indent="-285750" algn="just">
              <a:lnSpc>
                <a:spcPct val="150000"/>
              </a:lnSpc>
              <a:buFont typeface="Arial" panose="020B0604020202020204" pitchFamily="34" charset="0"/>
              <a:buChar char="•"/>
            </a:pPr>
            <a:r>
              <a:rPr lang="es-MX" sz="1600" dirty="0"/>
              <a:t>No todos los dispositivos son compatibles con este canal. </a:t>
            </a:r>
          </a:p>
          <a:p>
            <a:pPr marL="285750" indent="-285750" algn="just">
              <a:lnSpc>
                <a:spcPct val="150000"/>
              </a:lnSpc>
              <a:buFont typeface="Arial" panose="020B0604020202020204" pitchFamily="34" charset="0"/>
              <a:buChar char="•"/>
            </a:pPr>
            <a:r>
              <a:rPr lang="es-MX" sz="1600" dirty="0"/>
              <a:t>Se solapa solo con el canal 12 y 13.</a:t>
            </a:r>
          </a:p>
          <a:p>
            <a:pPr marL="285750" indent="-285750" algn="just">
              <a:lnSpc>
                <a:spcPct val="150000"/>
              </a:lnSpc>
              <a:buFont typeface="Arial" panose="020B0604020202020204" pitchFamily="34" charset="0"/>
              <a:buChar char="•"/>
            </a:pPr>
            <a:r>
              <a:rPr lang="es-MX" sz="1600" dirty="0"/>
              <a:t>Fue una medida a la que se recurrió para evitar la sobresaturación que presentó muy pronto esta banda.</a:t>
            </a:r>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1268760"/>
            <a:ext cx="8669778" cy="1970063"/>
          </a:xfrm>
          <a:prstGeom prst="rect">
            <a:avLst/>
          </a:prstGeom>
        </p:spPr>
      </p:pic>
      <p:pic>
        <p:nvPicPr>
          <p:cNvPr id="9" name="Picture 8">
            <a:extLst>
              <a:ext uri="{FF2B5EF4-FFF2-40B4-BE49-F238E27FC236}">
                <a16:creationId xmlns:a16="http://schemas.microsoft.com/office/drawing/2014/main" id="{63B6D713-FE88-A845-9126-931E3B58A12C}"/>
              </a:ext>
            </a:extLst>
          </p:cNvPr>
          <p:cNvPicPr>
            <a:picLocks noChangeAspect="1"/>
          </p:cNvPicPr>
          <p:nvPr/>
        </p:nvPicPr>
        <p:blipFill>
          <a:blip r:embed="rId4"/>
          <a:stretch>
            <a:fillRect/>
          </a:stretch>
        </p:blipFill>
        <p:spPr>
          <a:xfrm>
            <a:off x="179512" y="3436593"/>
            <a:ext cx="3528392" cy="2865938"/>
          </a:xfrm>
          <a:prstGeom prst="rect">
            <a:avLst/>
          </a:prstGeom>
        </p:spPr>
      </p:pic>
    </p:spTree>
    <p:extLst>
      <p:ext uri="{BB962C8B-B14F-4D97-AF65-F5344CB8AC3E}">
        <p14:creationId xmlns:p14="http://schemas.microsoft.com/office/powerpoint/2010/main" val="1418419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971600" y="1408697"/>
            <a:ext cx="7430358" cy="504057"/>
          </a:xfrm>
        </p:spPr>
        <p:txBody>
          <a:bodyPr>
            <a:noAutofit/>
          </a:bodyPr>
          <a:lstStyle/>
          <a:p>
            <a:pPr marL="0" indent="0" algn="just">
              <a:lnSpc>
                <a:spcPts val="2600"/>
              </a:lnSpc>
              <a:spcBef>
                <a:spcPts val="0"/>
              </a:spcBef>
              <a:spcAft>
                <a:spcPts val="0"/>
              </a:spcAft>
              <a:buNone/>
            </a:pPr>
            <a:r>
              <a:rPr lang="es-ES" sz="1600" dirty="0">
                <a:solidFill>
                  <a:srgbClr val="333333"/>
                </a:solidFill>
              </a:rPr>
              <a:t>Se encuentra entre los 5180 MHz Y 5825 MHz del espectro de frecuencia WI-FI.</a:t>
            </a:r>
            <a:endParaRPr lang="es-ES" altLang="es-MX" sz="1600" dirty="0"/>
          </a:p>
        </p:txBody>
      </p:sp>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146" y="171469"/>
            <a:ext cx="8874732" cy="119675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8" name="Picture 7">
            <a:extLst>
              <a:ext uri="{FF2B5EF4-FFF2-40B4-BE49-F238E27FC236}">
                <a16:creationId xmlns:a16="http://schemas.microsoft.com/office/drawing/2014/main" id="{84CBB11A-53B4-4A85-E690-CE5A61C9C9EE}"/>
              </a:ext>
            </a:extLst>
          </p:cNvPr>
          <p:cNvPicPr>
            <a:picLocks noChangeAspect="1"/>
          </p:cNvPicPr>
          <p:nvPr/>
        </p:nvPicPr>
        <p:blipFill>
          <a:blip r:embed="rId3"/>
          <a:stretch>
            <a:fillRect/>
          </a:stretch>
        </p:blipFill>
        <p:spPr>
          <a:xfrm>
            <a:off x="1104634" y="1993707"/>
            <a:ext cx="6934732" cy="1435293"/>
          </a:xfrm>
          <a:prstGeom prst="rect">
            <a:avLst/>
          </a:prstGeom>
        </p:spPr>
      </p:pic>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107828" y="3717032"/>
            <a:ext cx="6659368" cy="2592288"/>
          </a:xfrm>
          <a:prstGeom prst="rect">
            <a:avLst/>
          </a:prstGeom>
        </p:spPr>
      </p:pic>
    </p:spTree>
    <p:extLst>
      <p:ext uri="{BB962C8B-B14F-4D97-AF65-F5344CB8AC3E}">
        <p14:creationId xmlns:p14="http://schemas.microsoft.com/office/powerpoint/2010/main" val="12792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6360115" y="908720"/>
            <a:ext cx="2599241" cy="1571479"/>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51520" y="1056599"/>
            <a:ext cx="5633665"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distintos tipos de señales </a:t>
            </a:r>
            <a:r>
              <a:rPr lang="es-ES" sz="1600" b="0" i="0" dirty="0" err="1">
                <a:solidFill>
                  <a:srgbClr val="333333"/>
                </a:solidFill>
                <a:effectLst/>
              </a:rPr>
              <a:t>Wi</a:t>
            </a:r>
            <a:r>
              <a:rPr lang="es-ES" sz="1600" b="0" i="0" dirty="0">
                <a:solidFill>
                  <a:srgbClr val="333333"/>
                </a:solidFill>
                <a:effectLst/>
              </a:rPr>
              <a:t>-Fi, basados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1916832"/>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400" dirty="0">
                <a:solidFill>
                  <a:srgbClr val="333333"/>
                </a:solidFill>
              </a:rPr>
              <a:t>Banda de frecuencia de </a:t>
            </a:r>
            <a:r>
              <a:rPr lang="es-ES" sz="14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4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400" dirty="0"/>
              <a:t>Tiene un </a:t>
            </a:r>
            <a:r>
              <a:rPr lang="es-ES" sz="14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400" dirty="0"/>
              <a:t>Compatibilidad con todos los dispositivos.</a:t>
            </a:r>
          </a:p>
          <a:p>
            <a:pPr>
              <a:buFont typeface="Arial" panose="020B0604020202020204" pitchFamily="34" charset="0"/>
              <a:buChar char="•"/>
            </a:pPr>
            <a:r>
              <a:rPr lang="es-ES" sz="1400" dirty="0"/>
              <a:t>Su </a:t>
            </a:r>
            <a:r>
              <a:rPr lang="es-ES" sz="14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400" dirty="0"/>
              <a:t>Está muy </a:t>
            </a:r>
            <a:r>
              <a:rPr lang="es-ES" sz="1400" b="1" dirty="0"/>
              <a:t>saturada</a:t>
            </a:r>
            <a:r>
              <a:rPr lang="es-ES" sz="1400" dirty="0"/>
              <a:t>.</a:t>
            </a:r>
          </a:p>
          <a:p>
            <a:pPr>
              <a:buFont typeface="Arial" panose="020B0604020202020204" pitchFamily="34" charset="0"/>
              <a:buChar char="•"/>
            </a:pPr>
            <a:r>
              <a:rPr lang="es-ES" sz="1400" b="1" dirty="0">
                <a:solidFill>
                  <a:srgbClr val="333333"/>
                </a:solidFill>
              </a:rPr>
              <a:t>Más interferencias</a:t>
            </a:r>
            <a:r>
              <a:rPr lang="es-ES" sz="1400" dirty="0">
                <a:solidFill>
                  <a:srgbClr val="333333"/>
                </a:solidFill>
              </a:rPr>
              <a:t>.</a:t>
            </a:r>
          </a:p>
          <a:p>
            <a:pPr>
              <a:buFont typeface="Arial" panose="020B0604020202020204" pitchFamily="34" charset="0"/>
              <a:buChar char="•"/>
            </a:pPr>
            <a:r>
              <a:rPr lang="es-ES" sz="1400" dirty="0">
                <a:solidFill>
                  <a:srgbClr val="333333"/>
                </a:solidFill>
              </a:rPr>
              <a:t>Limitado a </a:t>
            </a:r>
            <a:r>
              <a:rPr lang="es-ES" sz="1400" b="1" dirty="0">
                <a:solidFill>
                  <a:srgbClr val="333333"/>
                </a:solidFill>
              </a:rPr>
              <a:t>3 canales </a:t>
            </a:r>
            <a:r>
              <a:rPr lang="es-ES" sz="1400" dirty="0">
                <a:solidFill>
                  <a:srgbClr val="333333"/>
                </a:solidFill>
              </a:rPr>
              <a:t>de </a:t>
            </a:r>
            <a:r>
              <a:rPr lang="es-ES" sz="1400" b="1" dirty="0">
                <a:solidFill>
                  <a:srgbClr val="333333"/>
                </a:solidFill>
              </a:rPr>
              <a:t>20 MHz</a:t>
            </a:r>
            <a:r>
              <a:rPr lang="es-ES" sz="1400" dirty="0">
                <a:solidFill>
                  <a:srgbClr val="333333"/>
                </a:solidFill>
              </a:rPr>
              <a:t>.</a:t>
            </a: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554947" y="1867530"/>
            <a:ext cx="4149334" cy="451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400" dirty="0">
                <a:solidFill>
                  <a:srgbClr val="333333"/>
                </a:solidFill>
              </a:rPr>
              <a:t>Banda de frecuencia de </a:t>
            </a:r>
            <a:r>
              <a:rPr lang="es-ES" sz="14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400" b="1" dirty="0">
                <a:solidFill>
                  <a:srgbClr val="333333"/>
                </a:solidFill>
              </a:rPr>
              <a:t>Cobertura baja</a:t>
            </a:r>
            <a:r>
              <a:rPr lang="es-ES" sz="1400" dirty="0">
                <a:solidFill>
                  <a:srgbClr val="333333"/>
                </a:solidFill>
              </a:rPr>
              <a:t>.</a:t>
            </a:r>
          </a:p>
          <a:p>
            <a:pPr algn="just">
              <a:buFont typeface="Arial" panose="020B0604020202020204" pitchFamily="34" charset="0"/>
              <a:buChar char="•"/>
            </a:pPr>
            <a:r>
              <a:rPr lang="es-ES" sz="14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400" dirty="0">
                <a:solidFill>
                  <a:srgbClr val="333333"/>
                </a:solidFill>
              </a:rPr>
              <a:t>Compatibilidad con la mayoría de los dispositivos.</a:t>
            </a:r>
          </a:p>
          <a:p>
            <a:pPr algn="just">
              <a:buFont typeface="Arial" panose="020B0604020202020204" pitchFamily="34" charset="0"/>
              <a:buChar char="•"/>
            </a:pPr>
            <a:r>
              <a:rPr lang="es-ES" sz="1400" dirty="0">
                <a:solidFill>
                  <a:srgbClr val="333333"/>
                </a:solidFill>
              </a:rPr>
              <a:t>Su </a:t>
            </a:r>
            <a:r>
              <a:rPr lang="es-ES" sz="1400" b="1" dirty="0">
                <a:solidFill>
                  <a:srgbClr val="333333"/>
                </a:solidFill>
              </a:rPr>
              <a:t>velocidad es muy alta 1 Gbps </a:t>
            </a:r>
            <a:r>
              <a:rPr lang="es-ES" sz="1400" dirty="0">
                <a:solidFill>
                  <a:srgbClr val="333333"/>
                </a:solidFill>
              </a:rPr>
              <a:t>(Esta frecuencia es menos concurrida).</a:t>
            </a:r>
          </a:p>
          <a:p>
            <a:pPr algn="just">
              <a:buFont typeface="Arial" panose="020B0604020202020204" pitchFamily="34" charset="0"/>
              <a:buChar char="•"/>
            </a:pPr>
            <a:r>
              <a:rPr lang="es-ES" sz="1400" dirty="0">
                <a:solidFill>
                  <a:srgbClr val="333333"/>
                </a:solidFill>
              </a:rPr>
              <a:t>Se usa en </a:t>
            </a:r>
            <a:r>
              <a:rPr lang="es-ES" sz="1400" b="1" dirty="0">
                <a:solidFill>
                  <a:srgbClr val="333333"/>
                </a:solidFill>
              </a:rPr>
              <a:t>menos dispositivos</a:t>
            </a:r>
            <a:r>
              <a:rPr lang="es-ES" sz="1400" dirty="0">
                <a:solidFill>
                  <a:srgbClr val="333333"/>
                </a:solidFill>
              </a:rPr>
              <a:t>.</a:t>
            </a:r>
          </a:p>
          <a:p>
            <a:pPr algn="just">
              <a:buFont typeface="Arial" panose="020B0604020202020204" pitchFamily="34" charset="0"/>
              <a:buChar char="•"/>
            </a:pPr>
            <a:r>
              <a:rPr lang="es-ES" altLang="es-MX" sz="1400" b="1" dirty="0">
                <a:solidFill>
                  <a:srgbClr val="333333"/>
                </a:solidFill>
              </a:rPr>
              <a:t>Menos interferencias.</a:t>
            </a:r>
          </a:p>
          <a:p>
            <a:pPr algn="just">
              <a:buFont typeface="Arial" panose="020B0604020202020204" pitchFamily="34" charset="0"/>
              <a:buChar char="•"/>
            </a:pPr>
            <a:r>
              <a:rPr lang="es-ES" sz="1400" dirty="0">
                <a:solidFill>
                  <a:srgbClr val="333333"/>
                </a:solidFill>
              </a:rPr>
              <a:t>Tiene más canales disponibles: </a:t>
            </a:r>
            <a:r>
              <a:rPr lang="es-ES" sz="1400" b="1" dirty="0">
                <a:solidFill>
                  <a:srgbClr val="333333"/>
                </a:solidFill>
              </a:rPr>
              <a:t>6 canales </a:t>
            </a:r>
            <a:r>
              <a:rPr lang="es-ES" sz="1400" dirty="0">
                <a:solidFill>
                  <a:srgbClr val="333333"/>
                </a:solidFill>
              </a:rPr>
              <a:t>de </a:t>
            </a:r>
            <a:r>
              <a:rPr lang="es-ES" sz="1400" b="1" dirty="0">
                <a:solidFill>
                  <a:srgbClr val="333333"/>
                </a:solidFill>
              </a:rPr>
              <a:t>80 MHz</a:t>
            </a:r>
            <a:r>
              <a:rPr lang="es-ES" sz="1400" dirty="0">
                <a:solidFill>
                  <a:srgbClr val="333333"/>
                </a:solidFill>
              </a:rPr>
              <a:t>.</a:t>
            </a:r>
          </a:p>
          <a:p>
            <a:pPr algn="just">
              <a:buFont typeface="Arial" panose="020B0604020202020204" pitchFamily="34" charset="0"/>
              <a:buChar char="•"/>
            </a:pPr>
            <a:r>
              <a:rPr lang="es-MX" sz="1400" dirty="0">
                <a:solidFill>
                  <a:srgbClr val="333333"/>
                </a:solidFill>
              </a:rPr>
              <a:t>Al tener mucho ancho de banda los dispositivos no suelen solaparse.</a:t>
            </a:r>
          </a:p>
          <a:p>
            <a:pPr algn="just">
              <a:buFont typeface="Arial" panose="020B0604020202020204" pitchFamily="34" charset="0"/>
              <a:buChar char="•"/>
            </a:pPr>
            <a:endParaRPr lang="es-ES" sz="1600" dirty="0">
              <a:solidFill>
                <a:srgbClr val="333333"/>
              </a:solidFill>
            </a:endParaRPr>
          </a:p>
          <a:p>
            <a:pPr algn="just">
              <a:buFont typeface="Arial" panose="020B0604020202020204" pitchFamily="34" charset="0"/>
              <a:buChar char="•"/>
            </a:pPr>
            <a:endParaRPr lang="es-ES" sz="1600" dirty="0">
              <a:solidFill>
                <a:srgbClr val="333333"/>
              </a:solidFill>
            </a:endParaRPr>
          </a:p>
          <a:p>
            <a:pPr algn="just">
              <a:buFont typeface="Arial" panose="020B0604020202020204" pitchFamily="34" charset="0"/>
              <a:buChar char="•"/>
            </a:pP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4685</TotalTime>
  <Words>1391</Words>
  <Application>Microsoft Office PowerPoint</Application>
  <PresentationFormat>On-screen Show (4:3)</PresentationFormat>
  <Paragraphs>178</Paragraphs>
  <Slides>22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Charter</vt:lpstr>
      <vt:lpstr>Dom Casual</vt:lpstr>
      <vt:lpstr>Times New Roman</vt:lpstr>
      <vt:lpstr>Verdana</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172</cp:revision>
  <cp:lastPrinted>2013-10-21T22:10:45Z</cp:lastPrinted>
  <dcterms:created xsi:type="dcterms:W3CDTF">2013-06-11T22:32:36Z</dcterms:created>
  <dcterms:modified xsi:type="dcterms:W3CDTF">2024-10-30T16:38:08Z</dcterms:modified>
</cp:coreProperties>
</file>