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341" r:id="rId2"/>
    <p:sldId id="344" r:id="rId3"/>
    <p:sldId id="345" r:id="rId4"/>
    <p:sldId id="346" r:id="rId5"/>
    <p:sldId id="348" r:id="rId6"/>
    <p:sldId id="802" r:id="rId7"/>
    <p:sldId id="353" r:id="rId8"/>
    <p:sldId id="359" r:id="rId9"/>
    <p:sldId id="360" r:id="rId10"/>
    <p:sldId id="361" r:id="rId11"/>
    <p:sldId id="362" r:id="rId12"/>
    <p:sldId id="363" r:id="rId13"/>
    <p:sldId id="364" r:id="rId14"/>
    <p:sldId id="365" r:id="rId15"/>
    <p:sldId id="369" r:id="rId16"/>
    <p:sldId id="366" r:id="rId17"/>
    <p:sldId id="367" r:id="rId18"/>
    <p:sldId id="368" r:id="rId19"/>
    <p:sldId id="370" r:id="rId20"/>
    <p:sldId id="371" r:id="rId21"/>
    <p:sldId id="372" r:id="rId22"/>
    <p:sldId id="373" r:id="rId23"/>
    <p:sldId id="374" r:id="rId24"/>
    <p:sldId id="376" r:id="rId25"/>
    <p:sldId id="377" r:id="rId26"/>
    <p:sldId id="380" r:id="rId27"/>
    <p:sldId id="382" r:id="rId28"/>
    <p:sldId id="381" r:id="rId29"/>
    <p:sldId id="385" r:id="rId30"/>
    <p:sldId id="386" r:id="rId31"/>
    <p:sldId id="387" r:id="rId32"/>
    <p:sldId id="388" r:id="rId33"/>
    <p:sldId id="389" r:id="rId34"/>
    <p:sldId id="390" r:id="rId35"/>
    <p:sldId id="391" r:id="rId36"/>
    <p:sldId id="392" r:id="rId37"/>
    <p:sldId id="804" r:id="rId38"/>
    <p:sldId id="803" r:id="rId39"/>
    <p:sldId id="805" r:id="rId40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250" autoAdjust="0"/>
  </p:normalViewPr>
  <p:slideViewPr>
    <p:cSldViewPr>
      <p:cViewPr varScale="1">
        <p:scale>
          <a:sx n="107" d="100"/>
          <a:sy n="107" d="100"/>
        </p:scale>
        <p:origin x="169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14/02/2025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349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349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9C16159-BDB0-42BC-817E-44D203180313}" type="slidenum">
              <a:rPr lang="es-MX" sz="1200" smtClean="0"/>
              <a:pPr/>
              <a:t>17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8594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468278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451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300C4400-0B65-4078-9655-01B1FBDF1311}" type="slidenum">
              <a:rPr lang="es-MX" sz="1200" smtClean="0"/>
              <a:pPr/>
              <a:t>21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757845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553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554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AE07A90-E945-4BD1-8CD7-BAD22F1D132F}" type="slidenum">
              <a:rPr lang="es-MX" sz="1200" smtClean="0"/>
              <a:pPr/>
              <a:t>22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664402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656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0A42187-753D-4B20-937F-1DD0CCADB0AF}" type="slidenum">
              <a:rPr lang="es-MX" sz="1200" smtClean="0"/>
              <a:pPr/>
              <a:t>25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807330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758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758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FB6BEB14-AFDF-4787-B308-5C6D2692C763}" type="slidenum">
              <a:rPr lang="es-MX" sz="1200" smtClean="0"/>
              <a:pPr/>
              <a:t>26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217370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963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963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E06F4935-66C1-411A-A676-27A7EC6DAB9B}" type="slidenum">
              <a:rPr lang="es-MX" sz="1200" smtClean="0"/>
              <a:pPr/>
              <a:t>27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954538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86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0FEFECB1-F6DF-4DED-9BA9-4B9EBAEA4306}" type="slidenum">
              <a:rPr lang="es-MX" sz="1200" smtClean="0"/>
              <a:pPr/>
              <a:t>28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02901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68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168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DC0D326-B316-4193-883C-B9DE43D6A269}" type="slidenum">
              <a:rPr lang="es-MX" sz="1200" smtClean="0"/>
              <a:pPr/>
              <a:t>29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8993245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270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FF710B4-6B7B-4D55-A8F5-8BA355BBB001}" type="slidenum">
              <a:rPr lang="es-MX" sz="1200" smtClean="0"/>
              <a:pPr/>
              <a:t>31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268638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61756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373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373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8E99E83-092C-4C26-A737-B1DC600089FB}" type="slidenum">
              <a:rPr lang="es-MX" sz="1200" smtClean="0"/>
              <a:pPr/>
              <a:t>32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807153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475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0AA854-E2F7-4776-BABB-B3F86AD868DD}" type="slidenum">
              <a:rPr lang="es-MX" sz="1200" smtClean="0"/>
              <a:pPr/>
              <a:t>33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0741787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577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578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9C682B6F-1B7B-432B-B010-C4947D3DE591}" type="slidenum">
              <a:rPr lang="es-MX" sz="1200" smtClean="0"/>
              <a:pPr/>
              <a:t>34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42701533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680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76A0E061-6C61-4A42-A744-BF8C1586F66D}" type="slidenum">
              <a:rPr lang="es-MX" sz="1200" smtClean="0"/>
              <a:pPr/>
              <a:t>35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9979055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782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7782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53C13321-D942-4557-AD67-337E6890D949}" type="slidenum">
              <a:rPr lang="es-MX" sz="1200" smtClean="0"/>
              <a:pPr/>
              <a:t>36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10980595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976379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265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88265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88265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algn="ctr" defTabSz="882650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fld id="{04267211-205D-47E8-9F29-7E4C01D43DC3}" type="slidenum">
              <a:rPr lang="en-US" altLang="en-US" sz="800" smtClean="0"/>
              <a:pPr/>
              <a:t>6</a:t>
            </a:fld>
            <a:endParaRPr lang="es-ES" altLang="en-US" sz="800" dirty="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8276835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624996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5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59396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B498DD59-7978-4B76-8B6F-22E3F47892A9}" type="slidenum">
              <a:rPr lang="es-MX" sz="1200" smtClean="0"/>
              <a:pPr/>
              <a:t>8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27224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53243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s-MX" sz="1100" dirty="0"/>
              <a:t>PBX es cualquier central telefónica conectada directamente a la red pública de teléfono por medio de líneas troncales para gestionar, además de las llamadas internas, las entrantes y/o salientes con autonomía sobre cualquier otra central telefónica. </a:t>
            </a:r>
          </a:p>
        </p:txBody>
      </p:sp>
      <p:sp>
        <p:nvSpPr>
          <p:cNvPr id="60420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1539CD3-0928-490D-8C5B-B4B522BB5DA6}" type="slidenum">
              <a:rPr lang="es-MX" sz="1200" smtClean="0"/>
              <a:pPr/>
              <a:t>12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505732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43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/>
          </a:p>
        </p:txBody>
      </p:sp>
      <p:sp>
        <p:nvSpPr>
          <p:cNvPr id="61444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CB0F2B3B-50BB-4825-8039-787CE9057AC7}" type="slidenum">
              <a:rPr lang="es-MX" sz="1200" smtClean="0"/>
              <a:pPr/>
              <a:t>13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3952139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62468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72D5A9B-FF37-44F1-B870-4349840A317E}" type="slidenum">
              <a:rPr lang="es-MX" sz="1200" smtClean="0"/>
              <a:pPr/>
              <a:t>16</a:t>
            </a:fld>
            <a:endParaRPr lang="es-MX" sz="1200"/>
          </a:p>
        </p:txBody>
      </p:sp>
    </p:spTree>
    <p:extLst>
      <p:ext uri="{BB962C8B-B14F-4D97-AF65-F5344CB8AC3E}">
        <p14:creationId xmlns:p14="http://schemas.microsoft.com/office/powerpoint/2010/main" val="2114354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‹#›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247745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14/02/2025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3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04664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5616" y="2420888"/>
            <a:ext cx="6008712" cy="1124546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Cableado estructurado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7" name="6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3821" y="3645024"/>
            <a:ext cx="3264363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pic>
        <p:nvPicPr>
          <p:cNvPr id="2048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3" y="1428750"/>
            <a:ext cx="8010525" cy="464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0575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1. Instalaciones de entrada (POP)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285875"/>
            <a:ext cx="8001000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define como la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ubicación</a:t>
            </a:r>
            <a:r>
              <a:rPr lang="es-MX" sz="18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donde “entran” los servicios de telecomunicaciones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 edificio, incluyendo:</a:t>
            </a:r>
          </a:p>
        </p:txBody>
      </p:sp>
      <p:pic>
        <p:nvPicPr>
          <p:cNvPr id="2150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900" y="3357563"/>
            <a:ext cx="2681288" cy="264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071563" y="2214563"/>
            <a:ext cx="4929187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El punto de entrada a través de la pared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6 Rectángulo"/>
          <p:cNvSpPr>
            <a:spLocks noChangeArrowheads="1"/>
          </p:cNvSpPr>
          <p:nvPr/>
        </p:nvSpPr>
        <p:spPr bwMode="auto">
          <a:xfrm>
            <a:off x="571500" y="3291235"/>
            <a:ext cx="4929188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Puede contener interfaces de acceso de la red pública.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071563" y="2714625"/>
            <a:ext cx="7072312" cy="46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69875" indent="-269875">
              <a:lnSpc>
                <a:spcPct val="150000"/>
              </a:lnSpc>
              <a:buFont typeface="Courier New" pitchFamily="49" charset="0"/>
              <a:buChar char="o"/>
            </a:pPr>
            <a:r>
              <a:rPr lang="es-ES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Continuando hasta la sala o espacio de instalaciones de entrada</a:t>
            </a:r>
            <a:endParaRPr lang="es-MX" sz="1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571500" y="5005735"/>
            <a:ext cx="5072063" cy="8720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Puede incorporar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</a:t>
            </a:r>
            <a:r>
              <a:rPr lang="es-MX" sz="1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backbone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que conecta a otros edificios.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71500" y="4134197"/>
            <a:ext cx="5000625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Debe ubicarse cerca de los montajes verticales.</a:t>
            </a:r>
          </a:p>
        </p:txBody>
      </p:sp>
    </p:spTree>
    <p:extLst>
      <p:ext uri="{BB962C8B-B14F-4D97-AF65-F5344CB8AC3E}">
        <p14:creationId xmlns:p14="http://schemas.microsoft.com/office/powerpoint/2010/main" val="136548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500063" y="1500188"/>
            <a:ext cx="800100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define como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espacio</a:t>
            </a:r>
            <a:r>
              <a:rPr lang="es-MX" sz="2000" b="1" dirty="0">
                <a:latin typeface="ZapfHumnst BT"/>
              </a:rPr>
              <a:t>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donde residen los equipos de telecomunicaciones</a:t>
            </a:r>
            <a:r>
              <a:rPr lang="es-MX" sz="2000" dirty="0"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comunes al edificio tales como: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000125" y="2879725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 telefónica (PBX)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000125" y="3379788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Centrales de video</a:t>
            </a:r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auto">
          <a:xfrm>
            <a:off x="1000125" y="38798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Servidores centrales</a:t>
            </a:r>
          </a:p>
        </p:txBody>
      </p:sp>
      <p:grpSp>
        <p:nvGrpSpPr>
          <p:cNvPr id="22535" name="78 Grupo"/>
          <p:cNvGrpSpPr>
            <a:grpSpLocks/>
          </p:cNvGrpSpPr>
          <p:nvPr/>
        </p:nvGrpSpPr>
        <p:grpSpPr bwMode="auto">
          <a:xfrm>
            <a:off x="4584700" y="3022600"/>
            <a:ext cx="3916363" cy="1835150"/>
            <a:chOff x="4584754" y="2500306"/>
            <a:chExt cx="3916336" cy="1835161"/>
          </a:xfrm>
        </p:grpSpPr>
        <p:grpSp>
          <p:nvGrpSpPr>
            <p:cNvPr id="22537" name="Group 12"/>
            <p:cNvGrpSpPr>
              <a:grpSpLocks/>
            </p:cNvGrpSpPr>
            <p:nvPr/>
          </p:nvGrpSpPr>
          <p:grpSpPr bwMode="auto">
            <a:xfrm>
              <a:off x="4705377" y="4073529"/>
              <a:ext cx="3795713" cy="261938"/>
              <a:chOff x="1132" y="3798"/>
              <a:chExt cx="4532" cy="229"/>
            </a:xfrm>
          </p:grpSpPr>
          <p:sp>
            <p:nvSpPr>
              <p:cNvPr id="22548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9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50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2538" name="AutoShape 31"/>
            <p:cNvSpPr>
              <a:spLocks noChangeArrowheads="1"/>
            </p:cNvSpPr>
            <p:nvPr/>
          </p:nvSpPr>
          <p:spPr bwMode="auto">
            <a:xfrm flipH="1">
              <a:off x="4929190" y="3500438"/>
              <a:ext cx="615975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800"/>
            </a:p>
          </p:txBody>
        </p:sp>
        <p:sp>
          <p:nvSpPr>
            <p:cNvPr id="70" name="Rectangle 38"/>
            <p:cNvSpPr>
              <a:spLocks noChangeArrowheads="1"/>
            </p:cNvSpPr>
            <p:nvPr/>
          </p:nvSpPr>
          <p:spPr bwMode="auto">
            <a:xfrm>
              <a:off x="5513436" y="3751263"/>
              <a:ext cx="1965311" cy="33972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8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2540" name="Group 16"/>
            <p:cNvGrpSpPr>
              <a:grpSpLocks/>
            </p:cNvGrpSpPr>
            <p:nvPr/>
          </p:nvGrpSpPr>
          <p:grpSpPr bwMode="auto">
            <a:xfrm>
              <a:off x="4584754" y="3189289"/>
              <a:ext cx="3790950" cy="263525"/>
              <a:chOff x="2241" y="2888"/>
              <a:chExt cx="4231" cy="254"/>
            </a:xfrm>
          </p:grpSpPr>
          <p:sp>
            <p:nvSpPr>
              <p:cNvPr id="2254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2541" name="Group 16"/>
            <p:cNvGrpSpPr>
              <a:grpSpLocks/>
            </p:cNvGrpSpPr>
            <p:nvPr/>
          </p:nvGrpSpPr>
          <p:grpSpPr bwMode="auto">
            <a:xfrm>
              <a:off x="4584754" y="2500306"/>
              <a:ext cx="3790950" cy="263525"/>
              <a:chOff x="2241" y="2888"/>
              <a:chExt cx="4231" cy="254"/>
            </a:xfrm>
          </p:grpSpPr>
          <p:sp>
            <p:nvSpPr>
              <p:cNvPr id="22542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3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2544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4" name="23 Rectángulo"/>
          <p:cNvSpPr>
            <a:spLocks noChangeArrowheads="1"/>
          </p:cNvSpPr>
          <p:nvPr/>
        </p:nvSpPr>
        <p:spPr bwMode="auto">
          <a:xfrm>
            <a:off x="1000125" y="4379913"/>
            <a:ext cx="3214688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Ruteadores 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 </a:t>
            </a:r>
            <a:r>
              <a:rPr lang="es-ES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primario para la distribución vertical.</a:t>
            </a:r>
            <a:endParaRPr lang="es-MX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289485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" grpId="0"/>
      <p:bldP spid="16" grpId="0"/>
      <p:bldP spid="17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39552" y="1137266"/>
            <a:ext cx="79168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En su diseño se debe prever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lugar suficiente para los equipos actuales </a:t>
            </a:r>
            <a:r>
              <a:rPr lang="es-MX" sz="2000" dirty="0">
                <a:latin typeface="ZapfHumnst BT"/>
              </a:rPr>
              <a:t>y para los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futuros crecimientos</a:t>
            </a:r>
            <a:r>
              <a:rPr lang="es-MX" sz="2000" b="1" dirty="0">
                <a:latin typeface="ZapfHumnst BT"/>
              </a:rPr>
              <a:t>.</a:t>
            </a:r>
            <a:r>
              <a:rPr lang="es-MX" sz="2000" dirty="0">
                <a:latin typeface="ZapfHumnst BT"/>
              </a:rPr>
              <a:t> </a:t>
            </a:r>
            <a:endParaRPr lang="es-MX" sz="2000" b="1" dirty="0">
              <a:latin typeface="ZapfHumnst BT"/>
            </a:endParaRP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539552" y="2843828"/>
            <a:ext cx="77152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Incluye espacio de trabajo para personal de telecomunicaciones. 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579612" y="2199700"/>
            <a:ext cx="650081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latin typeface="ZapfHumnst BT"/>
              </a:rPr>
              <a:t>El tamaño mínimo recomendado es de </a:t>
            </a:r>
            <a:r>
              <a:rPr lang="es-MX" sz="2000" b="1" dirty="0">
                <a:latin typeface="ZapfHumnst BT"/>
              </a:rPr>
              <a:t>13.5 m</a:t>
            </a:r>
            <a:r>
              <a:rPr lang="es-MX" sz="2000" b="1" baseline="30000" dirty="0">
                <a:latin typeface="ZapfHumnst BT"/>
              </a:rPr>
              <a:t>2</a:t>
            </a:r>
            <a:endParaRPr lang="es-MX" sz="2000" b="1" dirty="0">
              <a:latin typeface="ZapfHumnst BT"/>
            </a:endParaRP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539551" y="3494703"/>
            <a:ext cx="3895071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La sala de equipos en un edificio debe ser situada idealmente en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nivel intermedio</a:t>
            </a:r>
            <a:r>
              <a:rPr lang="es-MX" sz="2000" dirty="0">
                <a:latin typeface="ZapfHumnst BT"/>
              </a:rPr>
              <a:t>, sin embargo en muchas ocasiones se le ubica en uno de los niveles inferiores</a:t>
            </a:r>
          </a:p>
        </p:txBody>
      </p:sp>
      <p:grpSp>
        <p:nvGrpSpPr>
          <p:cNvPr id="23559" name="21 Grupo"/>
          <p:cNvGrpSpPr>
            <a:grpSpLocks/>
          </p:cNvGrpSpPr>
          <p:nvPr/>
        </p:nvGrpSpPr>
        <p:grpSpPr bwMode="auto">
          <a:xfrm>
            <a:off x="4497983" y="3885584"/>
            <a:ext cx="3916363" cy="1835150"/>
            <a:chOff x="4584752" y="2500306"/>
            <a:chExt cx="3916343" cy="1835161"/>
          </a:xfrm>
        </p:grpSpPr>
        <p:grpSp>
          <p:nvGrpSpPr>
            <p:cNvPr id="23560" name="Group 12"/>
            <p:cNvGrpSpPr>
              <a:grpSpLocks/>
            </p:cNvGrpSpPr>
            <p:nvPr/>
          </p:nvGrpSpPr>
          <p:grpSpPr bwMode="auto">
            <a:xfrm>
              <a:off x="4705378" y="4073529"/>
              <a:ext cx="3795717" cy="261938"/>
              <a:chOff x="1132" y="3798"/>
              <a:chExt cx="4532" cy="229"/>
            </a:xfrm>
          </p:grpSpPr>
          <p:sp>
            <p:nvSpPr>
              <p:cNvPr id="23571" name="Freeform 13"/>
              <p:cNvSpPr>
                <a:spLocks/>
              </p:cNvSpPr>
              <p:nvPr/>
            </p:nvSpPr>
            <p:spPr bwMode="auto">
              <a:xfrm>
                <a:off x="1152" y="3799"/>
                <a:ext cx="395" cy="228"/>
              </a:xfrm>
              <a:custGeom>
                <a:avLst/>
                <a:gdLst>
                  <a:gd name="T0" fmla="*/ 65 w 432"/>
                  <a:gd name="T1" fmla="*/ 20 h 252"/>
                  <a:gd name="T2" fmla="*/ 65 w 432"/>
                  <a:gd name="T3" fmla="*/ 30 h 252"/>
                  <a:gd name="T4" fmla="*/ 0 w 432"/>
                  <a:gd name="T5" fmla="*/ 5 h 252"/>
                  <a:gd name="T6" fmla="*/ 0 w 432"/>
                  <a:gd name="T7" fmla="*/ 0 h 252"/>
                  <a:gd name="T8" fmla="*/ 65 w 432"/>
                  <a:gd name="T9" fmla="*/ 20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2" name="Freeform 14"/>
              <p:cNvSpPr>
                <a:spLocks/>
              </p:cNvSpPr>
              <p:nvPr/>
            </p:nvSpPr>
            <p:spPr bwMode="auto">
              <a:xfrm>
                <a:off x="1132" y="3798"/>
                <a:ext cx="4516" cy="148"/>
              </a:xfrm>
              <a:custGeom>
                <a:avLst/>
                <a:gdLst>
                  <a:gd name="T0" fmla="*/ 737 w 4944"/>
                  <a:gd name="T1" fmla="*/ 16 h 165"/>
                  <a:gd name="T2" fmla="*/ 70 w 4944"/>
                  <a:gd name="T3" fmla="*/ 16 h 165"/>
                  <a:gd name="T4" fmla="*/ 0 w 4944"/>
                  <a:gd name="T5" fmla="*/ 0 h 165"/>
                  <a:gd name="T6" fmla="*/ 576 w 4944"/>
                  <a:gd name="T7" fmla="*/ 3 h 165"/>
                  <a:gd name="T8" fmla="*/ 737 w 4944"/>
                  <a:gd name="T9" fmla="*/ 16 h 1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944"/>
                  <a:gd name="T16" fmla="*/ 0 h 165"/>
                  <a:gd name="T17" fmla="*/ 4944 w 4944"/>
                  <a:gd name="T18" fmla="*/ 165 h 1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944" h="165">
                    <a:moveTo>
                      <a:pt x="4943" y="164"/>
                    </a:moveTo>
                    <a:lnTo>
                      <a:pt x="473" y="162"/>
                    </a:lnTo>
                    <a:lnTo>
                      <a:pt x="0" y="0"/>
                    </a:lnTo>
                    <a:lnTo>
                      <a:pt x="3864" y="3"/>
                    </a:lnTo>
                    <a:lnTo>
                      <a:pt x="4943" y="164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3" name="Freeform 15"/>
              <p:cNvSpPr>
                <a:spLocks/>
              </p:cNvSpPr>
              <p:nvPr/>
            </p:nvSpPr>
            <p:spPr bwMode="auto">
              <a:xfrm>
                <a:off x="1563" y="3956"/>
                <a:ext cx="4101" cy="68"/>
              </a:xfrm>
              <a:custGeom>
                <a:avLst/>
                <a:gdLst>
                  <a:gd name="T0" fmla="*/ 0 w 4490"/>
                  <a:gd name="T1" fmla="*/ 10 h 75"/>
                  <a:gd name="T2" fmla="*/ 670 w 4490"/>
                  <a:gd name="T3" fmla="*/ 10 h 75"/>
                  <a:gd name="T4" fmla="*/ 670 w 4490"/>
                  <a:gd name="T5" fmla="*/ 0 h 75"/>
                  <a:gd name="T6" fmla="*/ 0 w 4490"/>
                  <a:gd name="T7" fmla="*/ 0 h 75"/>
                  <a:gd name="T8" fmla="*/ 0 w 4490"/>
                  <a:gd name="T9" fmla="*/ 10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490"/>
                  <a:gd name="T16" fmla="*/ 0 h 75"/>
                  <a:gd name="T17" fmla="*/ 4490 w 4490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490" h="75">
                    <a:moveTo>
                      <a:pt x="0" y="74"/>
                    </a:moveTo>
                    <a:lnTo>
                      <a:pt x="4489" y="74"/>
                    </a:lnTo>
                    <a:lnTo>
                      <a:pt x="4489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sp>
          <p:nvSpPr>
            <p:cNvPr id="23561" name="AutoShape 31"/>
            <p:cNvSpPr>
              <a:spLocks noChangeArrowheads="1"/>
            </p:cNvSpPr>
            <p:nvPr/>
          </p:nvSpPr>
          <p:spPr bwMode="auto">
            <a:xfrm flipH="1">
              <a:off x="5013382" y="3546479"/>
              <a:ext cx="530259" cy="671513"/>
            </a:xfrm>
            <a:prstGeom prst="cube">
              <a:avLst>
                <a:gd name="adj" fmla="val 23806"/>
              </a:avLst>
            </a:prstGeom>
            <a:solidFill>
              <a:srgbClr val="919191"/>
            </a:solidFill>
            <a:ln w="508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5" name="Rectangle 38"/>
            <p:cNvSpPr>
              <a:spLocks noChangeArrowheads="1"/>
            </p:cNvSpPr>
            <p:nvPr/>
          </p:nvSpPr>
          <p:spPr bwMode="auto">
            <a:xfrm>
              <a:off x="5513435" y="3751263"/>
              <a:ext cx="1766878" cy="31115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90488" tIns="44450" rIns="90488" bIns="44450">
              <a:spAutoFit/>
            </a:bodyPr>
            <a:lstStyle/>
            <a:p>
              <a:pPr marL="285750" indent="-285750">
                <a:lnSpc>
                  <a:spcPct val="90000"/>
                </a:lnSpc>
                <a:spcBef>
                  <a:spcPct val="30000"/>
                </a:spcBef>
                <a:defRPr/>
              </a:pPr>
              <a:r>
                <a:rPr lang="es-ES_tradnl" sz="16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Sala de Equipos</a:t>
              </a:r>
            </a:p>
          </p:txBody>
        </p:sp>
        <p:grpSp>
          <p:nvGrpSpPr>
            <p:cNvPr id="23563" name="Group 16"/>
            <p:cNvGrpSpPr>
              <a:grpSpLocks/>
            </p:cNvGrpSpPr>
            <p:nvPr/>
          </p:nvGrpSpPr>
          <p:grpSpPr bwMode="auto">
            <a:xfrm>
              <a:off x="4584752" y="3189289"/>
              <a:ext cx="3790947" cy="263525"/>
              <a:chOff x="2241" y="2888"/>
              <a:chExt cx="4231" cy="254"/>
            </a:xfrm>
          </p:grpSpPr>
          <p:sp>
            <p:nvSpPr>
              <p:cNvPr id="23568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9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70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  <p:grpSp>
          <p:nvGrpSpPr>
            <p:cNvPr id="23564" name="Group 16"/>
            <p:cNvGrpSpPr>
              <a:grpSpLocks/>
            </p:cNvGrpSpPr>
            <p:nvPr/>
          </p:nvGrpSpPr>
          <p:grpSpPr bwMode="auto">
            <a:xfrm>
              <a:off x="4584752" y="2500306"/>
              <a:ext cx="3790947" cy="263525"/>
              <a:chOff x="2241" y="2888"/>
              <a:chExt cx="4231" cy="254"/>
            </a:xfrm>
          </p:grpSpPr>
          <p:sp>
            <p:nvSpPr>
              <p:cNvPr id="23565" name="Freeform 17"/>
              <p:cNvSpPr>
                <a:spLocks/>
              </p:cNvSpPr>
              <p:nvPr/>
            </p:nvSpPr>
            <p:spPr bwMode="auto">
              <a:xfrm>
                <a:off x="2252" y="2890"/>
                <a:ext cx="432" cy="252"/>
              </a:xfrm>
              <a:custGeom>
                <a:avLst/>
                <a:gdLst>
                  <a:gd name="T0" fmla="*/ 431 w 432"/>
                  <a:gd name="T1" fmla="*/ 166 h 252"/>
                  <a:gd name="T2" fmla="*/ 430 w 432"/>
                  <a:gd name="T3" fmla="*/ 251 h 252"/>
                  <a:gd name="T4" fmla="*/ 0 w 432"/>
                  <a:gd name="T5" fmla="*/ 20 h 252"/>
                  <a:gd name="T6" fmla="*/ 0 w 432"/>
                  <a:gd name="T7" fmla="*/ 0 h 252"/>
                  <a:gd name="T8" fmla="*/ 431 w 432"/>
                  <a:gd name="T9" fmla="*/ 166 h 2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32"/>
                  <a:gd name="T16" fmla="*/ 0 h 252"/>
                  <a:gd name="T17" fmla="*/ 432 w 432"/>
                  <a:gd name="T18" fmla="*/ 252 h 2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32" h="252">
                    <a:moveTo>
                      <a:pt x="431" y="166"/>
                    </a:moveTo>
                    <a:lnTo>
                      <a:pt x="430" y="251"/>
                    </a:lnTo>
                    <a:lnTo>
                      <a:pt x="0" y="20"/>
                    </a:lnTo>
                    <a:lnTo>
                      <a:pt x="0" y="0"/>
                    </a:lnTo>
                    <a:lnTo>
                      <a:pt x="431" y="166"/>
                    </a:lnTo>
                  </a:path>
                </a:pathLst>
              </a:custGeom>
              <a:solidFill>
                <a:srgbClr val="716759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6" name="Freeform 18"/>
              <p:cNvSpPr>
                <a:spLocks/>
              </p:cNvSpPr>
              <p:nvPr/>
            </p:nvSpPr>
            <p:spPr bwMode="auto">
              <a:xfrm>
                <a:off x="2241" y="2888"/>
                <a:ext cx="4213" cy="177"/>
              </a:xfrm>
              <a:custGeom>
                <a:avLst/>
                <a:gdLst>
                  <a:gd name="T0" fmla="*/ 4212 w 4213"/>
                  <a:gd name="T1" fmla="*/ 176 h 177"/>
                  <a:gd name="T2" fmla="*/ 444 w 4213"/>
                  <a:gd name="T3" fmla="*/ 174 h 177"/>
                  <a:gd name="T4" fmla="*/ 0 w 4213"/>
                  <a:gd name="T5" fmla="*/ 0 h 177"/>
                  <a:gd name="T6" fmla="*/ 3293 w 4213"/>
                  <a:gd name="T7" fmla="*/ 3 h 177"/>
                  <a:gd name="T8" fmla="*/ 4212 w 4213"/>
                  <a:gd name="T9" fmla="*/ 176 h 1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4213"/>
                  <a:gd name="T16" fmla="*/ 0 h 177"/>
                  <a:gd name="T17" fmla="*/ 4213 w 4213"/>
                  <a:gd name="T18" fmla="*/ 177 h 1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4213" h="177">
                    <a:moveTo>
                      <a:pt x="4212" y="176"/>
                    </a:moveTo>
                    <a:lnTo>
                      <a:pt x="444" y="174"/>
                    </a:lnTo>
                    <a:lnTo>
                      <a:pt x="0" y="0"/>
                    </a:lnTo>
                    <a:lnTo>
                      <a:pt x="3293" y="3"/>
                    </a:lnTo>
                    <a:lnTo>
                      <a:pt x="4212" y="176"/>
                    </a:lnTo>
                  </a:path>
                </a:pathLst>
              </a:custGeom>
              <a:solidFill>
                <a:srgbClr val="E9E7D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cap="rnd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MX"/>
              </a:p>
            </p:txBody>
          </p:sp>
          <p:sp>
            <p:nvSpPr>
              <p:cNvPr id="23567" name="Freeform 19"/>
              <p:cNvSpPr>
                <a:spLocks/>
              </p:cNvSpPr>
              <p:nvPr/>
            </p:nvSpPr>
            <p:spPr bwMode="auto">
              <a:xfrm>
                <a:off x="2691" y="3064"/>
                <a:ext cx="3781" cy="75"/>
              </a:xfrm>
              <a:custGeom>
                <a:avLst/>
                <a:gdLst>
                  <a:gd name="T0" fmla="*/ 0 w 3781"/>
                  <a:gd name="T1" fmla="*/ 74 h 75"/>
                  <a:gd name="T2" fmla="*/ 3780 w 3781"/>
                  <a:gd name="T3" fmla="*/ 74 h 75"/>
                  <a:gd name="T4" fmla="*/ 3780 w 3781"/>
                  <a:gd name="T5" fmla="*/ 0 h 75"/>
                  <a:gd name="T6" fmla="*/ 0 w 3781"/>
                  <a:gd name="T7" fmla="*/ 0 h 75"/>
                  <a:gd name="T8" fmla="*/ 0 w 3781"/>
                  <a:gd name="T9" fmla="*/ 74 h 7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781"/>
                  <a:gd name="T16" fmla="*/ 0 h 75"/>
                  <a:gd name="T17" fmla="*/ 3781 w 3781"/>
                  <a:gd name="T18" fmla="*/ 75 h 7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781" h="75">
                    <a:moveTo>
                      <a:pt x="0" y="74"/>
                    </a:moveTo>
                    <a:lnTo>
                      <a:pt x="3780" y="74"/>
                    </a:lnTo>
                    <a:lnTo>
                      <a:pt x="3780" y="0"/>
                    </a:lnTo>
                    <a:lnTo>
                      <a:pt x="0" y="0"/>
                    </a:lnTo>
                    <a:lnTo>
                      <a:pt x="0" y="74"/>
                    </a:lnTo>
                  </a:path>
                </a:pathLst>
              </a:custGeom>
              <a:solidFill>
                <a:srgbClr val="E9E7D1"/>
              </a:solidFill>
              <a:ln w="12700" cap="rnd">
                <a:solidFill>
                  <a:srgbClr val="676767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s-MX"/>
              </a:p>
            </p:txBody>
          </p:sp>
        </p:grpSp>
      </p:grpSp>
      <p:sp>
        <p:nvSpPr>
          <p:cNvPr id="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2. Sala de equipos</a:t>
            </a:r>
          </a:p>
        </p:txBody>
      </p:sp>
    </p:spTree>
    <p:extLst>
      <p:ext uri="{BB962C8B-B14F-4D97-AF65-F5344CB8AC3E}">
        <p14:creationId xmlns:p14="http://schemas.microsoft.com/office/powerpoint/2010/main" val="42826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1" grpId="0"/>
      <p:bldP spid="14" grpId="0"/>
      <p:bldP spid="2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82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3728" y="2678906"/>
            <a:ext cx="4810125" cy="357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571500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539552" y="1556792"/>
            <a:ext cx="7929563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estándar TIA/EIA especifica que tanto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como el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debe estar “terminado” en un punto central, de acuerdo a la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topología estrella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  <p:sp>
        <p:nvSpPr>
          <p:cNvPr id="20" name="Rectangle 3"/>
          <p:cNvSpPr txBox="1">
            <a:spLocks noChangeArrowheads="1"/>
          </p:cNvSpPr>
          <p:nvPr/>
        </p:nvSpPr>
        <p:spPr bwMode="auto">
          <a:xfrm>
            <a:off x="539552" y="3143250"/>
            <a:ext cx="3357563" cy="264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Este punto central es conocido como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closet de cableado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o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  <a:endParaRPr lang="es-ES" sz="2000" b="1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2435960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p" autoUpdateAnimBg="0"/>
      <p:bldP spid="20" grpId="0" build="p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7 Rectángulo"/>
          <p:cNvSpPr>
            <a:spLocks noChangeArrowheads="1"/>
          </p:cNvSpPr>
          <p:nvPr/>
        </p:nvSpPr>
        <p:spPr bwMode="auto">
          <a:xfrm>
            <a:off x="571500" y="1700808"/>
            <a:ext cx="8001000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 el área en un edificio utilizada para el uso exclusivo de equipo asociado con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sistema de cableado de telecomunicaciones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como los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switches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</a:t>
            </a:r>
          </a:p>
        </p:txBody>
      </p:sp>
      <p:sp>
        <p:nvSpPr>
          <p:cNvPr id="41989" name="10 Rectángulo"/>
          <p:cNvSpPr>
            <a:spLocks noChangeArrowheads="1"/>
          </p:cNvSpPr>
          <p:nvPr/>
        </p:nvSpPr>
        <p:spPr bwMode="auto">
          <a:xfrm>
            <a:off x="571500" y="3236913"/>
            <a:ext cx="521493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sala de telecomunicaciones debe ser capaz de albergar:</a:t>
            </a:r>
          </a:p>
        </p:txBody>
      </p:sp>
      <p:sp>
        <p:nvSpPr>
          <p:cNvPr id="41990" name="11 Rectángulo"/>
          <p:cNvSpPr>
            <a:spLocks noChangeArrowheads="1"/>
          </p:cNvSpPr>
          <p:nvPr/>
        </p:nvSpPr>
        <p:spPr bwMode="auto">
          <a:xfrm>
            <a:off x="1071563" y="4286250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 de telecomunicaciones</a:t>
            </a:r>
          </a:p>
        </p:txBody>
      </p:sp>
      <p:sp>
        <p:nvSpPr>
          <p:cNvPr id="41992" name="13 Rectángulo"/>
          <p:cNvSpPr>
            <a:spLocks noChangeArrowheads="1"/>
          </p:cNvSpPr>
          <p:nvPr/>
        </p:nvSpPr>
        <p:spPr bwMode="auto">
          <a:xfrm>
            <a:off x="1071562" y="4802843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 interconexión asociado</a:t>
            </a:r>
          </a:p>
        </p:txBody>
      </p:sp>
      <p:pic>
        <p:nvPicPr>
          <p:cNvPr id="28681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3625" y="3500438"/>
            <a:ext cx="2163763" cy="307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131595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/>
      <p:bldP spid="41989" grpId="0"/>
      <p:bldP spid="41990" grpId="0"/>
      <p:bldP spid="4199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3890193"/>
            <a:ext cx="4251325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53343" y="1340768"/>
            <a:ext cx="7715250" cy="614363"/>
          </a:xfrm>
          <a:prstGeom prst="rect">
            <a:avLst/>
          </a:prstGeom>
        </p:spPr>
        <p:txBody>
          <a:bodyPr/>
          <a:lstStyle/>
          <a:p>
            <a:pPr marL="342900" indent="-34290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Pueden llegar a existir </a:t>
            </a:r>
            <a:r>
              <a:rPr lang="es-MX" sz="2000" b="1" kern="0" dirty="0">
                <a:latin typeface="ZapfHumnst BT"/>
              </a:rPr>
              <a:t>tres tipos de closets de cableado</a:t>
            </a:r>
            <a:r>
              <a:rPr lang="es-MX" sz="2000" kern="0" dirty="0">
                <a:latin typeface="ZapfHumnst BT"/>
              </a:rPr>
              <a:t>: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-36511" y="1956247"/>
            <a:ext cx="8624887" cy="10156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Main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MDF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(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Main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Distribution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Facilities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  <a:cs typeface="Arial" pitchFamily="34" charset="0"/>
              </a:rPr>
              <a:t>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kern="0" dirty="0">
                <a:latin typeface="ZapfHumnst BT"/>
              </a:rPr>
              <a:t>: Closet de cableado principal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-57775" y="2993090"/>
            <a:ext cx="9073007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IC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Crosss-connect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o IDF (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Intermediate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Distribution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Facilities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 </a:t>
            </a:r>
            <a:r>
              <a:rPr lang="es-MX" sz="2000" kern="0" dirty="0">
                <a:latin typeface="ZapfHumnst BT"/>
              </a:rPr>
              <a:t>: Closet de cableado intermedio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-100483" y="4081877"/>
            <a:ext cx="4024412" cy="614363"/>
          </a:xfrm>
          <a:prstGeom prst="rect">
            <a:avLst/>
          </a:prstGeom>
        </p:spPr>
        <p:txBody>
          <a:bodyPr/>
          <a:lstStyle/>
          <a:p>
            <a:pPr marL="742950" lvl="1" indent="-285750" eaLnBrk="0" hangingPunct="0">
              <a:lnSpc>
                <a:spcPct val="150000"/>
              </a:lnSpc>
              <a:spcBef>
                <a:spcPct val="20000"/>
              </a:spcBef>
              <a:buFontTx/>
              <a:buChar char="–"/>
              <a:defRPr/>
            </a:pP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HC o HCC (Horizontal Cross-</a:t>
            </a:r>
            <a:r>
              <a:rPr lang="es-MX" sz="2000" b="1" kern="0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connect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)</a:t>
            </a:r>
            <a:r>
              <a:rPr lang="es-MX" sz="2000" kern="0" dirty="0">
                <a:latin typeface="ZapfHumnst BT"/>
              </a:rPr>
              <a:t>: Closet de cableado para conectar áreas de trabajo.</a:t>
            </a:r>
            <a:endParaRPr lang="es-ES" sz="2000" kern="0" dirty="0">
              <a:latin typeface="ZapfHumnst BT"/>
            </a:endParaRPr>
          </a:p>
        </p:txBody>
      </p:sp>
      <p:sp>
        <p:nvSpPr>
          <p:cNvPr id="15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81189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 autoUpdateAnimBg="0"/>
      <p:bldP spid="10" grpId="0" build="p" autoUpdateAnimBg="0"/>
      <p:bldP spid="11" grpId="0" build="p" autoUpdateAnimBg="0"/>
      <p:bldP spid="13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20 Grupo"/>
          <p:cNvGrpSpPr>
            <a:grpSpLocks/>
          </p:cNvGrpSpPr>
          <p:nvPr/>
        </p:nvGrpSpPr>
        <p:grpSpPr bwMode="auto">
          <a:xfrm>
            <a:off x="1714500" y="1428750"/>
            <a:ext cx="5521325" cy="4071938"/>
            <a:chOff x="1714480" y="1785926"/>
            <a:chExt cx="5521984" cy="4071966"/>
          </a:xfrm>
        </p:grpSpPr>
        <p:pic>
          <p:nvPicPr>
            <p:cNvPr id="26632" name="Picture 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14480" y="1785926"/>
              <a:ext cx="5521984" cy="40719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3" name="14 CuadroTexto"/>
            <p:cNvSpPr txBox="1">
              <a:spLocks noChangeArrowheads="1"/>
            </p:cNvSpPr>
            <p:nvPr/>
          </p:nvSpPr>
          <p:spPr bwMode="auto">
            <a:xfrm>
              <a:off x="2643174" y="2202412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4" name="15 CuadroTexto"/>
            <p:cNvSpPr txBox="1">
              <a:spLocks noChangeArrowheads="1"/>
            </p:cNvSpPr>
            <p:nvPr/>
          </p:nvSpPr>
          <p:spPr bwMode="auto">
            <a:xfrm>
              <a:off x="5572132" y="285749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5" name="16 CuadroTexto"/>
            <p:cNvSpPr txBox="1">
              <a:spLocks noChangeArrowheads="1"/>
            </p:cNvSpPr>
            <p:nvPr/>
          </p:nvSpPr>
          <p:spPr bwMode="auto">
            <a:xfrm>
              <a:off x="5143504" y="4714884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6" name="17 CuadroTexto"/>
            <p:cNvSpPr txBox="1">
              <a:spLocks noChangeArrowheads="1"/>
            </p:cNvSpPr>
            <p:nvPr/>
          </p:nvSpPr>
          <p:spPr bwMode="auto">
            <a:xfrm>
              <a:off x="2857488" y="4643446"/>
              <a:ext cx="571504" cy="36933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IDF</a:t>
              </a:r>
            </a:p>
          </p:txBody>
        </p:sp>
        <p:sp>
          <p:nvSpPr>
            <p:cNvPr id="26637" name="18 CuadroTexto"/>
            <p:cNvSpPr txBox="1">
              <a:spLocks noChangeArrowheads="1"/>
            </p:cNvSpPr>
            <p:nvPr/>
          </p:nvSpPr>
          <p:spPr bwMode="auto">
            <a:xfrm>
              <a:off x="4000496" y="3425611"/>
              <a:ext cx="857256" cy="646331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>
                  <a:latin typeface="ZapfHumnst BT"/>
                </a:rPr>
                <a:t>MDF y POP</a:t>
              </a:r>
            </a:p>
          </p:txBody>
        </p:sp>
        <p:sp>
          <p:nvSpPr>
            <p:cNvPr id="26638" name="19 CuadroTexto"/>
            <p:cNvSpPr txBox="1">
              <a:spLocks noChangeArrowheads="1"/>
            </p:cNvSpPr>
            <p:nvPr/>
          </p:nvSpPr>
          <p:spPr bwMode="auto">
            <a:xfrm>
              <a:off x="5357818" y="3857628"/>
              <a:ext cx="857256" cy="3077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MX" sz="1400" b="1">
                  <a:latin typeface="ZapfHumnst BT"/>
                </a:rPr>
                <a:t>Internet</a:t>
              </a:r>
            </a:p>
          </p:txBody>
        </p:sp>
      </p:grp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3. Sala de telecomunicaciones</a:t>
            </a:r>
          </a:p>
        </p:txBody>
      </p:sp>
      <p:sp>
        <p:nvSpPr>
          <p:cNvPr id="26628" name="11 CuadroTexto"/>
          <p:cNvSpPr txBox="1">
            <a:spLocks noChangeArrowheads="1"/>
          </p:cNvSpPr>
          <p:nvPr/>
        </p:nvSpPr>
        <p:spPr bwMode="auto">
          <a:xfrm>
            <a:off x="500063" y="1143000"/>
            <a:ext cx="46434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0" indent="0" eaLnBrk="1" hangingPunct="1"/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estrella extendida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>
          <a:xfrm>
            <a:off x="678880" y="5517232"/>
            <a:ext cx="3286125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MC o MDF</a:t>
            </a:r>
            <a:r>
              <a:rPr lang="es-MX" sz="1400" i="1" kern="0" dirty="0">
                <a:cs typeface="Times New Roman" pitchFamily="18" charset="0"/>
              </a:rPr>
              <a:t>: Closet de cableado principal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678880" y="5877272"/>
            <a:ext cx="3286125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IC o IDF</a:t>
            </a:r>
            <a:r>
              <a:rPr lang="es-MX" sz="1400" i="1" kern="0" dirty="0">
                <a:cs typeface="Times New Roman" pitchFamily="18" charset="0"/>
              </a:rPr>
              <a:t>: Closet de cableado intermedio</a:t>
            </a:r>
            <a:endParaRPr lang="es-ES" sz="1400" i="1" kern="0" dirty="0">
              <a:cs typeface="Times New Roman" pitchFamily="18" charset="0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49784" y="6213922"/>
            <a:ext cx="4786312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400" b="1" i="1" kern="0" dirty="0">
                <a:cs typeface="Times New Roman" pitchFamily="18" charset="0"/>
              </a:rPr>
              <a:t>HC o HCC</a:t>
            </a:r>
            <a:r>
              <a:rPr lang="es-MX" sz="1400" i="1" kern="0" dirty="0">
                <a:cs typeface="Times New Roman" pitchFamily="18" charset="0"/>
              </a:rPr>
              <a:t>: Closet de cableado para conectar áreas de trabajo</a:t>
            </a:r>
            <a:endParaRPr lang="es-ES" sz="14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087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23" grpId="0" build="p" autoUpdateAnimBg="0"/>
      <p:bldP spid="24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2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0091" y="2043956"/>
            <a:ext cx="3001962" cy="464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132856"/>
            <a:ext cx="4643438" cy="4554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65348" y="253097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  <p:sp>
        <p:nvSpPr>
          <p:cNvPr id="2" name="Rectángulo 1"/>
          <p:cNvSpPr/>
          <p:nvPr/>
        </p:nvSpPr>
        <p:spPr>
          <a:xfrm>
            <a:off x="1202286" y="1399833"/>
            <a:ext cx="6765223" cy="6822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3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o closet de cableado principal (MDF)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ser situada idealmente en un punto central o intermedio.</a:t>
            </a: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5099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12 Rectángulo"/>
          <p:cNvSpPr>
            <a:spLocks noChangeArrowheads="1"/>
          </p:cNvSpPr>
          <p:nvPr/>
        </p:nvSpPr>
        <p:spPr bwMode="auto">
          <a:xfrm>
            <a:off x="610989" y="1750070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 ubicación debe ser lo más cercana posible al centro del área a ser atendida.</a:t>
            </a:r>
          </a:p>
        </p:txBody>
      </p:sp>
      <p:sp>
        <p:nvSpPr>
          <p:cNvPr id="29700" name="14 Rectángulo"/>
          <p:cNvSpPr>
            <a:spLocks noChangeArrowheads="1"/>
          </p:cNvSpPr>
          <p:nvPr/>
        </p:nvSpPr>
        <p:spPr bwMode="auto">
          <a:xfrm>
            <a:off x="611560" y="2996952"/>
            <a:ext cx="410040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Se recomienda por lo menos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una sala de telecomunicaciones por piso</a:t>
            </a:r>
          </a:p>
        </p:txBody>
      </p:sp>
      <p:sp>
        <p:nvSpPr>
          <p:cNvPr id="29702" name="9 Rectángulo"/>
          <p:cNvSpPr>
            <a:spLocks noChangeArrowheads="1"/>
          </p:cNvSpPr>
          <p:nvPr/>
        </p:nvSpPr>
        <p:spPr bwMode="auto">
          <a:xfrm>
            <a:off x="539552" y="4797152"/>
            <a:ext cx="7858125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espacio de la sala de telecomunicaciones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 debe ser compartido con instalaciones eléctricas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que no sean de telecomunicaciones.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5159472" y="2936738"/>
            <a:ext cx="3228952" cy="1356358"/>
            <a:chOff x="5004048" y="2936738"/>
            <a:chExt cx="3228952" cy="1356358"/>
          </a:xfrm>
        </p:grpSpPr>
        <p:grpSp>
          <p:nvGrpSpPr>
            <p:cNvPr id="29704" name="Group 35"/>
            <p:cNvGrpSpPr>
              <a:grpSpLocks/>
            </p:cNvGrpSpPr>
            <p:nvPr/>
          </p:nvGrpSpPr>
          <p:grpSpPr bwMode="auto">
            <a:xfrm>
              <a:off x="5004048" y="2936738"/>
              <a:ext cx="3228952" cy="1356358"/>
              <a:chOff x="2977" y="3101"/>
              <a:chExt cx="2783" cy="854"/>
            </a:xfrm>
          </p:grpSpPr>
          <p:sp>
            <p:nvSpPr>
              <p:cNvPr id="29726" name="Rectangle 8"/>
              <p:cNvSpPr>
                <a:spLocks noChangeArrowheads="1"/>
              </p:cNvSpPr>
              <p:nvPr/>
            </p:nvSpPr>
            <p:spPr bwMode="auto">
              <a:xfrm>
                <a:off x="2977" y="310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7" name="Rectangle 9"/>
              <p:cNvSpPr>
                <a:spLocks noChangeArrowheads="1"/>
              </p:cNvSpPr>
              <p:nvPr/>
            </p:nvSpPr>
            <p:spPr bwMode="auto">
              <a:xfrm>
                <a:off x="2977" y="3315"/>
                <a:ext cx="2783" cy="211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8" name="Rectangle 10"/>
              <p:cNvSpPr>
                <a:spLocks noChangeArrowheads="1"/>
              </p:cNvSpPr>
              <p:nvPr/>
            </p:nvSpPr>
            <p:spPr bwMode="auto">
              <a:xfrm>
                <a:off x="2977" y="3531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9729" name="Rectangle 11"/>
              <p:cNvSpPr>
                <a:spLocks noChangeArrowheads="1"/>
              </p:cNvSpPr>
              <p:nvPr/>
            </p:nvSpPr>
            <p:spPr bwMode="auto">
              <a:xfrm>
                <a:off x="2977" y="3745"/>
                <a:ext cx="2783" cy="210"/>
              </a:xfrm>
              <a:prstGeom prst="rect">
                <a:avLst/>
              </a:prstGeom>
              <a:noFill/>
              <a:ln w="25400">
                <a:solidFill>
                  <a:srgbClr val="FFCC99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 sz="1400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29705" name="Rectangle 12"/>
            <p:cNvSpPr>
              <a:spLocks noChangeArrowheads="1"/>
            </p:cNvSpPr>
            <p:nvPr/>
          </p:nvSpPr>
          <p:spPr bwMode="auto">
            <a:xfrm>
              <a:off x="5392983" y="4072326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6" name="Rectangle 13"/>
            <p:cNvSpPr>
              <a:spLocks noChangeArrowheads="1"/>
            </p:cNvSpPr>
            <p:nvPr/>
          </p:nvSpPr>
          <p:spPr bwMode="auto">
            <a:xfrm>
              <a:off x="5392983" y="3732443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7" name="Rectangle 14"/>
            <p:cNvSpPr>
              <a:spLocks noChangeArrowheads="1"/>
            </p:cNvSpPr>
            <p:nvPr/>
          </p:nvSpPr>
          <p:spPr bwMode="auto">
            <a:xfrm>
              <a:off x="5392983" y="3390971"/>
              <a:ext cx="238123" cy="220766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8" name="Rectangle 15"/>
            <p:cNvSpPr>
              <a:spLocks noChangeArrowheads="1"/>
            </p:cNvSpPr>
            <p:nvPr/>
          </p:nvSpPr>
          <p:spPr bwMode="auto">
            <a:xfrm>
              <a:off x="5392983" y="3051087"/>
              <a:ext cx="238123" cy="219177"/>
            </a:xfrm>
            <a:prstGeom prst="rect">
              <a:avLst/>
            </a:prstGeom>
            <a:solidFill>
              <a:srgbClr val="91919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 sz="1400">
                <a:solidFill>
                  <a:schemeClr val="accent2"/>
                </a:solidFill>
              </a:endParaRPr>
            </a:p>
          </p:txBody>
        </p:sp>
        <p:sp>
          <p:nvSpPr>
            <p:cNvPr id="29709" name="Line 18"/>
            <p:cNvSpPr>
              <a:spLocks noChangeShapeType="1"/>
            </p:cNvSpPr>
            <p:nvPr/>
          </p:nvSpPr>
          <p:spPr bwMode="auto">
            <a:xfrm flipH="1">
              <a:off x="5099297" y="4251797"/>
              <a:ext cx="296860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0" name="Line 19"/>
            <p:cNvSpPr>
              <a:spLocks noChangeShapeType="1"/>
            </p:cNvSpPr>
            <p:nvPr/>
          </p:nvSpPr>
          <p:spPr bwMode="auto">
            <a:xfrm flipV="1">
              <a:off x="5105647" y="3197205"/>
              <a:ext cx="0" cy="1053004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1" name="Line 20"/>
            <p:cNvSpPr>
              <a:spLocks noChangeShapeType="1"/>
            </p:cNvSpPr>
            <p:nvPr/>
          </p:nvSpPr>
          <p:spPr bwMode="auto">
            <a:xfrm>
              <a:off x="5100885" y="3189265"/>
              <a:ext cx="279398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2" name="Line 21"/>
            <p:cNvSpPr>
              <a:spLocks noChangeShapeType="1"/>
            </p:cNvSpPr>
            <p:nvPr/>
          </p:nvSpPr>
          <p:spPr bwMode="auto">
            <a:xfrm flipH="1">
              <a:off x="5183434" y="4196209"/>
              <a:ext cx="19684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3" name="Line 22"/>
            <p:cNvSpPr>
              <a:spLocks noChangeShapeType="1"/>
            </p:cNvSpPr>
            <p:nvPr/>
          </p:nvSpPr>
          <p:spPr bwMode="auto">
            <a:xfrm flipV="1">
              <a:off x="5192959" y="3570442"/>
              <a:ext cx="0" cy="627356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4" name="Line 23"/>
            <p:cNvSpPr>
              <a:spLocks noChangeShapeType="1"/>
            </p:cNvSpPr>
            <p:nvPr/>
          </p:nvSpPr>
          <p:spPr bwMode="auto">
            <a:xfrm>
              <a:off x="5197721" y="3576795"/>
              <a:ext cx="182561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5" name="Line 24"/>
            <p:cNvSpPr>
              <a:spLocks noChangeShapeType="1"/>
            </p:cNvSpPr>
            <p:nvPr/>
          </p:nvSpPr>
          <p:spPr bwMode="auto">
            <a:xfrm flipH="1">
              <a:off x="5281859" y="412632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6" name="Line 25"/>
            <p:cNvSpPr>
              <a:spLocks noChangeShapeType="1"/>
            </p:cNvSpPr>
            <p:nvPr/>
          </p:nvSpPr>
          <p:spPr bwMode="auto">
            <a:xfrm flipH="1">
              <a:off x="5281859" y="3918267"/>
              <a:ext cx="114299" cy="0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9717" name="Line 26"/>
            <p:cNvSpPr>
              <a:spLocks noChangeShapeType="1"/>
            </p:cNvSpPr>
            <p:nvPr/>
          </p:nvSpPr>
          <p:spPr bwMode="auto">
            <a:xfrm>
              <a:off x="5289796" y="3924620"/>
              <a:ext cx="0" cy="196942"/>
            </a:xfrm>
            <a:prstGeom prst="line">
              <a:avLst/>
            </a:prstGeom>
            <a:noFill/>
            <a:ln w="254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23" name="Rectangle 27"/>
            <p:cNvSpPr>
              <a:spLocks noChangeArrowheads="1"/>
            </p:cNvSpPr>
            <p:nvPr/>
          </p:nvSpPr>
          <p:spPr bwMode="auto">
            <a:xfrm>
              <a:off x="5664425" y="4011471"/>
              <a:ext cx="23225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edificio</a:t>
              </a:r>
            </a:p>
          </p:txBody>
        </p:sp>
        <p:sp>
          <p:nvSpPr>
            <p:cNvPr id="24" name="Rectangle 28"/>
            <p:cNvSpPr>
              <a:spLocks noChangeArrowheads="1"/>
            </p:cNvSpPr>
            <p:nvPr/>
          </p:nvSpPr>
          <p:spPr bwMode="auto">
            <a:xfrm>
              <a:off x="5664425" y="3670159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>
                  <a:solidFill>
                    <a:schemeClr val="accent6">
                      <a:lumMod val="50000"/>
                    </a:schemeClr>
                  </a:solidFill>
                </a:rPr>
                <a:t>Closet de cableado del  1er. piso</a:t>
              </a:r>
            </a:p>
          </p:txBody>
        </p:sp>
        <p:sp>
          <p:nvSpPr>
            <p:cNvPr id="25" name="Rectangle 29"/>
            <p:cNvSpPr>
              <a:spLocks noChangeArrowheads="1"/>
            </p:cNvSpPr>
            <p:nvPr/>
          </p:nvSpPr>
          <p:spPr bwMode="auto">
            <a:xfrm>
              <a:off x="5664425" y="3330434"/>
              <a:ext cx="2487613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2do. piso</a:t>
              </a:r>
            </a:p>
          </p:txBody>
        </p:sp>
        <p:sp>
          <p:nvSpPr>
            <p:cNvPr id="26" name="Rectangle 30"/>
            <p:cNvSpPr>
              <a:spLocks noChangeArrowheads="1"/>
            </p:cNvSpPr>
            <p:nvPr/>
          </p:nvSpPr>
          <p:spPr bwMode="auto">
            <a:xfrm>
              <a:off x="5664425" y="2957371"/>
              <a:ext cx="2438400" cy="2540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400" i="1" dirty="0">
                  <a:solidFill>
                    <a:schemeClr val="accent6">
                      <a:lumMod val="50000"/>
                    </a:schemeClr>
                  </a:solidFill>
                </a:rPr>
                <a:t>Closet de cableado del  3er. piso</a:t>
              </a:r>
            </a:p>
          </p:txBody>
        </p:sp>
      </p:grpSp>
      <p:sp>
        <p:nvSpPr>
          <p:cNvPr id="34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79011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/>
      <p:bldP spid="29700" grpId="0"/>
      <p:bldP spid="2970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WordArt 3" descr="Paper bag"/>
          <p:cNvSpPr>
            <a:spLocks noChangeArrowheads="1" noChangeShapeType="1" noTextEdit="1"/>
          </p:cNvSpPr>
          <p:nvPr/>
        </p:nvSpPr>
        <p:spPr bwMode="auto">
          <a:xfrm>
            <a:off x="683568" y="4442284"/>
            <a:ext cx="2952328" cy="716632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>
                <a:ln w="9525">
                  <a:solidFill>
                    <a:srgbClr val="008000"/>
                  </a:solidFill>
                  <a:round/>
                  <a:headEnd/>
                  <a:tailEnd/>
                </a:ln>
                <a:blipFill dpi="0" rotWithShape="0">
                  <a:blip r:embed="rId2"/>
                  <a:srcRect/>
                  <a:tile tx="0" ty="0" sx="100000" sy="100000" flip="none" algn="tl"/>
                </a:blipFill>
                <a:effectLst>
                  <a:outerShdw dist="563972" dir="14049741" sx="125000" sy="125000" algn="tl" rotWithShape="0">
                    <a:srgbClr val="C7DFD3"/>
                  </a:outerShdw>
                </a:effectLst>
                <a:latin typeface="Times New Roman"/>
                <a:cs typeface="Times New Roman"/>
              </a:rPr>
              <a:t>Interconexión de dispositivos</a:t>
            </a: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4355976" y="1700808"/>
            <a:ext cx="4102224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lnSpc>
                <a:spcPct val="150000"/>
              </a:lnSpc>
              <a:spcBef>
                <a:spcPct val="50000"/>
              </a:spcBef>
            </a:pP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Identificar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los 6 puntos más importantes de cableado estructurado, </a:t>
            </a:r>
            <a:r>
              <a:rPr lang="es-MX" sz="2000" b="1" u="sng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conocer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las características más importantes y las normas de instalación de una red local observando las normas de cableado estructurado.</a:t>
            </a:r>
          </a:p>
        </p:txBody>
      </p:sp>
      <p:graphicFrame>
        <p:nvGraphicFramePr>
          <p:cNvPr id="3077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7477211"/>
              </p:ext>
            </p:extLst>
          </p:nvPr>
        </p:nvGraphicFramePr>
        <p:xfrm>
          <a:off x="398562" y="1700808"/>
          <a:ext cx="3696906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162162" imgH="1847928" progId="Paint.Picture">
                  <p:embed/>
                </p:oleObj>
              </mc:Choice>
              <mc:Fallback>
                <p:oleObj name="Bitmap Image" r:id="rId3" imgW="3162162" imgH="1847928" progId="Paint.Picture">
                  <p:embed/>
                  <p:pic>
                    <p:nvPicPr>
                      <p:cNvPr id="3077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562" y="1700808"/>
                        <a:ext cx="3696906" cy="21602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MX" sz="3600" b="1" dirty="0"/>
              <a:t>Objetivos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27298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3514" y="2928938"/>
            <a:ext cx="4968552" cy="3510786"/>
          </a:xfrm>
          <a:prstGeom prst="rect">
            <a:avLst/>
          </a:prstGeom>
        </p:spPr>
      </p:pic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642939" y="1657578"/>
            <a:ext cx="796912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Pueden existir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más de una sala de comunicaciones por piso</a:t>
            </a:r>
            <a:r>
              <a:rPr lang="es-MX" sz="2000" dirty="0">
                <a:latin typeface="ZapfHumnst BT"/>
              </a:rPr>
              <a:t>.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642938" y="2257425"/>
            <a:ext cx="7072312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Debe haber una sala por cada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1000 m</a:t>
            </a:r>
            <a:r>
              <a:rPr lang="es-MX" sz="2000" b="1" baseline="30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2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área utilizable</a:t>
            </a:r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642938" y="2928938"/>
            <a:ext cx="2848942" cy="2814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caso de existir más de una sala por piso se recomienda que existan canalizaciones de </a:t>
            </a:r>
            <a:r>
              <a:rPr lang="es-MX" sz="2000" b="1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backbone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entre ellas</a:t>
            </a:r>
          </a:p>
        </p:txBody>
      </p:sp>
      <p:sp>
        <p:nvSpPr>
          <p:cNvPr id="8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415471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642938" y="1714500"/>
            <a:ext cx="7858125" cy="1071563"/>
          </a:xfrm>
          <a:prstGeom prst="rect">
            <a:avLst/>
          </a:prstGeom>
        </p:spPr>
        <p:txBody>
          <a:bodyPr/>
          <a:lstStyle/>
          <a:p>
            <a:pPr algn="just" eaLnBrk="0" hangingPunct="0">
              <a:lnSpc>
                <a:spcPct val="150000"/>
              </a:lnSpc>
              <a:spcBef>
                <a:spcPts val="0"/>
              </a:spcBef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Cualquier localización que se seleccione para un closet cableado deberá de satisfacer ciertos requerimientos que incluyen: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1071563" y="2786063"/>
            <a:ext cx="4071937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Suministro de energía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071563" y="3286125"/>
            <a:ext cx="4000500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Condiciones de calor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1071563" y="3857625"/>
            <a:ext cx="3643312" cy="571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2000" kern="0" dirty="0">
                <a:latin typeface="Arial" pitchFamily="34" charset="0"/>
                <a:cs typeface="Arial" pitchFamily="34" charset="0"/>
              </a:rPr>
              <a:t>Ventilación</a:t>
            </a:r>
          </a:p>
        </p:txBody>
      </p:sp>
      <p:pic>
        <p:nvPicPr>
          <p:cNvPr id="31752" name="9 Imagen" descr="cableado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24" y="2870994"/>
            <a:ext cx="2528267" cy="3557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565348" y="397113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237414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  <p:bldP spid="14" grpId="0" build="p" autoUpdateAnimBg="0"/>
      <p:bldP spid="15" grpId="0" build="p" autoUpdateAnimBg="0"/>
      <p:bldP spid="16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642938" y="1714500"/>
            <a:ext cx="7786687" cy="1071563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Por último deberá cumplir con las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normas de construcción </a:t>
            </a:r>
            <a:r>
              <a:rPr lang="es-MX" sz="1800" kern="0" dirty="0">
                <a:latin typeface="Arial" pitchFamily="34" charset="0"/>
                <a:cs typeface="Arial" pitchFamily="34" charset="0"/>
              </a:rPr>
              <a:t>y </a:t>
            </a:r>
            <a:r>
              <a:rPr lang="es-MX" sz="1800" b="1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códigos de seguridad</a:t>
            </a:r>
            <a:r>
              <a:rPr lang="es-MX" sz="1800" kern="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571500" y="2742630"/>
            <a:ext cx="6072188" cy="614362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Tx/>
              <a:buChar char="•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¿Qué aspectos debemos de tener en cuenta?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>
          <a:xfrm>
            <a:off x="1285875" y="3357563"/>
            <a:ext cx="6715125" cy="2857500"/>
          </a:xfrm>
          <a:prstGeom prst="rect">
            <a:avLst/>
          </a:prstGeom>
        </p:spPr>
        <p:txBody>
          <a:bodyPr/>
          <a:lstStyle/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Materiales para las paredes, pisos y techos.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Temperatura y humedad.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Tipo y localización de las fuentes de luz.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Conectores de corrientes.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cuarto y al equipo.</a:t>
            </a:r>
          </a:p>
          <a:p>
            <a:pPr marL="360363" indent="-360363" algn="just" eaLnBrk="0" hangingPunct="0">
              <a:lnSpc>
                <a:spcPct val="150000"/>
              </a:lnSpc>
              <a:spcBef>
                <a:spcPts val="0"/>
              </a:spcBef>
              <a:buFont typeface="Arial" pitchFamily="34" charset="0"/>
              <a:buChar char="–"/>
              <a:defRPr/>
            </a:pPr>
            <a:r>
              <a:rPr lang="es-MX" sz="1800" kern="0" dirty="0">
                <a:latin typeface="Arial" pitchFamily="34" charset="0"/>
                <a:cs typeface="Arial" pitchFamily="34" charset="0"/>
              </a:rPr>
              <a:t>Acceso al cable.</a:t>
            </a:r>
            <a:endParaRPr lang="es-ES" sz="1800" kern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565348" y="325105"/>
            <a:ext cx="8039100" cy="101566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3. Sala de telecomunicaciones                    </a:t>
            </a:r>
            <a:r>
              <a:rPr lang="es-MX" b="1" dirty="0"/>
              <a:t>“Closets de cableado”</a:t>
            </a:r>
          </a:p>
        </p:txBody>
      </p:sp>
    </p:spTree>
    <p:extLst>
      <p:ext uri="{BB962C8B-B14F-4D97-AF65-F5344CB8AC3E}">
        <p14:creationId xmlns:p14="http://schemas.microsoft.com/office/powerpoint/2010/main" val="1524726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 autoUpdateAnimBg="0"/>
      <p:bldP spid="10" grpId="0" build="p" autoUpdateAnimBg="0"/>
      <p:bldP spid="11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571500" y="1303338"/>
            <a:ext cx="4500563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Proporciona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interconexiones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latin typeface="ZapfHumnst BT"/>
              </a:rPr>
              <a:t>entre: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971599" y="1892300"/>
            <a:ext cx="39290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instalaciones de entrada al edificio</a:t>
            </a:r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971600" y="2892425"/>
            <a:ext cx="39290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 sala de equipos</a:t>
            </a:r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971600" y="3446463"/>
            <a:ext cx="42210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Las salas de telecomunicaciones (MDF, IDF, HCC)</a:t>
            </a:r>
          </a:p>
        </p:txBody>
      </p:sp>
      <p:pic>
        <p:nvPicPr>
          <p:cNvPr id="337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1404938"/>
            <a:ext cx="3648075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50 Rectángulo"/>
          <p:cNvSpPr>
            <a:spLocks noChangeArrowheads="1"/>
          </p:cNvSpPr>
          <p:nvPr/>
        </p:nvSpPr>
        <p:spPr bwMode="auto">
          <a:xfrm>
            <a:off x="642938" y="4686300"/>
            <a:ext cx="4286250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Topología estrella extendida</a:t>
            </a:r>
          </a:p>
        </p:txBody>
      </p:sp>
    </p:spTree>
    <p:extLst>
      <p:ext uri="{BB962C8B-B14F-4D97-AF65-F5344CB8AC3E}">
        <p14:creationId xmlns:p14="http://schemas.microsoft.com/office/powerpoint/2010/main" val="1064684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3" grpId="0"/>
      <p:bldP spid="15" grpId="0"/>
      <p:bldP spid="16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642938" y="1285875"/>
            <a:ext cx="5000625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Las canalizaciones pueden ser:</a:t>
            </a:r>
          </a:p>
        </p:txBody>
      </p:sp>
      <p:sp>
        <p:nvSpPr>
          <p:cNvPr id="35843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714375" y="3629025"/>
            <a:ext cx="7786688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La cantidad y el tamaño de las canalizaciones deben ser suficientes para alojar a todo el cableado necesario, y las futuras ampliaciones</a:t>
            </a: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143000" y="1857375"/>
            <a:ext cx="2214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Ductos</a:t>
            </a:r>
          </a:p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Bandejas</a:t>
            </a:r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714375" y="2928938"/>
            <a:ext cx="6643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NO pueden utilizarse ductos de ascensores</a:t>
            </a:r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714375" y="4829175"/>
            <a:ext cx="778668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considera la utilización de </a:t>
            </a:r>
            <a:r>
              <a:rPr lang="es-MX" sz="2000" b="1">
                <a:latin typeface="ZapfHumnst BT"/>
              </a:rPr>
              <a:t>fibra óptica</a:t>
            </a:r>
            <a:r>
              <a:rPr lang="es-MX" sz="2000">
                <a:latin typeface="ZapfHumnst B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131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4" grpId="0"/>
      <p:bldP spid="1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4. Cableado vertical “Backbone”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1008063" y="3638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MC</a:t>
            </a:r>
            <a:endParaRPr lang="es-ES"/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989263" y="4781550"/>
            <a:ext cx="7620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s-MX"/>
              <a:t>IC</a:t>
            </a:r>
            <a:endParaRPr lang="es-ES"/>
          </a:p>
        </p:txBody>
      </p:sp>
      <p:grpSp>
        <p:nvGrpSpPr>
          <p:cNvPr id="2" name="Group 26"/>
          <p:cNvGrpSpPr>
            <a:grpSpLocks/>
          </p:cNvGrpSpPr>
          <p:nvPr/>
        </p:nvGrpSpPr>
        <p:grpSpPr bwMode="auto">
          <a:xfrm>
            <a:off x="2989263" y="1428750"/>
            <a:ext cx="1963737" cy="2286000"/>
            <a:chOff x="1824" y="1200"/>
            <a:chExt cx="1237" cy="1440"/>
          </a:xfrm>
        </p:grpSpPr>
        <p:sp>
          <p:nvSpPr>
            <p:cNvPr id="36886" name="Rectangle 4"/>
            <p:cNvSpPr>
              <a:spLocks noChangeArrowheads="1"/>
            </p:cNvSpPr>
            <p:nvPr/>
          </p:nvSpPr>
          <p:spPr bwMode="auto">
            <a:xfrm>
              <a:off x="1824" y="1776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87" name="Picture 7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2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8" name="Picture 8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36" y="1392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9" name="Picture 9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192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90" name="Picture 10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2" y="240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91" name="AutoShape 15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440"/>
              <a:ext cx="67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2" name="AutoShape 16"/>
            <p:cNvCxnSpPr>
              <a:cxnSpLocks noChangeShapeType="1"/>
              <a:stCxn id="36886" idx="3"/>
            </p:cNvCxnSpPr>
            <p:nvPr/>
          </p:nvCxnSpPr>
          <p:spPr bwMode="auto">
            <a:xfrm flipV="1">
              <a:off x="2304" y="1632"/>
              <a:ext cx="547" cy="28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3" name="AutoShape 17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528" cy="12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94" name="AutoShape 18"/>
            <p:cNvCxnSpPr>
              <a:cxnSpLocks noChangeShapeType="1"/>
              <a:stCxn id="36886" idx="3"/>
            </p:cNvCxnSpPr>
            <p:nvPr/>
          </p:nvCxnSpPr>
          <p:spPr bwMode="auto">
            <a:xfrm>
              <a:off x="2304" y="1920"/>
              <a:ext cx="163" cy="4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5884863" y="3790950"/>
            <a:ext cx="2116137" cy="2286000"/>
            <a:chOff x="3648" y="2688"/>
            <a:chExt cx="1333" cy="1440"/>
          </a:xfrm>
        </p:grpSpPr>
        <p:sp>
          <p:nvSpPr>
            <p:cNvPr id="36877" name="Rectangle 6"/>
            <p:cNvSpPr>
              <a:spLocks noChangeArrowheads="1"/>
            </p:cNvSpPr>
            <p:nvPr/>
          </p:nvSpPr>
          <p:spPr bwMode="auto">
            <a:xfrm>
              <a:off x="3648" y="3312"/>
              <a:ext cx="48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s-MX"/>
                <a:t>HC</a:t>
              </a:r>
              <a:endParaRPr lang="es-ES"/>
            </a:p>
          </p:txBody>
        </p:sp>
        <p:pic>
          <p:nvPicPr>
            <p:cNvPr id="36878" name="Picture 11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" y="26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79" name="Picture 12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56" y="2880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0" name="Picture 13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340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6881" name="Picture 14" descr="C:\Archivos de programa\Microsoft Office\Clipart\Office\Pc1.wmf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72" y="3888"/>
              <a:ext cx="229" cy="2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36882" name="AutoShape 19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2928"/>
              <a:ext cx="163" cy="52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3" name="AutoShape 20"/>
            <p:cNvCxnSpPr>
              <a:cxnSpLocks noChangeShapeType="1"/>
              <a:stCxn id="36877" idx="3"/>
            </p:cNvCxnSpPr>
            <p:nvPr/>
          </p:nvCxnSpPr>
          <p:spPr bwMode="auto">
            <a:xfrm flipV="1">
              <a:off x="4128" y="3120"/>
              <a:ext cx="643" cy="3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4" name="AutoShape 21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624" cy="7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885" name="AutoShape 22"/>
            <p:cNvCxnSpPr>
              <a:cxnSpLocks noChangeShapeType="1"/>
              <a:stCxn id="36877" idx="3"/>
            </p:cNvCxnSpPr>
            <p:nvPr/>
          </p:nvCxnSpPr>
          <p:spPr bwMode="auto">
            <a:xfrm>
              <a:off x="4128" y="3456"/>
              <a:ext cx="259" cy="43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35" name="AutoShape 23"/>
          <p:cNvCxnSpPr>
            <a:cxnSpLocks noChangeShapeType="1"/>
            <a:stCxn id="9" idx="3"/>
          </p:cNvCxnSpPr>
          <p:nvPr/>
        </p:nvCxnSpPr>
        <p:spPr bwMode="auto">
          <a:xfrm>
            <a:off x="3751263" y="5010150"/>
            <a:ext cx="21336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6" name="AutoShape 24"/>
          <p:cNvCxnSpPr>
            <a:cxnSpLocks noChangeShapeType="1"/>
            <a:stCxn id="8" idx="3"/>
          </p:cNvCxnSpPr>
          <p:nvPr/>
        </p:nvCxnSpPr>
        <p:spPr bwMode="auto">
          <a:xfrm flipV="1">
            <a:off x="1770063" y="2571750"/>
            <a:ext cx="1219200" cy="12954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" name="AutoShape 25"/>
          <p:cNvCxnSpPr>
            <a:cxnSpLocks noChangeShapeType="1"/>
            <a:stCxn id="8" idx="3"/>
            <a:endCxn id="9" idx="1"/>
          </p:cNvCxnSpPr>
          <p:nvPr/>
        </p:nvCxnSpPr>
        <p:spPr bwMode="auto">
          <a:xfrm>
            <a:off x="1770063" y="3867150"/>
            <a:ext cx="1219200" cy="114300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8" name="Rectangle 3"/>
          <p:cNvSpPr txBox="1">
            <a:spLocks noChangeArrowheads="1"/>
          </p:cNvSpPr>
          <p:nvPr/>
        </p:nvSpPr>
        <p:spPr>
          <a:xfrm>
            <a:off x="285750" y="5429250"/>
            <a:ext cx="4214813" cy="471488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MC o MDF</a:t>
            </a:r>
            <a:r>
              <a:rPr lang="es-MX" sz="1600" i="1" kern="0" dirty="0">
                <a:cs typeface="Times New Roman" pitchFamily="18" charset="0"/>
              </a:rPr>
              <a:t>: Closet de cableado principal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285750" y="5857875"/>
            <a:ext cx="4214813" cy="428625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IC o IDF</a:t>
            </a:r>
            <a:r>
              <a:rPr lang="es-MX" sz="1600" i="1" kern="0" dirty="0">
                <a:cs typeface="Times New Roman" pitchFamily="18" charset="0"/>
              </a:rPr>
              <a:t>: Closet de cableado intermedio</a:t>
            </a:r>
            <a:endParaRPr lang="es-ES" sz="1600" i="1" kern="0" dirty="0">
              <a:cs typeface="Times New Roman" pitchFamily="18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>
          <a:xfrm>
            <a:off x="285750" y="6243638"/>
            <a:ext cx="5500688" cy="400050"/>
          </a:xfrm>
          <a:prstGeom prst="rect">
            <a:avLst/>
          </a:prstGeom>
        </p:spPr>
        <p:txBody>
          <a:bodyPr/>
          <a:lstStyle/>
          <a:p>
            <a:pPr marL="285750" indent="-285750" eaLnBrk="0" hangingPunct="0">
              <a:lnSpc>
                <a:spcPct val="150000"/>
              </a:lnSpc>
              <a:spcBef>
                <a:spcPct val="20000"/>
              </a:spcBef>
              <a:defRPr/>
            </a:pPr>
            <a:r>
              <a:rPr lang="es-MX" sz="1600" b="1" i="1" kern="0" dirty="0">
                <a:cs typeface="Times New Roman" pitchFamily="18" charset="0"/>
              </a:rPr>
              <a:t>HC o HCC</a:t>
            </a:r>
            <a:r>
              <a:rPr lang="es-MX" sz="1600" i="1" kern="0" dirty="0">
                <a:cs typeface="Times New Roman" pitchFamily="18" charset="0"/>
              </a:rPr>
              <a:t>: Closet de cableado para conectar áreas de trabajo</a:t>
            </a:r>
            <a:endParaRPr lang="es-ES" sz="1600" i="1" kern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8218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animBg="1" autoUpdateAnimBg="0"/>
      <p:bldP spid="28" grpId="0" build="p" autoUpdateAnimBg="0"/>
      <p:bldP spid="29" grpId="0" build="p" autoUpdateAnimBg="0"/>
      <p:bldP spid="30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675456" y="1137518"/>
            <a:ext cx="7784976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Son las canalizaciones que vinculan las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áreas de trabajo con las salas de telecomunicaciones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consisten de lo siguiente:</a:t>
            </a:r>
          </a:p>
        </p:txBody>
      </p:sp>
      <p:sp>
        <p:nvSpPr>
          <p:cNvPr id="48132" name="11 Rectángulo"/>
          <p:cNvSpPr>
            <a:spLocks noChangeArrowheads="1"/>
          </p:cNvSpPr>
          <p:nvPr/>
        </p:nvSpPr>
        <p:spPr bwMode="auto">
          <a:xfrm>
            <a:off x="611560" y="2141062"/>
            <a:ext cx="887422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telecomunicaciones a toma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(90 m)</a:t>
            </a:r>
          </a:p>
        </p:txBody>
      </p:sp>
      <p:sp>
        <p:nvSpPr>
          <p:cNvPr id="48133" name="12 Rectángulo"/>
          <p:cNvSpPr>
            <a:spLocks noChangeArrowheads="1"/>
          </p:cNvSpPr>
          <p:nvPr/>
        </p:nvSpPr>
        <p:spPr bwMode="auto">
          <a:xfrm>
            <a:off x="611560" y="2641695"/>
            <a:ext cx="801012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del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área de trabajo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(3 m)</a:t>
            </a:r>
          </a:p>
        </p:txBody>
      </p:sp>
      <p:sp>
        <p:nvSpPr>
          <p:cNvPr id="48135" name="14 Rectángulo"/>
          <p:cNvSpPr>
            <a:spLocks noChangeArrowheads="1"/>
          </p:cNvSpPr>
          <p:nvPr/>
        </p:nvSpPr>
        <p:spPr bwMode="auto">
          <a:xfrm>
            <a:off x="611560" y="3137193"/>
            <a:ext cx="853244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Conexiones cruzadas horizontales en la sala de telecomunicaciones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(7 m)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694" y="3632691"/>
            <a:ext cx="552450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96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/>
      <p:bldP spid="48132" grpId="0"/>
      <p:bldP spid="48133" grpId="0"/>
      <p:bldP spid="4813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533400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5. Cableado horizontal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475555" y="1996346"/>
            <a:ext cx="8416925" cy="4673014"/>
            <a:chOff x="357188" y="1572211"/>
            <a:chExt cx="8416925" cy="4673014"/>
          </a:xfrm>
        </p:grpSpPr>
        <p:pic>
          <p:nvPicPr>
            <p:cNvPr id="41995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1996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41997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41998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41999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42000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42001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4198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4199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199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4199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4199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4199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9" name="16 Rectángulo"/>
          <p:cNvSpPr>
            <a:spLocks noChangeArrowheads="1"/>
          </p:cNvSpPr>
          <p:nvPr/>
        </p:nvSpPr>
        <p:spPr bwMode="auto">
          <a:xfrm>
            <a:off x="475555" y="1219269"/>
            <a:ext cx="8190071" cy="103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adición a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90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 cableado desde la sala de telecomunicaciones al área de trabajo, un total de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10 metros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están permitidos para el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 </a:t>
            </a:r>
            <a:r>
              <a:rPr lang="es-MX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y la </a:t>
            </a:r>
            <a:r>
              <a:rPr lang="es-MX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telecomunicaciones.</a:t>
            </a:r>
          </a:p>
        </p:txBody>
      </p:sp>
    </p:spTree>
    <p:extLst>
      <p:ext uri="{BB962C8B-B14F-4D97-AF65-F5344CB8AC3E}">
        <p14:creationId xmlns:p14="http://schemas.microsoft.com/office/powerpoint/2010/main" val="11674085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6" name="15 Rectángulo"/>
          <p:cNvSpPr>
            <a:spLocks noChangeArrowheads="1"/>
          </p:cNvSpPr>
          <p:nvPr/>
        </p:nvSpPr>
        <p:spPr bwMode="auto">
          <a:xfrm>
            <a:off x="642938" y="1428750"/>
            <a:ext cx="7715250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Tres tipos de medios son reconocidos como opciones para el cableado horizontal:</a:t>
            </a:r>
          </a:p>
        </p:txBody>
      </p:sp>
      <p:sp>
        <p:nvSpPr>
          <p:cNvPr id="48137" name="18 Rectángulo"/>
          <p:cNvSpPr>
            <a:spLocks noChangeArrowheads="1"/>
          </p:cNvSpPr>
          <p:nvPr/>
        </p:nvSpPr>
        <p:spPr bwMode="auto">
          <a:xfrm>
            <a:off x="1115616" y="2444750"/>
            <a:ext cx="32146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 dirty="0">
                <a:latin typeface="ZapfHumnst BT"/>
              </a:rPr>
              <a:t>UTP</a:t>
            </a:r>
          </a:p>
        </p:txBody>
      </p:sp>
      <p:sp>
        <p:nvSpPr>
          <p:cNvPr id="48138" name="19 Rectángulo"/>
          <p:cNvSpPr>
            <a:spLocks noChangeArrowheads="1"/>
          </p:cNvSpPr>
          <p:nvPr/>
        </p:nvSpPr>
        <p:spPr bwMode="auto">
          <a:xfrm>
            <a:off x="1115616" y="2944813"/>
            <a:ext cx="3929063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STP</a:t>
            </a:r>
          </a:p>
        </p:txBody>
      </p:sp>
      <p:sp>
        <p:nvSpPr>
          <p:cNvPr id="48139" name="20 Rectángulo"/>
          <p:cNvSpPr>
            <a:spLocks noChangeArrowheads="1"/>
          </p:cNvSpPr>
          <p:nvPr/>
        </p:nvSpPr>
        <p:spPr bwMode="auto">
          <a:xfrm>
            <a:off x="1115616" y="3429000"/>
            <a:ext cx="34290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Tx/>
              <a:buChar char="–"/>
            </a:pPr>
            <a:r>
              <a:rPr lang="es-MX" sz="2000">
                <a:latin typeface="ZapfHumnst BT"/>
              </a:rPr>
              <a:t>Fibra óptica</a:t>
            </a:r>
          </a:p>
        </p:txBody>
      </p:sp>
      <p:pic>
        <p:nvPicPr>
          <p:cNvPr id="40967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5" y="2000250"/>
            <a:ext cx="3063875" cy="398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458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8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4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48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8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6" grpId="0"/>
      <p:bldP spid="48137" grpId="0"/>
      <p:bldP spid="48138" grpId="0"/>
      <p:bldP spid="4813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</p:spTree>
    <p:extLst>
      <p:ext uri="{BB962C8B-B14F-4D97-AF65-F5344CB8AC3E}">
        <p14:creationId xmlns:p14="http://schemas.microsoft.com/office/powerpoint/2010/main" val="411125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Introducción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571875" y="1363663"/>
            <a:ext cx="5000625" cy="1889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El reto más importante en el diseño de la infraestructura de Telecomunicaciones de una organización 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comunicar las distintas redes sin limitaciones de marca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.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4100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714625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3571875" y="3356992"/>
            <a:ext cx="5000625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Antes cada compañía establecía sus propias normas para cablear sus instalaciones.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3571875" y="4429125"/>
            <a:ext cx="5000625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Luego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Asociación de Industrias de Telecomunicaciones (TIA)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estableció la </a:t>
            </a:r>
            <a:r>
              <a:rPr lang="es-MX" sz="2000" u="sng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norma 568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para el cableado de edificios comerciales.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39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10" grpId="0" autoUpdateAnimBg="0"/>
      <p:bldP spid="12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horizontal</a:t>
            </a:r>
          </a:p>
        </p:txBody>
      </p:sp>
      <p:grpSp>
        <p:nvGrpSpPr>
          <p:cNvPr id="2" name="54 Grupo"/>
          <p:cNvGrpSpPr>
            <a:grpSpLocks/>
          </p:cNvGrpSpPr>
          <p:nvPr/>
        </p:nvGrpSpPr>
        <p:grpSpPr bwMode="auto">
          <a:xfrm>
            <a:off x="612775" y="2428875"/>
            <a:ext cx="8031163" cy="2795588"/>
            <a:chOff x="642910" y="2500306"/>
            <a:chExt cx="8030932" cy="2795023"/>
          </a:xfrm>
        </p:grpSpPr>
        <p:graphicFrame>
          <p:nvGraphicFramePr>
            <p:cNvPr id="46085" name="Object 645"/>
            <p:cNvGraphicFramePr>
              <a:graphicFrameLocks noChangeAspect="1"/>
            </p:cNvGraphicFramePr>
            <p:nvPr/>
          </p:nvGraphicFramePr>
          <p:xfrm>
            <a:off x="1196115" y="2961107"/>
            <a:ext cx="541210" cy="5568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2" imgW="2501798" imgH="2616098" progId="MS_ClipArt_Gallery.2">
                    <p:embed/>
                  </p:oleObj>
                </mc:Choice>
                <mc:Fallback>
                  <p:oleObj name="Imagen" r:id="rId2" imgW="2501798" imgH="2616098" progId="MS_ClipArt_Gallery.2">
                    <p:embed/>
                    <p:pic>
                      <p:nvPicPr>
                        <p:cNvPr id="46085" name="Object 6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96115" y="2961107"/>
                          <a:ext cx="541210" cy="5568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086" name="Object 646"/>
            <p:cNvGraphicFramePr>
              <a:graphicFrameLocks noChangeAspect="1"/>
            </p:cNvGraphicFramePr>
            <p:nvPr/>
          </p:nvGraphicFramePr>
          <p:xfrm>
            <a:off x="7385339" y="3352023"/>
            <a:ext cx="1063339" cy="2271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" r:id="rId4" imgW="3986213" imgH="4144963" progId="MS_ClipArt_Gallery.2">
                    <p:embed/>
                  </p:oleObj>
                </mc:Choice>
                <mc:Fallback>
                  <p:oleObj name="Imagen" r:id="rId4" imgW="3986213" imgH="4144963" progId="MS_ClipArt_Gallery.2">
                    <p:embed/>
                    <p:pic>
                      <p:nvPicPr>
                        <p:cNvPr id="46086" name="Object 6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385339" y="3352023"/>
                          <a:ext cx="1063339" cy="22712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087" name="Rectangle 649"/>
            <p:cNvSpPr>
              <a:spLocks noChangeArrowheads="1"/>
            </p:cNvSpPr>
            <p:nvPr/>
          </p:nvSpPr>
          <p:spPr bwMode="auto">
            <a:xfrm>
              <a:off x="2517917" y="3240644"/>
              <a:ext cx="254993" cy="360342"/>
            </a:xfrm>
            <a:prstGeom prst="rect">
              <a:avLst/>
            </a:prstGeom>
            <a:solidFill>
              <a:srgbClr val="FF66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8" name="Rectangle 650"/>
            <p:cNvSpPr>
              <a:spLocks noChangeArrowheads="1"/>
            </p:cNvSpPr>
            <p:nvPr/>
          </p:nvSpPr>
          <p:spPr bwMode="auto">
            <a:xfrm>
              <a:off x="2557814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89" name="Rectangle 651"/>
            <p:cNvSpPr>
              <a:spLocks noChangeArrowheads="1"/>
            </p:cNvSpPr>
            <p:nvPr/>
          </p:nvSpPr>
          <p:spPr bwMode="auto">
            <a:xfrm>
              <a:off x="2663627" y="3332368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0" name="Rectangle 652"/>
            <p:cNvSpPr>
              <a:spLocks noChangeArrowheads="1"/>
            </p:cNvSpPr>
            <p:nvPr/>
          </p:nvSpPr>
          <p:spPr bwMode="auto">
            <a:xfrm>
              <a:off x="2557814" y="3459033"/>
              <a:ext cx="72855" cy="63333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1" name="Rectangle 653"/>
            <p:cNvSpPr>
              <a:spLocks noChangeArrowheads="1"/>
            </p:cNvSpPr>
            <p:nvPr/>
          </p:nvSpPr>
          <p:spPr bwMode="auto">
            <a:xfrm>
              <a:off x="2663627" y="3456849"/>
              <a:ext cx="72855" cy="65517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rgbClr val="00008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46092" name="Group 658"/>
            <p:cNvGrpSpPr>
              <a:grpSpLocks/>
            </p:cNvGrpSpPr>
            <p:nvPr/>
          </p:nvGrpSpPr>
          <p:grpSpPr bwMode="auto">
            <a:xfrm>
              <a:off x="5314169" y="3212254"/>
              <a:ext cx="431927" cy="714132"/>
              <a:chOff x="2150" y="1680"/>
              <a:chExt cx="260" cy="435"/>
            </a:xfrm>
          </p:grpSpPr>
          <p:sp>
            <p:nvSpPr>
              <p:cNvPr id="46130" name="Rectangle 647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1" name="Line 655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32" name="Line 656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46093" name="Group 659"/>
            <p:cNvGrpSpPr>
              <a:grpSpLocks/>
            </p:cNvGrpSpPr>
            <p:nvPr/>
          </p:nvGrpSpPr>
          <p:grpSpPr bwMode="auto">
            <a:xfrm>
              <a:off x="6134658" y="3210070"/>
              <a:ext cx="431927" cy="714132"/>
              <a:chOff x="2150" y="1680"/>
              <a:chExt cx="260" cy="435"/>
            </a:xfrm>
          </p:grpSpPr>
          <p:sp>
            <p:nvSpPr>
              <p:cNvPr id="46127" name="Rectangle 660"/>
              <p:cNvSpPr>
                <a:spLocks noChangeArrowheads="1"/>
              </p:cNvSpPr>
              <p:nvPr/>
            </p:nvSpPr>
            <p:spPr bwMode="auto">
              <a:xfrm>
                <a:off x="2150" y="1682"/>
                <a:ext cx="260" cy="433"/>
              </a:xfrm>
              <a:prstGeom prst="rect">
                <a:avLst/>
              </a:prstGeom>
              <a:solidFill>
                <a:srgbClr val="FF6600"/>
              </a:solidFill>
              <a:ln w="12700">
                <a:solidFill>
                  <a:srgbClr val="000080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8" name="Line 661"/>
              <p:cNvSpPr>
                <a:spLocks noChangeShapeType="1"/>
              </p:cNvSpPr>
              <p:nvPr/>
            </p:nvSpPr>
            <p:spPr bwMode="auto">
              <a:xfrm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6129" name="Line 662"/>
              <p:cNvSpPr>
                <a:spLocks noChangeShapeType="1"/>
              </p:cNvSpPr>
              <p:nvPr/>
            </p:nvSpPr>
            <p:spPr bwMode="auto">
              <a:xfrm flipH="1">
                <a:off x="2150" y="1680"/>
                <a:ext cx="260" cy="432"/>
              </a:xfrm>
              <a:prstGeom prst="line">
                <a:avLst/>
              </a:prstGeom>
              <a:noFill/>
              <a:ln w="12700">
                <a:solidFill>
                  <a:srgbClr val="00008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6094" name="Line 663"/>
            <p:cNvSpPr>
              <a:spLocks noChangeShapeType="1"/>
            </p:cNvSpPr>
            <p:nvPr/>
          </p:nvSpPr>
          <p:spPr bwMode="auto">
            <a:xfrm>
              <a:off x="5536204" y="2860648"/>
              <a:ext cx="860385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5" name="Line 664"/>
            <p:cNvSpPr>
              <a:spLocks noChangeShapeType="1"/>
            </p:cNvSpPr>
            <p:nvPr/>
          </p:nvSpPr>
          <p:spPr bwMode="auto">
            <a:xfrm flipV="1">
              <a:off x="2634138" y="4221211"/>
              <a:ext cx="2903801" cy="436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6" name="Line 665"/>
            <p:cNvSpPr>
              <a:spLocks noChangeShapeType="1"/>
            </p:cNvSpPr>
            <p:nvPr/>
          </p:nvSpPr>
          <p:spPr bwMode="auto">
            <a:xfrm flipV="1">
              <a:off x="2648015" y="3598802"/>
              <a:ext cx="0" cy="6267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7" name="Line 666"/>
            <p:cNvSpPr>
              <a:spLocks noChangeShapeType="1"/>
            </p:cNvSpPr>
            <p:nvPr/>
          </p:nvSpPr>
          <p:spPr bwMode="auto">
            <a:xfrm flipV="1">
              <a:off x="5529266" y="3919834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8" name="Line 667"/>
            <p:cNvSpPr>
              <a:spLocks noChangeShapeType="1"/>
            </p:cNvSpPr>
            <p:nvPr/>
          </p:nvSpPr>
          <p:spPr bwMode="auto">
            <a:xfrm>
              <a:off x="6360162" y="4221211"/>
              <a:ext cx="156812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099" name="Line 668"/>
            <p:cNvSpPr>
              <a:spLocks noChangeShapeType="1"/>
            </p:cNvSpPr>
            <p:nvPr/>
          </p:nvSpPr>
          <p:spPr bwMode="auto">
            <a:xfrm flipV="1">
              <a:off x="6360162" y="3913282"/>
              <a:ext cx="0" cy="314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0" name="Line 669"/>
            <p:cNvSpPr>
              <a:spLocks noChangeShapeType="1"/>
            </p:cNvSpPr>
            <p:nvPr/>
          </p:nvSpPr>
          <p:spPr bwMode="auto">
            <a:xfrm flipV="1">
              <a:off x="7923080" y="3592251"/>
              <a:ext cx="0" cy="628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1" name="Line 670"/>
            <p:cNvSpPr>
              <a:spLocks noChangeShapeType="1"/>
            </p:cNvSpPr>
            <p:nvPr/>
          </p:nvSpPr>
          <p:spPr bwMode="auto">
            <a:xfrm>
              <a:off x="5537939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2" name="Rectangle 671"/>
            <p:cNvSpPr>
              <a:spLocks noChangeArrowheads="1"/>
            </p:cNvSpPr>
            <p:nvPr/>
          </p:nvSpPr>
          <p:spPr bwMode="auto">
            <a:xfrm>
              <a:off x="5491103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3" name="Line 672"/>
            <p:cNvSpPr>
              <a:spLocks noChangeShapeType="1"/>
            </p:cNvSpPr>
            <p:nvPr/>
          </p:nvSpPr>
          <p:spPr bwMode="auto">
            <a:xfrm>
              <a:off x="6391386" y="2860648"/>
              <a:ext cx="0" cy="24459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4" name="Rectangle 673"/>
            <p:cNvSpPr>
              <a:spLocks noChangeArrowheads="1"/>
            </p:cNvSpPr>
            <p:nvPr/>
          </p:nvSpPr>
          <p:spPr bwMode="auto">
            <a:xfrm>
              <a:off x="6335877" y="3081220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5" name="Line 677"/>
            <p:cNvSpPr>
              <a:spLocks noChangeShapeType="1"/>
            </p:cNvSpPr>
            <p:nvPr/>
          </p:nvSpPr>
          <p:spPr bwMode="auto">
            <a:xfrm flipH="1">
              <a:off x="2002726" y="3653399"/>
              <a:ext cx="0" cy="18126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6" name="Rectangle 678"/>
            <p:cNvSpPr>
              <a:spLocks noChangeArrowheads="1"/>
            </p:cNvSpPr>
            <p:nvPr/>
          </p:nvSpPr>
          <p:spPr bwMode="auto">
            <a:xfrm>
              <a:off x="2353125" y="3782249"/>
              <a:ext cx="86732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7" name="Rectangle 679"/>
            <p:cNvSpPr>
              <a:spLocks noChangeArrowheads="1"/>
            </p:cNvSpPr>
            <p:nvPr/>
          </p:nvSpPr>
          <p:spPr bwMode="auto">
            <a:xfrm>
              <a:off x="1555187" y="3607538"/>
              <a:ext cx="88467" cy="76436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8" name="Line 680"/>
            <p:cNvSpPr>
              <a:spLocks noChangeShapeType="1"/>
            </p:cNvSpPr>
            <p:nvPr/>
          </p:nvSpPr>
          <p:spPr bwMode="auto">
            <a:xfrm>
              <a:off x="1626308" y="3644664"/>
              <a:ext cx="3850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09" name="Line 681"/>
            <p:cNvSpPr>
              <a:spLocks noChangeShapeType="1"/>
            </p:cNvSpPr>
            <p:nvPr/>
          </p:nvSpPr>
          <p:spPr bwMode="auto">
            <a:xfrm>
              <a:off x="2002726" y="3817191"/>
              <a:ext cx="38335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0" name="Text Box 683"/>
            <p:cNvSpPr txBox="1">
              <a:spLocks noChangeArrowheads="1"/>
            </p:cNvSpPr>
            <p:nvPr/>
          </p:nvSpPr>
          <p:spPr bwMode="auto">
            <a:xfrm>
              <a:off x="642910" y="2500306"/>
              <a:ext cx="1723421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Área de Trabajo</a:t>
              </a:r>
            </a:p>
          </p:txBody>
        </p:sp>
        <p:sp>
          <p:nvSpPr>
            <p:cNvPr id="46111" name="Text Box 684"/>
            <p:cNvSpPr txBox="1">
              <a:spLocks noChangeArrowheads="1"/>
            </p:cNvSpPr>
            <p:nvPr/>
          </p:nvSpPr>
          <p:spPr bwMode="auto">
            <a:xfrm>
              <a:off x="2983938" y="3273982"/>
              <a:ext cx="2159566" cy="369332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800" b="1">
                  <a:solidFill>
                    <a:schemeClr val="accent2"/>
                  </a:solidFill>
                  <a:latin typeface="ZapfHumnst BT"/>
                </a:rPr>
                <a:t>Campo Horizontal</a:t>
              </a:r>
            </a:p>
          </p:txBody>
        </p:sp>
        <p:sp>
          <p:nvSpPr>
            <p:cNvPr id="46112" name="Text Box 685"/>
            <p:cNvSpPr txBox="1">
              <a:spLocks noChangeArrowheads="1"/>
            </p:cNvSpPr>
            <p:nvPr/>
          </p:nvSpPr>
          <p:spPr bwMode="auto">
            <a:xfrm>
              <a:off x="6929454" y="2876132"/>
              <a:ext cx="1744388" cy="338554"/>
            </a:xfrm>
            <a:prstGeom prst="rect">
              <a:avLst/>
            </a:prstGeom>
            <a:noFill/>
            <a:ln w="1270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_tradnl" sz="1600" b="1">
                  <a:solidFill>
                    <a:schemeClr val="accent2"/>
                  </a:solidFill>
                  <a:latin typeface="ZapfHumnst BT"/>
                </a:rPr>
                <a:t>Campo Equipos</a:t>
              </a:r>
            </a:p>
          </p:txBody>
        </p:sp>
        <p:sp>
          <p:nvSpPr>
            <p:cNvPr id="34" name="Text Box 686"/>
            <p:cNvSpPr txBox="1">
              <a:spLocks noChangeArrowheads="1"/>
            </p:cNvSpPr>
            <p:nvPr/>
          </p:nvSpPr>
          <p:spPr bwMode="auto">
            <a:xfrm>
              <a:off x="2165279" y="2690767"/>
              <a:ext cx="1655714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Salida de</a:t>
              </a:r>
            </a:p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telecomunicaciones</a:t>
              </a:r>
            </a:p>
          </p:txBody>
        </p:sp>
        <p:sp>
          <p:nvSpPr>
            <p:cNvPr id="35" name="Text Box 687"/>
            <p:cNvSpPr txBox="1">
              <a:spLocks noChangeArrowheads="1"/>
            </p:cNvSpPr>
            <p:nvPr/>
          </p:nvSpPr>
          <p:spPr bwMode="auto">
            <a:xfrm>
              <a:off x="3427305" y="3762114"/>
              <a:ext cx="139854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Horizontal</a:t>
              </a:r>
            </a:p>
          </p:txBody>
        </p:sp>
        <p:sp>
          <p:nvSpPr>
            <p:cNvPr id="36" name="Text Box 688"/>
            <p:cNvSpPr txBox="1">
              <a:spLocks noChangeArrowheads="1"/>
            </p:cNvSpPr>
            <p:nvPr/>
          </p:nvSpPr>
          <p:spPr bwMode="auto">
            <a:xfrm>
              <a:off x="5243353" y="2500306"/>
              <a:ext cx="160491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Cordón de Parcheo</a:t>
              </a:r>
            </a:p>
          </p:txBody>
        </p:sp>
        <p:sp>
          <p:nvSpPr>
            <p:cNvPr id="37" name="Text Box 689"/>
            <p:cNvSpPr txBox="1">
              <a:spLocks noChangeArrowheads="1"/>
            </p:cNvSpPr>
            <p:nvPr/>
          </p:nvSpPr>
          <p:spPr bwMode="auto">
            <a:xfrm>
              <a:off x="1392188" y="3801793"/>
              <a:ext cx="1338225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del 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Area de Trabajo</a:t>
              </a:r>
            </a:p>
          </p:txBody>
        </p:sp>
        <p:sp>
          <p:nvSpPr>
            <p:cNvPr id="38" name="Text Box 690"/>
            <p:cNvSpPr txBox="1">
              <a:spLocks noChangeArrowheads="1"/>
            </p:cNvSpPr>
            <p:nvPr/>
          </p:nvSpPr>
          <p:spPr bwMode="auto">
            <a:xfrm>
              <a:off x="6529191" y="3873216"/>
              <a:ext cx="1392198" cy="27775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Cable de Equipo</a:t>
              </a:r>
            </a:p>
          </p:txBody>
        </p:sp>
        <p:sp>
          <p:nvSpPr>
            <p:cNvPr id="46118" name="Line 692"/>
            <p:cNvSpPr>
              <a:spLocks noChangeShapeType="1"/>
            </p:cNvSpPr>
            <p:nvPr/>
          </p:nvSpPr>
          <p:spPr bwMode="auto">
            <a:xfrm>
              <a:off x="1435497" y="5016146"/>
              <a:ext cx="6494522" cy="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19" name="Line 693"/>
            <p:cNvSpPr>
              <a:spLocks noChangeShapeType="1"/>
            </p:cNvSpPr>
            <p:nvPr/>
          </p:nvSpPr>
          <p:spPr bwMode="auto">
            <a:xfrm>
              <a:off x="1433762" y="3756042"/>
              <a:ext cx="0" cy="125792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0" name="Line 694"/>
            <p:cNvSpPr>
              <a:spLocks noChangeShapeType="1"/>
            </p:cNvSpPr>
            <p:nvPr/>
          </p:nvSpPr>
          <p:spPr bwMode="auto">
            <a:xfrm>
              <a:off x="2649750" y="4387186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1" name="Line 695"/>
            <p:cNvSpPr>
              <a:spLocks noChangeShapeType="1"/>
            </p:cNvSpPr>
            <p:nvPr/>
          </p:nvSpPr>
          <p:spPr bwMode="auto">
            <a:xfrm>
              <a:off x="5550081" y="4385002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6122" name="Line 696"/>
            <p:cNvSpPr>
              <a:spLocks noChangeShapeType="1"/>
            </p:cNvSpPr>
            <p:nvPr/>
          </p:nvSpPr>
          <p:spPr bwMode="auto">
            <a:xfrm>
              <a:off x="7931753" y="4382818"/>
              <a:ext cx="0" cy="628960"/>
            </a:xfrm>
            <a:prstGeom prst="line">
              <a:avLst/>
            </a:prstGeom>
            <a:noFill/>
            <a:ln w="25400">
              <a:solidFill>
                <a:srgbClr val="FF66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44" name="Text Box 697"/>
            <p:cNvSpPr txBox="1">
              <a:spLocks noChangeArrowheads="1"/>
            </p:cNvSpPr>
            <p:nvPr/>
          </p:nvSpPr>
          <p:spPr bwMode="auto">
            <a:xfrm>
              <a:off x="1498548" y="4533483"/>
              <a:ext cx="1215990" cy="46186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3 metros máx.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</a:t>
              </a:r>
            </a:p>
          </p:txBody>
        </p:sp>
        <p:sp>
          <p:nvSpPr>
            <p:cNvPr id="45" name="Text Box 698"/>
            <p:cNvSpPr txBox="1">
              <a:spLocks noChangeArrowheads="1"/>
            </p:cNvSpPr>
            <p:nvPr/>
          </p:nvSpPr>
          <p:spPr bwMode="auto">
            <a:xfrm>
              <a:off x="3471754" y="4535070"/>
              <a:ext cx="1301713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90 metros máx.</a:t>
              </a:r>
            </a:p>
          </p:txBody>
        </p:sp>
        <p:sp>
          <p:nvSpPr>
            <p:cNvPr id="46" name="Text Box 699"/>
            <p:cNvSpPr txBox="1">
              <a:spLocks noChangeArrowheads="1"/>
            </p:cNvSpPr>
            <p:nvPr/>
          </p:nvSpPr>
          <p:spPr bwMode="auto">
            <a:xfrm>
              <a:off x="6337109" y="4528721"/>
              <a:ext cx="825476" cy="46187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7 metros</a:t>
              </a:r>
            </a:p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B</a:t>
              </a:r>
            </a:p>
          </p:txBody>
        </p:sp>
        <p:sp>
          <p:nvSpPr>
            <p:cNvPr id="47" name="Text Box 700"/>
            <p:cNvSpPr txBox="1">
              <a:spLocks noChangeArrowheads="1"/>
            </p:cNvSpPr>
            <p:nvPr/>
          </p:nvSpPr>
          <p:spPr bwMode="auto">
            <a:xfrm>
              <a:off x="3117752" y="5017572"/>
              <a:ext cx="2203387" cy="27775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s-ES_tradnl" sz="1200" b="1">
                  <a:solidFill>
                    <a:schemeClr val="accent6">
                      <a:lumMod val="50000"/>
                    </a:schemeClr>
                  </a:solidFill>
                  <a:latin typeface="Arial" pitchFamily="34" charset="0"/>
                </a:rPr>
                <a:t>A + B menor ó igual 10 mts.</a:t>
              </a:r>
            </a:p>
          </p:txBody>
        </p:sp>
      </p:grpSp>
      <p:sp>
        <p:nvSpPr>
          <p:cNvPr id="54" name="Text Box 752"/>
          <p:cNvSpPr txBox="1">
            <a:spLocks noChangeArrowheads="1"/>
          </p:cNvSpPr>
          <p:nvPr/>
        </p:nvSpPr>
        <p:spPr bwMode="auto">
          <a:xfrm>
            <a:off x="428625" y="1385888"/>
            <a:ext cx="3463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_tradnl" sz="2000" b="1" dirty="0">
                <a:latin typeface="ZapfHumnst BT"/>
              </a:rPr>
              <a:t> 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Norma: ANSI/TIA/EIA- 568</a:t>
            </a:r>
          </a:p>
        </p:txBody>
      </p:sp>
    </p:spTree>
    <p:extLst>
      <p:ext uri="{BB962C8B-B14F-4D97-AF65-F5344CB8AC3E}">
        <p14:creationId xmlns:p14="http://schemas.microsoft.com/office/powerpoint/2010/main" val="2681894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7107" name="6 Rectángulo"/>
          <p:cNvSpPr>
            <a:spLocks noChangeArrowheads="1"/>
          </p:cNvSpPr>
          <p:nvPr/>
        </p:nvSpPr>
        <p:spPr bwMode="auto">
          <a:xfrm>
            <a:off x="571500" y="1198563"/>
            <a:ext cx="292893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</a:t>
            </a:r>
          </a:p>
        </p:txBody>
      </p:sp>
      <p:pic>
        <p:nvPicPr>
          <p:cNvPr id="4710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0313" y="1785938"/>
            <a:ext cx="3724275" cy="187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10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5113" y="4624388"/>
            <a:ext cx="3533775" cy="2019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10" name="16 Rectángulo"/>
          <p:cNvSpPr>
            <a:spLocks noChangeArrowheads="1"/>
          </p:cNvSpPr>
          <p:nvPr/>
        </p:nvSpPr>
        <p:spPr bwMode="auto">
          <a:xfrm>
            <a:off x="571500" y="4017963"/>
            <a:ext cx="4500563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bajo piso elevado</a:t>
            </a:r>
          </a:p>
        </p:txBody>
      </p:sp>
    </p:spTree>
    <p:extLst>
      <p:ext uri="{BB962C8B-B14F-4D97-AF65-F5344CB8AC3E}">
        <p14:creationId xmlns:p14="http://schemas.microsoft.com/office/powerpoint/2010/main" val="36160071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5. Cableado horizontal</a:t>
            </a:r>
          </a:p>
        </p:txBody>
      </p:sp>
      <p:sp>
        <p:nvSpPr>
          <p:cNvPr id="48131" name="6 Rectángulo"/>
          <p:cNvSpPr>
            <a:spLocks noChangeArrowheads="1"/>
          </p:cNvSpPr>
          <p:nvPr/>
        </p:nvSpPr>
        <p:spPr bwMode="auto">
          <a:xfrm>
            <a:off x="571500" y="1198563"/>
            <a:ext cx="3786188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60363" indent="-36036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b="1">
                <a:latin typeface="ZapfHumnst BT"/>
              </a:rPr>
              <a:t>Ductos perimetrales</a:t>
            </a:r>
          </a:p>
        </p:txBody>
      </p:sp>
      <p:pic>
        <p:nvPicPr>
          <p:cNvPr id="4813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927225"/>
            <a:ext cx="4786313" cy="450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97586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299" name="7 Rectángulo"/>
          <p:cNvSpPr>
            <a:spLocks noChangeArrowheads="1"/>
          </p:cNvSpPr>
          <p:nvPr/>
        </p:nvSpPr>
        <p:spPr bwMode="auto">
          <a:xfrm>
            <a:off x="1151620" y="1117958"/>
            <a:ext cx="6840759" cy="1429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Son los espacios donde se ubican los escritorios, lugares habituales de trabajo, o sitios que requieran equipamiento de telecomunicaciones</a:t>
            </a:r>
          </a:p>
        </p:txBody>
      </p:sp>
      <p:pic>
        <p:nvPicPr>
          <p:cNvPr id="4915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0" y="2714625"/>
            <a:ext cx="3797300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05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5302" name="10 Rectángulo"/>
          <p:cNvSpPr>
            <a:spLocks noChangeArrowheads="1"/>
          </p:cNvSpPr>
          <p:nvPr/>
        </p:nvSpPr>
        <p:spPr bwMode="auto">
          <a:xfrm>
            <a:off x="571500" y="1285875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Pueden conectarse computadoras, teléfonos, cámaras de video, sistemas de alarmas, impresoras, etc.</a:t>
            </a:r>
          </a:p>
        </p:txBody>
      </p:sp>
      <p:grpSp>
        <p:nvGrpSpPr>
          <p:cNvPr id="50180" name="Group 126"/>
          <p:cNvGrpSpPr>
            <a:grpSpLocks/>
          </p:cNvGrpSpPr>
          <p:nvPr/>
        </p:nvGrpSpPr>
        <p:grpSpPr bwMode="auto">
          <a:xfrm>
            <a:off x="1571625" y="2714625"/>
            <a:ext cx="5927725" cy="1851025"/>
            <a:chOff x="1168" y="1478"/>
            <a:chExt cx="3734" cy="1166"/>
          </a:xfrm>
        </p:grpSpPr>
        <p:sp>
          <p:nvSpPr>
            <p:cNvPr id="50182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11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0184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0185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0239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0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1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42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86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0235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6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7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8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0187" name="Picture 76"/>
            <p:cNvPicPr>
              <a:picLocks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188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89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0190" name="Picture 79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0191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0231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2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3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4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0192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0227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8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9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30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193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4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5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6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7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8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199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0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1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2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3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4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5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6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7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8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0209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0210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0214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5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6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7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8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19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0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1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2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3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4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5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0226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0211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40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0213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  <p:sp>
        <p:nvSpPr>
          <p:cNvPr id="71" name="8 Rectángulo"/>
          <p:cNvSpPr>
            <a:spLocks noChangeArrowheads="1"/>
          </p:cNvSpPr>
          <p:nvPr/>
        </p:nvSpPr>
        <p:spPr bwMode="auto">
          <a:xfrm>
            <a:off x="642938" y="5000625"/>
            <a:ext cx="7929562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54013" indent="-354013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>
                <a:latin typeface="ZapfHumnst BT"/>
              </a:rPr>
              <a:t>Se recomienda prever como mínimo tres dispositivos de conexión por área de trabajo</a:t>
            </a:r>
          </a:p>
        </p:txBody>
      </p:sp>
    </p:spTree>
    <p:extLst>
      <p:ext uri="{BB962C8B-B14F-4D97-AF65-F5344CB8AC3E}">
        <p14:creationId xmlns:p14="http://schemas.microsoft.com/office/powerpoint/2010/main" val="2663472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5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302" grpId="0"/>
      <p:bldP spid="7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sp>
        <p:nvSpPr>
          <p:cNvPr id="56323" name="7 Rectángulo"/>
          <p:cNvSpPr>
            <a:spLocks noChangeArrowheads="1"/>
          </p:cNvSpPr>
          <p:nvPr/>
        </p:nvSpPr>
        <p:spPr bwMode="auto">
          <a:xfrm>
            <a:off x="503673" y="1173163"/>
            <a:ext cx="7929563" cy="9679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2000" dirty="0">
                <a:latin typeface="ZapfHumnst BT"/>
              </a:rPr>
              <a:t>Los componentes del área de trabajo se extienden desde la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toma de telecomunicaciones en la placa de la pared</a:t>
            </a:r>
            <a:r>
              <a:rPr lang="es-MX" sz="2000" dirty="0">
                <a:latin typeface="ZapfHumnst BT"/>
              </a:rPr>
              <a:t> hacia 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equipo.</a:t>
            </a:r>
          </a:p>
        </p:txBody>
      </p:sp>
      <p:pic>
        <p:nvPicPr>
          <p:cNvPr id="5120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8600" y="4495801"/>
            <a:ext cx="3635375" cy="216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1205" name="Group 126"/>
          <p:cNvGrpSpPr>
            <a:grpSpLocks/>
          </p:cNvGrpSpPr>
          <p:nvPr/>
        </p:nvGrpSpPr>
        <p:grpSpPr bwMode="auto">
          <a:xfrm>
            <a:off x="1571625" y="2357438"/>
            <a:ext cx="5927725" cy="1851025"/>
            <a:chOff x="1168" y="1478"/>
            <a:chExt cx="3734" cy="1166"/>
          </a:xfrm>
        </p:grpSpPr>
        <p:sp>
          <p:nvSpPr>
            <p:cNvPr id="51206" name="Rectangle 63"/>
            <p:cNvSpPr>
              <a:spLocks noChangeArrowheads="1"/>
            </p:cNvSpPr>
            <p:nvPr/>
          </p:nvSpPr>
          <p:spPr bwMode="auto">
            <a:xfrm>
              <a:off x="2728" y="1485"/>
              <a:ext cx="1160" cy="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Salida de </a:t>
              </a:r>
            </a:p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Telecomunicaciones</a:t>
              </a:r>
            </a:p>
          </p:txBody>
        </p:sp>
        <p:sp>
          <p:nvSpPr>
            <p:cNvPr id="7" name="Rectangle 64"/>
            <p:cNvSpPr>
              <a:spLocks noChangeArrowheads="1"/>
            </p:cNvSpPr>
            <p:nvPr/>
          </p:nvSpPr>
          <p:spPr bwMode="auto">
            <a:xfrm>
              <a:off x="2941" y="2242"/>
              <a:ext cx="313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Placa</a:t>
              </a:r>
            </a:p>
          </p:txBody>
        </p:sp>
        <p:sp>
          <p:nvSpPr>
            <p:cNvPr id="51208" name="Rectangle 65"/>
            <p:cNvSpPr>
              <a:spLocks noChangeArrowheads="1"/>
            </p:cNvSpPr>
            <p:nvPr/>
          </p:nvSpPr>
          <p:spPr bwMode="auto">
            <a:xfrm>
              <a:off x="1398" y="2484"/>
              <a:ext cx="1594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pPr algn="ctr"/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del área de trabajo</a:t>
              </a:r>
            </a:p>
          </p:txBody>
        </p:sp>
        <p:grpSp>
          <p:nvGrpSpPr>
            <p:cNvPr id="51209" name="Group 66"/>
            <p:cNvGrpSpPr>
              <a:grpSpLocks/>
            </p:cNvGrpSpPr>
            <p:nvPr/>
          </p:nvGrpSpPr>
          <p:grpSpPr bwMode="auto">
            <a:xfrm>
              <a:off x="2719" y="1918"/>
              <a:ext cx="145" cy="70"/>
              <a:chOff x="2909" y="2128"/>
              <a:chExt cx="145" cy="70"/>
            </a:xfrm>
          </p:grpSpPr>
          <p:sp>
            <p:nvSpPr>
              <p:cNvPr id="51263" name="Rectangle 67"/>
              <p:cNvSpPr>
                <a:spLocks noChangeArrowheads="1"/>
              </p:cNvSpPr>
              <p:nvPr/>
            </p:nvSpPr>
            <p:spPr bwMode="auto">
              <a:xfrm>
                <a:off x="2909" y="2128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4" name="Line 68"/>
              <p:cNvSpPr>
                <a:spLocks noChangeShapeType="1"/>
              </p:cNvSpPr>
              <p:nvPr/>
            </p:nvSpPr>
            <p:spPr bwMode="auto">
              <a:xfrm>
                <a:off x="2999" y="2163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5" name="Line 69"/>
              <p:cNvSpPr>
                <a:spLocks noChangeShapeType="1"/>
              </p:cNvSpPr>
              <p:nvPr/>
            </p:nvSpPr>
            <p:spPr bwMode="auto">
              <a:xfrm>
                <a:off x="2999" y="2146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6" name="Line 70"/>
              <p:cNvSpPr>
                <a:spLocks noChangeShapeType="1"/>
              </p:cNvSpPr>
              <p:nvPr/>
            </p:nvSpPr>
            <p:spPr bwMode="auto">
              <a:xfrm>
                <a:off x="2999" y="2179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0" name="Group 71"/>
            <p:cNvGrpSpPr>
              <a:grpSpLocks/>
            </p:cNvGrpSpPr>
            <p:nvPr/>
          </p:nvGrpSpPr>
          <p:grpSpPr bwMode="auto">
            <a:xfrm>
              <a:off x="1692" y="1694"/>
              <a:ext cx="145" cy="70"/>
              <a:chOff x="1882" y="1904"/>
              <a:chExt cx="145" cy="70"/>
            </a:xfrm>
          </p:grpSpPr>
          <p:sp>
            <p:nvSpPr>
              <p:cNvPr id="51259" name="Rectangle 72"/>
              <p:cNvSpPr>
                <a:spLocks noChangeArrowheads="1"/>
              </p:cNvSpPr>
              <p:nvPr/>
            </p:nvSpPr>
            <p:spPr bwMode="auto">
              <a:xfrm>
                <a:off x="1882" y="1904"/>
                <a:ext cx="145" cy="7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0" name="Line 73"/>
              <p:cNvSpPr>
                <a:spLocks noChangeShapeType="1"/>
              </p:cNvSpPr>
              <p:nvPr/>
            </p:nvSpPr>
            <p:spPr bwMode="auto">
              <a:xfrm>
                <a:off x="1894" y="193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1" name="Line 74"/>
              <p:cNvSpPr>
                <a:spLocks noChangeShapeType="1"/>
              </p:cNvSpPr>
              <p:nvPr/>
            </p:nvSpPr>
            <p:spPr bwMode="auto">
              <a:xfrm>
                <a:off x="1894" y="192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62" name="Line 75"/>
              <p:cNvSpPr>
                <a:spLocks noChangeShapeType="1"/>
              </p:cNvSpPr>
              <p:nvPr/>
            </p:nvSpPr>
            <p:spPr bwMode="auto">
              <a:xfrm>
                <a:off x="1894" y="195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pic>
          <p:nvPicPr>
            <p:cNvPr id="51211" name="Picture 76"/>
            <p:cNvPicPr>
              <a:picLocks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12" y="1478"/>
              <a:ext cx="409" cy="4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12" name="Line 77"/>
            <p:cNvSpPr>
              <a:spLocks noChangeShapeType="1"/>
            </p:cNvSpPr>
            <p:nvPr/>
          </p:nvSpPr>
          <p:spPr bwMode="auto">
            <a:xfrm>
              <a:off x="1875" y="1729"/>
              <a:ext cx="473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3" name="Line 78"/>
            <p:cNvSpPr>
              <a:spLocks noChangeShapeType="1"/>
            </p:cNvSpPr>
            <p:nvPr/>
          </p:nvSpPr>
          <p:spPr bwMode="auto">
            <a:xfrm>
              <a:off x="2330" y="1953"/>
              <a:ext cx="36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pic>
          <p:nvPicPr>
            <p:cNvPr id="51214" name="Picture 79"/>
            <p:cNvPicPr>
              <a:picLocks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8" y="2177"/>
              <a:ext cx="481" cy="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51215" name="Group 80"/>
            <p:cNvGrpSpPr>
              <a:grpSpLocks/>
            </p:cNvGrpSpPr>
            <p:nvPr/>
          </p:nvGrpSpPr>
          <p:grpSpPr bwMode="auto">
            <a:xfrm>
              <a:off x="2719" y="2106"/>
              <a:ext cx="145" cy="69"/>
              <a:chOff x="2909" y="2316"/>
              <a:chExt cx="145" cy="69"/>
            </a:xfrm>
          </p:grpSpPr>
          <p:sp>
            <p:nvSpPr>
              <p:cNvPr id="51255" name="Rectangle 81"/>
              <p:cNvSpPr>
                <a:spLocks noChangeArrowheads="1"/>
              </p:cNvSpPr>
              <p:nvPr/>
            </p:nvSpPr>
            <p:spPr bwMode="auto">
              <a:xfrm>
                <a:off x="2909" y="2316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6" name="Line 82"/>
              <p:cNvSpPr>
                <a:spLocks noChangeShapeType="1"/>
              </p:cNvSpPr>
              <p:nvPr/>
            </p:nvSpPr>
            <p:spPr bwMode="auto">
              <a:xfrm>
                <a:off x="2999" y="2350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7" name="Line 83"/>
              <p:cNvSpPr>
                <a:spLocks noChangeShapeType="1"/>
              </p:cNvSpPr>
              <p:nvPr/>
            </p:nvSpPr>
            <p:spPr bwMode="auto">
              <a:xfrm>
                <a:off x="2999" y="2334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8" name="Line 84"/>
              <p:cNvSpPr>
                <a:spLocks noChangeShapeType="1"/>
              </p:cNvSpPr>
              <p:nvPr/>
            </p:nvSpPr>
            <p:spPr bwMode="auto">
              <a:xfrm>
                <a:off x="2999" y="2367"/>
                <a:ext cx="4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grpSp>
          <p:nvGrpSpPr>
            <p:cNvPr id="51216" name="Group 85"/>
            <p:cNvGrpSpPr>
              <a:grpSpLocks/>
            </p:cNvGrpSpPr>
            <p:nvPr/>
          </p:nvGrpSpPr>
          <p:grpSpPr bwMode="auto">
            <a:xfrm>
              <a:off x="1692" y="2314"/>
              <a:ext cx="145" cy="69"/>
              <a:chOff x="1882" y="2524"/>
              <a:chExt cx="145" cy="69"/>
            </a:xfrm>
          </p:grpSpPr>
          <p:sp>
            <p:nvSpPr>
              <p:cNvPr id="51251" name="Rectangle 86"/>
              <p:cNvSpPr>
                <a:spLocks noChangeArrowheads="1"/>
              </p:cNvSpPr>
              <p:nvPr/>
            </p:nvSpPr>
            <p:spPr bwMode="auto">
              <a:xfrm>
                <a:off x="1882" y="2524"/>
                <a:ext cx="145" cy="69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2" name="Line 87"/>
              <p:cNvSpPr>
                <a:spLocks noChangeShapeType="1"/>
              </p:cNvSpPr>
              <p:nvPr/>
            </p:nvSpPr>
            <p:spPr bwMode="auto">
              <a:xfrm>
                <a:off x="1894" y="2559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3" name="Line 88"/>
              <p:cNvSpPr>
                <a:spLocks noChangeShapeType="1"/>
              </p:cNvSpPr>
              <p:nvPr/>
            </p:nvSpPr>
            <p:spPr bwMode="auto">
              <a:xfrm>
                <a:off x="1894" y="2542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4" name="Line 89"/>
              <p:cNvSpPr>
                <a:spLocks noChangeShapeType="1"/>
              </p:cNvSpPr>
              <p:nvPr/>
            </p:nvSpPr>
            <p:spPr bwMode="auto">
              <a:xfrm>
                <a:off x="1894" y="2575"/>
                <a:ext cx="43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17" name="Line 90"/>
            <p:cNvSpPr>
              <a:spLocks noChangeShapeType="1"/>
            </p:cNvSpPr>
            <p:nvPr/>
          </p:nvSpPr>
          <p:spPr bwMode="auto">
            <a:xfrm flipV="1">
              <a:off x="1865" y="2350"/>
              <a:ext cx="483" cy="9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8" name="Line 91"/>
            <p:cNvSpPr>
              <a:spLocks noChangeShapeType="1"/>
            </p:cNvSpPr>
            <p:nvPr/>
          </p:nvSpPr>
          <p:spPr bwMode="auto">
            <a:xfrm>
              <a:off x="2334" y="213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19" name="Line 92"/>
            <p:cNvSpPr>
              <a:spLocks noChangeShapeType="1"/>
            </p:cNvSpPr>
            <p:nvPr/>
          </p:nvSpPr>
          <p:spPr bwMode="auto">
            <a:xfrm>
              <a:off x="2330" y="2140"/>
              <a:ext cx="351" cy="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0" name="Line 93"/>
            <p:cNvSpPr>
              <a:spLocks noChangeShapeType="1"/>
            </p:cNvSpPr>
            <p:nvPr/>
          </p:nvSpPr>
          <p:spPr bwMode="auto">
            <a:xfrm>
              <a:off x="2334" y="1726"/>
              <a:ext cx="1" cy="231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1" name="Rectangle 94"/>
            <p:cNvSpPr>
              <a:spLocks noChangeArrowheads="1"/>
            </p:cNvSpPr>
            <p:nvPr/>
          </p:nvSpPr>
          <p:spPr bwMode="auto">
            <a:xfrm>
              <a:off x="3302" y="1910"/>
              <a:ext cx="230" cy="223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2" name="Line 95"/>
            <p:cNvSpPr>
              <a:spLocks noChangeShapeType="1"/>
            </p:cNvSpPr>
            <p:nvPr/>
          </p:nvSpPr>
          <p:spPr bwMode="auto">
            <a:xfrm>
              <a:off x="3545" y="2142"/>
              <a:ext cx="26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3" name="Line 96"/>
            <p:cNvSpPr>
              <a:spLocks noChangeShapeType="1"/>
            </p:cNvSpPr>
            <p:nvPr/>
          </p:nvSpPr>
          <p:spPr bwMode="auto">
            <a:xfrm>
              <a:off x="3295" y="2142"/>
              <a:ext cx="25" cy="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4" name="Line 97"/>
            <p:cNvSpPr>
              <a:spLocks noChangeShapeType="1"/>
            </p:cNvSpPr>
            <p:nvPr/>
          </p:nvSpPr>
          <p:spPr bwMode="auto">
            <a:xfrm>
              <a:off x="3545" y="1905"/>
              <a:ext cx="26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5" name="Line 98"/>
            <p:cNvSpPr>
              <a:spLocks noChangeShapeType="1"/>
            </p:cNvSpPr>
            <p:nvPr/>
          </p:nvSpPr>
          <p:spPr bwMode="auto">
            <a:xfrm>
              <a:off x="3325" y="2160"/>
              <a:ext cx="2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6" name="Line 99"/>
            <p:cNvSpPr>
              <a:spLocks noChangeShapeType="1"/>
            </p:cNvSpPr>
            <p:nvPr/>
          </p:nvSpPr>
          <p:spPr bwMode="auto">
            <a:xfrm>
              <a:off x="3574" y="1925"/>
              <a:ext cx="0" cy="23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7" name="Line 100"/>
            <p:cNvSpPr>
              <a:spLocks noChangeShapeType="1"/>
            </p:cNvSpPr>
            <p:nvPr/>
          </p:nvSpPr>
          <p:spPr bwMode="auto">
            <a:xfrm>
              <a:off x="3323" y="1925"/>
              <a:ext cx="0" cy="213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8" name="Line 101"/>
            <p:cNvSpPr>
              <a:spLocks noChangeShapeType="1"/>
            </p:cNvSpPr>
            <p:nvPr/>
          </p:nvSpPr>
          <p:spPr bwMode="auto">
            <a:xfrm>
              <a:off x="3325" y="1923"/>
              <a:ext cx="215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29" name="Line 102"/>
            <p:cNvSpPr>
              <a:spLocks noChangeShapeType="1"/>
            </p:cNvSpPr>
            <p:nvPr/>
          </p:nvSpPr>
          <p:spPr bwMode="auto">
            <a:xfrm>
              <a:off x="3295" y="1905"/>
              <a:ext cx="25" cy="1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0" name="Oval 103"/>
            <p:cNvSpPr>
              <a:spLocks noChangeArrowheads="1"/>
            </p:cNvSpPr>
            <p:nvPr/>
          </p:nvSpPr>
          <p:spPr bwMode="auto">
            <a:xfrm>
              <a:off x="3392" y="1994"/>
              <a:ext cx="89" cy="75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1" name="AutoShape 104"/>
            <p:cNvSpPr>
              <a:spLocks noChangeArrowheads="1"/>
            </p:cNvSpPr>
            <p:nvPr/>
          </p:nvSpPr>
          <p:spPr bwMode="auto">
            <a:xfrm>
              <a:off x="2973" y="1905"/>
              <a:ext cx="246" cy="233"/>
            </a:xfrm>
            <a:prstGeom prst="roundRect">
              <a:avLst>
                <a:gd name="adj" fmla="val 12495"/>
              </a:avLst>
            </a:prstGeom>
            <a:solidFill>
              <a:srgbClr val="FF9900"/>
            </a:solidFill>
            <a:ln w="12700">
              <a:solidFill>
                <a:srgbClr val="FF99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2" name="Rectangle 105"/>
            <p:cNvSpPr>
              <a:spLocks noChangeArrowheads="1"/>
            </p:cNvSpPr>
            <p:nvPr/>
          </p:nvSpPr>
          <p:spPr bwMode="auto">
            <a:xfrm>
              <a:off x="3067" y="1964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1233" name="Rectangle 106"/>
            <p:cNvSpPr>
              <a:spLocks noChangeArrowheads="1"/>
            </p:cNvSpPr>
            <p:nvPr/>
          </p:nvSpPr>
          <p:spPr bwMode="auto">
            <a:xfrm>
              <a:off x="3067" y="2043"/>
              <a:ext cx="58" cy="36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grpSp>
          <p:nvGrpSpPr>
            <p:cNvPr id="51234" name="Group 107"/>
            <p:cNvGrpSpPr>
              <a:grpSpLocks/>
            </p:cNvGrpSpPr>
            <p:nvPr/>
          </p:nvGrpSpPr>
          <p:grpSpPr bwMode="auto">
            <a:xfrm>
              <a:off x="3669" y="2002"/>
              <a:ext cx="916" cy="59"/>
              <a:chOff x="3809" y="2212"/>
              <a:chExt cx="610" cy="59"/>
            </a:xfrm>
          </p:grpSpPr>
          <p:sp>
            <p:nvSpPr>
              <p:cNvPr id="51238" name="Oval 108"/>
              <p:cNvSpPr>
                <a:spLocks noChangeArrowheads="1"/>
              </p:cNvSpPr>
              <p:nvPr/>
            </p:nvSpPr>
            <p:spPr bwMode="auto">
              <a:xfrm>
                <a:off x="4393" y="2214"/>
                <a:ext cx="26" cy="55"/>
              </a:xfrm>
              <a:prstGeom prst="ellipse">
                <a:avLst/>
              </a:prstGeom>
              <a:solidFill>
                <a:srgbClr val="91919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39" name="Rectangle 109"/>
              <p:cNvSpPr>
                <a:spLocks noChangeArrowheads="1"/>
              </p:cNvSpPr>
              <p:nvPr/>
            </p:nvSpPr>
            <p:spPr bwMode="auto">
              <a:xfrm>
                <a:off x="3868" y="2215"/>
                <a:ext cx="537" cy="53"/>
              </a:xfrm>
              <a:prstGeom prst="rect">
                <a:avLst/>
              </a:prstGeom>
              <a:solidFill>
                <a:srgbClr val="91919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0" name="Oval 110"/>
              <p:cNvSpPr>
                <a:spLocks noChangeArrowheads="1"/>
              </p:cNvSpPr>
              <p:nvPr/>
            </p:nvSpPr>
            <p:spPr bwMode="auto">
              <a:xfrm>
                <a:off x="3852" y="2214"/>
                <a:ext cx="27" cy="55"/>
              </a:xfrm>
              <a:prstGeom prst="ellipse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1" name="Line 111"/>
              <p:cNvSpPr>
                <a:spLocks noChangeShapeType="1"/>
              </p:cNvSpPr>
              <p:nvPr/>
            </p:nvSpPr>
            <p:spPr bwMode="auto">
              <a:xfrm>
                <a:off x="3869" y="2212"/>
                <a:ext cx="52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2" name="Line 112"/>
              <p:cNvSpPr>
                <a:spLocks noChangeShapeType="1"/>
              </p:cNvSpPr>
              <p:nvPr/>
            </p:nvSpPr>
            <p:spPr bwMode="auto">
              <a:xfrm>
                <a:off x="3868" y="2271"/>
                <a:ext cx="535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3" name="Line 113"/>
              <p:cNvSpPr>
                <a:spLocks noChangeShapeType="1"/>
              </p:cNvSpPr>
              <p:nvPr/>
            </p:nvSpPr>
            <p:spPr bwMode="auto">
              <a:xfrm>
                <a:off x="3809" y="222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4" name="Line 114"/>
              <p:cNvSpPr>
                <a:spLocks noChangeShapeType="1"/>
              </p:cNvSpPr>
              <p:nvPr/>
            </p:nvSpPr>
            <p:spPr bwMode="auto">
              <a:xfrm>
                <a:off x="3813" y="2234"/>
                <a:ext cx="66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5" name="Line 115"/>
              <p:cNvSpPr>
                <a:spLocks noChangeShapeType="1"/>
              </p:cNvSpPr>
              <p:nvPr/>
            </p:nvSpPr>
            <p:spPr bwMode="auto">
              <a:xfrm>
                <a:off x="3821" y="2244"/>
                <a:ext cx="58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6" name="Line 116"/>
              <p:cNvSpPr>
                <a:spLocks noChangeShapeType="1"/>
              </p:cNvSpPr>
              <p:nvPr/>
            </p:nvSpPr>
            <p:spPr bwMode="auto">
              <a:xfrm>
                <a:off x="3826" y="2259"/>
                <a:ext cx="46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7" name="Line 117"/>
              <p:cNvSpPr>
                <a:spLocks noChangeShapeType="1"/>
              </p:cNvSpPr>
              <p:nvPr/>
            </p:nvSpPr>
            <p:spPr bwMode="auto">
              <a:xfrm>
                <a:off x="3821" y="2249"/>
                <a:ext cx="5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8" name="Line 118"/>
              <p:cNvSpPr>
                <a:spLocks noChangeShapeType="1"/>
              </p:cNvSpPr>
              <p:nvPr/>
            </p:nvSpPr>
            <p:spPr bwMode="auto">
              <a:xfrm>
                <a:off x="3817" y="223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49" name="Line 119"/>
              <p:cNvSpPr>
                <a:spLocks noChangeShapeType="1"/>
              </p:cNvSpPr>
              <p:nvPr/>
            </p:nvSpPr>
            <p:spPr bwMode="auto">
              <a:xfrm>
                <a:off x="3813" y="2229"/>
                <a:ext cx="62" cy="1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250" name="Line 120"/>
              <p:cNvSpPr>
                <a:spLocks noChangeShapeType="1"/>
              </p:cNvSpPr>
              <p:nvPr/>
            </p:nvSpPr>
            <p:spPr bwMode="auto">
              <a:xfrm>
                <a:off x="3825" y="2254"/>
                <a:ext cx="50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35" name="Rectangle 121"/>
            <p:cNvSpPr>
              <a:spLocks noChangeArrowheads="1"/>
            </p:cNvSpPr>
            <p:nvPr/>
          </p:nvSpPr>
          <p:spPr bwMode="auto">
            <a:xfrm>
              <a:off x="3765" y="2169"/>
              <a:ext cx="1137" cy="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47625" tIns="19050" rIns="47625" bIns="19050">
              <a:spAutoFit/>
            </a:bodyPr>
            <a:lstStyle/>
            <a:p>
              <a:r>
                <a:rPr lang="es-ES_tradnl" sz="1400" b="1">
                  <a:solidFill>
                    <a:schemeClr val="accent2"/>
                  </a:solidFill>
                  <a:latin typeface="ZapfHumnst BT"/>
                </a:rPr>
                <a:t>Cableado horizontal</a:t>
              </a:r>
            </a:p>
          </p:txBody>
        </p:sp>
        <p:sp>
          <p:nvSpPr>
            <p:cNvPr id="36" name="Rectangle 122"/>
            <p:cNvSpPr>
              <a:spLocks noChangeArrowheads="1"/>
            </p:cNvSpPr>
            <p:nvPr/>
          </p:nvSpPr>
          <p:spPr bwMode="auto">
            <a:xfrm>
              <a:off x="3279" y="2238"/>
              <a:ext cx="265" cy="14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lIns="47625" tIns="19050" rIns="47625" bIns="19050">
              <a:spAutoFit/>
            </a:bodyPr>
            <a:lstStyle/>
            <a:p>
              <a:pPr>
                <a:defRPr/>
              </a:pPr>
              <a:r>
                <a:rPr lang="es-ES_tradnl" sz="1200" b="1" dirty="0">
                  <a:solidFill>
                    <a:schemeClr val="accent6">
                      <a:lumMod val="50000"/>
                    </a:schemeClr>
                  </a:solidFill>
                  <a:latin typeface="ZapfHumnst BT"/>
                </a:rPr>
                <a:t>Caja</a:t>
              </a:r>
            </a:p>
          </p:txBody>
        </p:sp>
        <p:sp>
          <p:nvSpPr>
            <p:cNvPr id="51237" name="Rectangle 123"/>
            <p:cNvSpPr>
              <a:spLocks noChangeArrowheads="1"/>
            </p:cNvSpPr>
            <p:nvPr/>
          </p:nvSpPr>
          <p:spPr bwMode="auto">
            <a:xfrm>
              <a:off x="2929" y="1792"/>
              <a:ext cx="682" cy="653"/>
            </a:xfrm>
            <a:prstGeom prst="rect">
              <a:avLst/>
            </a:prstGeom>
            <a:noFill/>
            <a:ln w="25400">
              <a:solidFill>
                <a:srgbClr val="FF6600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</p:grpSp>
    </p:spTree>
    <p:extLst>
      <p:ext uri="{BB962C8B-B14F-4D97-AF65-F5344CB8AC3E}">
        <p14:creationId xmlns:p14="http://schemas.microsoft.com/office/powerpoint/2010/main" val="1105520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6. Área de trabajo</a:t>
            </a:r>
          </a:p>
        </p:txBody>
      </p:sp>
      <p:grpSp>
        <p:nvGrpSpPr>
          <p:cNvPr id="8" name="Grupo 7"/>
          <p:cNvGrpSpPr/>
          <p:nvPr/>
        </p:nvGrpSpPr>
        <p:grpSpPr>
          <a:xfrm>
            <a:off x="467544" y="1403163"/>
            <a:ext cx="8416925" cy="4673014"/>
            <a:chOff x="357188" y="1572211"/>
            <a:chExt cx="8416925" cy="4673014"/>
          </a:xfrm>
        </p:grpSpPr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8619" y="1656352"/>
              <a:ext cx="8345494" cy="42865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6 CuadroTexto"/>
            <p:cNvSpPr txBox="1">
              <a:spLocks noChangeArrowheads="1"/>
            </p:cNvSpPr>
            <p:nvPr/>
          </p:nvSpPr>
          <p:spPr bwMode="auto">
            <a:xfrm>
              <a:off x="357188" y="2013561"/>
              <a:ext cx="2142932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Sala de telecomunicaciones</a:t>
              </a:r>
            </a:p>
          </p:txBody>
        </p:sp>
        <p:sp>
          <p:nvSpPr>
            <p:cNvPr id="11" name="7 CuadroTexto"/>
            <p:cNvSpPr txBox="1">
              <a:spLocks noChangeArrowheads="1"/>
            </p:cNvSpPr>
            <p:nvPr/>
          </p:nvSpPr>
          <p:spPr bwMode="auto">
            <a:xfrm>
              <a:off x="1928671" y="5371324"/>
              <a:ext cx="1642914" cy="83104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Conexiones cruzadas horizontales</a:t>
              </a:r>
            </a:p>
          </p:txBody>
        </p:sp>
        <p:sp>
          <p:nvSpPr>
            <p:cNvPr id="12" name="8 CuadroTexto"/>
            <p:cNvSpPr txBox="1">
              <a:spLocks noChangeArrowheads="1"/>
            </p:cNvSpPr>
            <p:nvPr/>
          </p:nvSpPr>
          <p:spPr bwMode="auto">
            <a:xfrm>
              <a:off x="3679031" y="1572211"/>
              <a:ext cx="1642914" cy="33855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endParaRPr lang="es-MX" sz="1600" b="1" dirty="0">
                <a:latin typeface="ZapfHumnst BT"/>
              </a:endParaRPr>
            </a:p>
          </p:txBody>
        </p:sp>
        <p:sp>
          <p:nvSpPr>
            <p:cNvPr id="15" name="9 CuadroTexto"/>
            <p:cNvSpPr txBox="1">
              <a:spLocks noChangeArrowheads="1"/>
            </p:cNvSpPr>
            <p:nvPr/>
          </p:nvSpPr>
          <p:spPr bwMode="auto">
            <a:xfrm>
              <a:off x="7143139" y="4656906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latin typeface="ZapfHumnst BT"/>
                </a:rPr>
                <a:t>Área de trabajo</a:t>
              </a:r>
            </a:p>
          </p:txBody>
        </p:sp>
        <p:sp>
          <p:nvSpPr>
            <p:cNvPr id="17" name="10 CuadroTexto"/>
            <p:cNvSpPr txBox="1">
              <a:spLocks noChangeArrowheads="1"/>
            </p:cNvSpPr>
            <p:nvPr/>
          </p:nvSpPr>
          <p:spPr bwMode="auto">
            <a:xfrm>
              <a:off x="6214535" y="2071731"/>
              <a:ext cx="1642914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Cableado de área de trabajo</a:t>
              </a:r>
            </a:p>
          </p:txBody>
        </p:sp>
        <p:sp>
          <p:nvSpPr>
            <p:cNvPr id="18" name="11 CuadroTexto"/>
            <p:cNvSpPr txBox="1">
              <a:spLocks noChangeArrowheads="1"/>
            </p:cNvSpPr>
            <p:nvPr/>
          </p:nvSpPr>
          <p:spPr bwMode="auto">
            <a:xfrm>
              <a:off x="3857310" y="4143542"/>
              <a:ext cx="1357190" cy="5848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latin typeface="ZapfHumnst BT"/>
                </a:rPr>
                <a:t>A otros equipos</a:t>
              </a:r>
            </a:p>
          </p:txBody>
        </p:sp>
        <p:sp>
          <p:nvSpPr>
            <p:cNvPr id="19" name="15 CuadroTexto"/>
            <p:cNvSpPr txBox="1">
              <a:spLocks noChangeArrowheads="1"/>
            </p:cNvSpPr>
            <p:nvPr/>
          </p:nvSpPr>
          <p:spPr bwMode="auto">
            <a:xfrm>
              <a:off x="3214688" y="2786063"/>
              <a:ext cx="2357437" cy="830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dirty="0">
                  <a:latin typeface="ZapfHumnst BT"/>
                </a:rPr>
                <a:t>Toma de telecomunicaciones placa de pared</a:t>
              </a:r>
            </a:p>
          </p:txBody>
        </p:sp>
        <p:cxnSp>
          <p:nvCxnSpPr>
            <p:cNvPr id="20" name="17 Conector recto de flecha"/>
            <p:cNvCxnSpPr>
              <a:cxnSpLocks noChangeShapeType="1"/>
            </p:cNvCxnSpPr>
            <p:nvPr/>
          </p:nvCxnSpPr>
          <p:spPr bwMode="auto">
            <a:xfrm flipV="1">
              <a:off x="4714875" y="2571750"/>
              <a:ext cx="357188" cy="214313"/>
            </a:xfrm>
            <a:prstGeom prst="straightConnector1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1" name="18 CuadroTexto"/>
            <p:cNvSpPr txBox="1">
              <a:spLocks noChangeArrowheads="1"/>
            </p:cNvSpPr>
            <p:nvPr/>
          </p:nvSpPr>
          <p:spPr bwMode="auto">
            <a:xfrm>
              <a:off x="6500813" y="2571750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3 m</a:t>
              </a:r>
            </a:p>
          </p:txBody>
        </p:sp>
        <p:sp>
          <p:nvSpPr>
            <p:cNvPr id="22" name="19 CuadroTexto"/>
            <p:cNvSpPr txBox="1">
              <a:spLocks noChangeArrowheads="1"/>
            </p:cNvSpPr>
            <p:nvPr/>
          </p:nvSpPr>
          <p:spPr bwMode="auto">
            <a:xfrm>
              <a:off x="3286125" y="2071688"/>
              <a:ext cx="785813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>
                  <a:solidFill>
                    <a:schemeClr val="accent2"/>
                  </a:solidFill>
                  <a:latin typeface="ZapfHumnst BT"/>
                </a:rPr>
                <a:t>90 m</a:t>
              </a:r>
            </a:p>
          </p:txBody>
        </p:sp>
        <p:sp>
          <p:nvSpPr>
            <p:cNvPr id="23" name="20 CuadroTexto"/>
            <p:cNvSpPr txBox="1">
              <a:spLocks noChangeArrowheads="1"/>
            </p:cNvSpPr>
            <p:nvPr/>
          </p:nvSpPr>
          <p:spPr bwMode="auto">
            <a:xfrm>
              <a:off x="2357438" y="3876675"/>
              <a:ext cx="785812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600" b="1" dirty="0">
                  <a:solidFill>
                    <a:schemeClr val="accent2"/>
                  </a:solidFill>
                  <a:latin typeface="ZapfHumnst BT"/>
                </a:rPr>
                <a:t>7 m</a:t>
              </a:r>
            </a:p>
          </p:txBody>
        </p:sp>
        <p:sp>
          <p:nvSpPr>
            <p:cNvPr id="24" name="21 CuadroTexto"/>
            <p:cNvSpPr txBox="1">
              <a:spLocks noChangeArrowheads="1"/>
            </p:cNvSpPr>
            <p:nvPr/>
          </p:nvSpPr>
          <p:spPr bwMode="auto">
            <a:xfrm>
              <a:off x="4500563" y="5876925"/>
              <a:ext cx="3357562" cy="3683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/>
              <a:r>
                <a:rPr lang="es-MX" sz="1800" b="1" dirty="0">
                  <a:solidFill>
                    <a:schemeClr val="accent2"/>
                  </a:solidFill>
                  <a:latin typeface="ZapfHumnst BT"/>
                </a:rPr>
                <a:t>3 m + 90 m + 7 m = 100 m</a:t>
              </a:r>
            </a:p>
          </p:txBody>
        </p:sp>
      </p:grpSp>
      <p:sp>
        <p:nvSpPr>
          <p:cNvPr id="16" name="Rectangle 3"/>
          <p:cNvSpPr txBox="1">
            <a:spLocks noChangeArrowheads="1"/>
          </p:cNvSpPr>
          <p:nvPr/>
        </p:nvSpPr>
        <p:spPr>
          <a:xfrm>
            <a:off x="533400" y="1153132"/>
            <a:ext cx="7858125" cy="500063"/>
          </a:xfrm>
          <a:prstGeom prst="rect">
            <a:avLst/>
          </a:prstGeom>
        </p:spPr>
        <p:txBody>
          <a:bodyPr/>
          <a:lstStyle/>
          <a:p>
            <a:pPr algn="ctr" eaLnBrk="0" hangingPunct="0">
              <a:spcBef>
                <a:spcPct val="20000"/>
              </a:spcBef>
              <a:defRPr/>
            </a:pPr>
            <a:r>
              <a:rPr lang="es-MX" sz="2000" kern="0" dirty="0">
                <a:latin typeface="ZapfHumnst BT"/>
              </a:rPr>
              <a:t>Los cables del área de trabajo no deben exceder </a:t>
            </a:r>
            <a:r>
              <a:rPr lang="es-MX" sz="2000" b="1" kern="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3 metros </a:t>
            </a:r>
            <a:r>
              <a:rPr lang="es-MX" sz="2000" kern="0" dirty="0">
                <a:latin typeface="ZapfHumnst BT"/>
              </a:rPr>
              <a:t>de longitud.</a:t>
            </a:r>
            <a:endParaRPr lang="es-ES" sz="2000" kern="0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195114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Patch</a:t>
            </a:r>
            <a:r>
              <a:rPr lang="es-MX" sz="3600" b="1" dirty="0"/>
              <a:t> panel (Panel de conexiones)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4C1FCA8C-78A7-454B-9CE6-3EAA21E64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631" y="4288507"/>
            <a:ext cx="5124450" cy="245745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EA5B58B2-CEC4-45B3-BF45-6248D668B055}"/>
              </a:ext>
            </a:extLst>
          </p:cNvPr>
          <p:cNvSpPr txBox="1"/>
          <p:nvPr/>
        </p:nvSpPr>
        <p:spPr>
          <a:xfrm>
            <a:off x="683567" y="1221754"/>
            <a:ext cx="7960163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El panel de telecomunicaciones es el elemento encargado de recibir todos los cables del cableado estructurado</a:t>
            </a:r>
            <a:endParaRPr lang="es-MX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F5B85D9-6255-4A90-8646-4CEAE210D8DC}"/>
              </a:ext>
            </a:extLst>
          </p:cNvPr>
          <p:cNvSpPr txBox="1"/>
          <p:nvPr/>
        </p:nvSpPr>
        <p:spPr>
          <a:xfrm>
            <a:off x="683568" y="2276872"/>
            <a:ext cx="7960162" cy="18231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como </a:t>
            </a:r>
            <a:r>
              <a:rPr lang="es-MX" b="1" dirty="0">
                <a:solidFill>
                  <a:srgbClr val="FF0000"/>
                </a:solidFill>
              </a:rPr>
              <a:t>organizador de las conexiones de la red</a:t>
            </a:r>
            <a:r>
              <a:rPr lang="es-MX" dirty="0"/>
              <a:t>, para que los equipos de conectividad puedan ser fácilmente incorporados al sistema.</a:t>
            </a:r>
          </a:p>
          <a:p>
            <a:pPr marL="285750" indent="-285750" algn="just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Sirve también para que los </a:t>
            </a:r>
            <a:r>
              <a:rPr lang="es-MX" b="1" dirty="0">
                <a:solidFill>
                  <a:srgbClr val="FF0000"/>
                </a:solidFill>
              </a:rPr>
              <a:t>puertos de conexión </a:t>
            </a:r>
            <a:r>
              <a:rPr lang="es-MX" dirty="0"/>
              <a:t>de los equipos de red como: </a:t>
            </a:r>
            <a:r>
              <a:rPr lang="es-MX" b="1" dirty="0">
                <a:solidFill>
                  <a:srgbClr val="FF0000"/>
                </a:solidFill>
              </a:rPr>
              <a:t>switches y </a:t>
            </a:r>
            <a:r>
              <a:rPr lang="es-MX" b="1" dirty="0" err="1">
                <a:solidFill>
                  <a:srgbClr val="FF0000"/>
                </a:solidFill>
              </a:rPr>
              <a:t>routers</a:t>
            </a:r>
            <a:r>
              <a:rPr lang="es-MX" b="1" dirty="0">
                <a:solidFill>
                  <a:srgbClr val="FF0000"/>
                </a:solidFill>
              </a:rPr>
              <a:t> no tengan daños </a:t>
            </a:r>
            <a:r>
              <a:rPr lang="es-MX" dirty="0"/>
              <a:t>por el constante trabajo de retirar e introducir los conectores en sus puertos. </a:t>
            </a:r>
          </a:p>
        </p:txBody>
      </p:sp>
    </p:spTree>
    <p:extLst>
      <p:ext uri="{BB962C8B-B14F-4D97-AF65-F5344CB8AC3E}">
        <p14:creationId xmlns:p14="http://schemas.microsoft.com/office/powerpoint/2010/main" val="1358287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Patch</a:t>
            </a:r>
            <a:r>
              <a:rPr lang="es-MX" sz="3600" b="1" dirty="0"/>
              <a:t> panel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28C5F68-75BE-4B09-BDDA-9341F553BD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1633534"/>
            <a:ext cx="5962191" cy="143569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7E1368-0DBC-456B-9ADC-E82A324C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0006" y="3140968"/>
            <a:ext cx="5483988" cy="2813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618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18E1EE52-C6AB-4354-914D-258945FA0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07" y="4245745"/>
            <a:ext cx="5537485" cy="2635385"/>
          </a:xfrm>
          <a:prstGeom prst="rect">
            <a:avLst/>
          </a:prstGeom>
        </p:spPr>
      </p:pic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99256" y="478631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 err="1"/>
              <a:t>Work</a:t>
            </a:r>
            <a:r>
              <a:rPr lang="es-MX" sz="3600" b="1" dirty="0"/>
              <a:t> </a:t>
            </a:r>
            <a:r>
              <a:rPr lang="es-MX" sz="3600" b="1" dirty="0" err="1"/>
              <a:t>area</a:t>
            </a:r>
            <a:r>
              <a:rPr lang="es-MX" sz="3600" b="1" dirty="0"/>
              <a:t> outlets</a:t>
            </a:r>
          </a:p>
        </p:txBody>
      </p:sp>
      <p:pic>
        <p:nvPicPr>
          <p:cNvPr id="8" name="Imagen 7" descr="Imagen que contiene conector, muebles, electrónica, frente&#10;&#10;Descripción generada automáticamente">
            <a:extLst>
              <a:ext uri="{FF2B5EF4-FFF2-40B4-BE49-F238E27FC236}">
                <a16:creationId xmlns:a16="http://schemas.microsoft.com/office/drawing/2014/main" id="{0E522237-2B11-4D10-AAE1-BC35E02ADB4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9655" y="3746371"/>
            <a:ext cx="1792450" cy="2906463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3393949-B094-4093-A950-B71D34CB3B9C}"/>
              </a:ext>
            </a:extLst>
          </p:cNvPr>
          <p:cNvSpPr txBox="1"/>
          <p:nvPr/>
        </p:nvSpPr>
        <p:spPr>
          <a:xfrm>
            <a:off x="409126" y="1312393"/>
            <a:ext cx="4522914" cy="25192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toma de telecomunicaciones del área de trabajo está compuesta por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placa frontal (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</a:rPr>
              <a:t>faceplate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s-MX" dirty="0"/>
              <a:t>. </a:t>
            </a:r>
          </a:p>
          <a:p>
            <a:pPr marL="285750" indent="-285750">
              <a:lnSpc>
                <a:spcPts val="3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MX" dirty="0"/>
              <a:t>La </a:t>
            </a:r>
            <a:r>
              <a:rPr lang="es-MX" b="1" dirty="0"/>
              <a:t>placa frontal </a:t>
            </a:r>
            <a:r>
              <a:rPr lang="es-MX" dirty="0"/>
              <a:t>contiene los conectores que sirven para </a:t>
            </a:r>
            <a:r>
              <a:rPr lang="es-MX"/>
              <a:t>conectar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cable (UTP, STP, COAX o fibra óptica)</a:t>
            </a:r>
            <a:r>
              <a:rPr lang="es-MX" dirty="0"/>
              <a:t>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A3767BA7-3322-4635-8D1E-4F4DF9491C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1545247"/>
            <a:ext cx="3721146" cy="1968270"/>
          </a:xfrm>
          <a:prstGeom prst="rect">
            <a:avLst/>
          </a:prstGeom>
        </p:spPr>
      </p:pic>
      <p:sp>
        <p:nvSpPr>
          <p:cNvPr id="35" name="15 CuadroTexto">
            <a:extLst>
              <a:ext uri="{FF2B5EF4-FFF2-40B4-BE49-F238E27FC236}">
                <a16:creationId xmlns:a16="http://schemas.microsoft.com/office/drawing/2014/main" id="{B4A50E16-C9CD-40A0-A990-3406B1805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2042" y="4149080"/>
            <a:ext cx="14225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MX" sz="1400" b="1" dirty="0" err="1">
                <a:latin typeface="ZapfHumnst BT"/>
              </a:rPr>
              <a:t>Patch</a:t>
            </a:r>
            <a:r>
              <a:rPr lang="es-MX" sz="1400" b="1" dirty="0">
                <a:latin typeface="ZapfHumnst BT"/>
              </a:rPr>
              <a:t> </a:t>
            </a:r>
            <a:r>
              <a:rPr lang="es-MX" sz="1400" b="1" dirty="0" err="1">
                <a:latin typeface="ZapfHumnst BT"/>
              </a:rPr>
              <a:t>cord</a:t>
            </a:r>
            <a:endParaRPr lang="es-MX" sz="1400" b="1" dirty="0">
              <a:latin typeface="ZapfHumnst BT"/>
            </a:endParaRPr>
          </a:p>
        </p:txBody>
      </p:sp>
    </p:spTree>
    <p:extLst>
      <p:ext uri="{BB962C8B-B14F-4D97-AF65-F5344CB8AC3E}">
        <p14:creationId xmlns:p14="http://schemas.microsoft.com/office/powerpoint/2010/main" val="369928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¿Qué es el cableado estructurado?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3786188" y="1508572"/>
            <a:ext cx="4714875" cy="1235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Es una arquitectura para el cableado  especificado por la </a:t>
            </a:r>
            <a:r>
              <a:rPr lang="es-MX" sz="2000" b="1" dirty="0">
                <a:latin typeface="ZapfHumnst BT"/>
              </a:rPr>
              <a:t>TIA/EIA.</a:t>
            </a:r>
            <a:endParaRPr lang="es-MX" sz="2000" b="1" dirty="0"/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3786188" y="2795018"/>
            <a:ext cx="4714875" cy="30822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5113" indent="-2651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  <a:spcBef>
                <a:spcPct val="50000"/>
              </a:spcBef>
              <a:buFont typeface="Arial" pitchFamily="34" charset="0"/>
              <a:buChar char="•"/>
            </a:pPr>
            <a:r>
              <a:rPr lang="es-MX" sz="2000" dirty="0">
                <a:latin typeface="ZapfHumnst BT"/>
              </a:rPr>
              <a:t>Incluye el tendido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cableado desde la entrada al edificio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a través de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sala de equipos y sala de telecomunicaciones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, hasta el punto donde se conecta </a:t>
            </a: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con los equipos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el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área de trabajo.</a:t>
            </a:r>
            <a:endParaRPr lang="es-MX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5125" name="9 Imagen" descr="cableado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428750"/>
            <a:ext cx="2928938" cy="481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2794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8" grpId="0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348880"/>
            <a:ext cx="4476142" cy="4030934"/>
          </a:xfrm>
          <a:prstGeom prst="rect">
            <a:avLst/>
          </a:prstGeom>
        </p:spPr>
      </p:pic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Topología del cableado estructurado</a:t>
            </a: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54711" y="1268760"/>
            <a:ext cx="6753593" cy="1427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En un sistema de cableado estructurado, cada estación de trabajo o dispositivo de red se conecta a un nodo central utilizando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topología tipo estrella:</a:t>
            </a:r>
            <a:endParaRPr lang="es-MX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49077" y="2852936"/>
            <a:ext cx="3798937" cy="966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Facilitando la interconexión y la administración del sistema. </a:t>
            </a:r>
            <a:endParaRPr lang="es-MX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39553" y="3853061"/>
            <a:ext cx="3960440" cy="189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54013" indent="-3540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Permitiendo la comunicación, virtualmente con cualquier dispositivo, en cualquier momento y lugar. </a:t>
            </a:r>
          </a:p>
        </p:txBody>
      </p:sp>
    </p:spTree>
    <p:extLst>
      <p:ext uri="{BB962C8B-B14F-4D97-AF65-F5344CB8AC3E}">
        <p14:creationId xmlns:p14="http://schemas.microsoft.com/office/powerpoint/2010/main" val="634341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  <p:bldP spid="7" grpId="0" autoUpdateAnimBg="0"/>
      <p:bldP spid="8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ntroduction to Networks - Mozilla Firefox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0142" y="1340768"/>
            <a:ext cx="3018288" cy="2591459"/>
          </a:xfrm>
          <a:prstGeom prst="rect">
            <a:avLst/>
          </a:prstGeom>
        </p:spPr>
      </p:pic>
      <p:sp>
        <p:nvSpPr>
          <p:cNvPr id="8195" name="Rectangle 6"/>
          <p:cNvSpPr>
            <a:spLocks noGrp="1" noChangeArrowheads="1"/>
          </p:cNvSpPr>
          <p:nvPr>
            <p:ph idx="1"/>
          </p:nvPr>
        </p:nvSpPr>
        <p:spPr>
          <a:xfrm>
            <a:off x="386934" y="1188571"/>
            <a:ext cx="5553218" cy="2384446"/>
          </a:xfrm>
        </p:spPr>
        <p:txBody>
          <a:bodyPr>
            <a:noAutofit/>
          </a:bodyPr>
          <a:lstStyle/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de Ingenieros Eléctricos y Electrónicos (IEEE)</a:t>
            </a:r>
            <a:r>
              <a:rPr lang="es-ES" sz="1600" dirty="0"/>
              <a:t>: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Dedicado a avanzar en innovación tecnológica y a elaborar estándares en varios sectores, que incluyen redes.</a:t>
            </a:r>
          </a:p>
          <a:p>
            <a:pPr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Industrias Electrónicas (EIA):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Estándares relacionados con el cableado eléctrico, los conectores y los racks de red.</a:t>
            </a:r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6C741BAD-8203-4342-B4A9-A16C299C2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60648"/>
            <a:ext cx="8077200" cy="646331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ES" altLang="es-MX" sz="3600" b="1" dirty="0"/>
              <a:t>Organismos normativos</a:t>
            </a:r>
            <a:endParaRPr lang="es-MX" altLang="es-MX" sz="36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30CE96-E06D-4B37-9942-143F90BB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361" y="3377361"/>
            <a:ext cx="8100071" cy="2384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Asociación de las Industrias de las Telecomunicaciones (TIA):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ES" sz="1600" dirty="0"/>
              <a:t>Estándares para equipos de radio, torres de telefonía móvil, dispositivos de voz sobre IP (VoIP) y comunicaciones satelitales.</a:t>
            </a:r>
          </a:p>
          <a:p>
            <a:pPr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Instituto Nacional Estadounidense de Estándares (ANSI):</a:t>
            </a:r>
            <a:endParaRPr lang="es-ES" sz="1600" dirty="0">
              <a:solidFill>
                <a:schemeClr val="accent6">
                  <a:lumMod val="75000"/>
                </a:schemeClr>
              </a:solidFill>
            </a:endParaRPr>
          </a:p>
          <a:p>
            <a:pPr marL="17780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Organización sin fines de lucro que supervisa el desarrollo de estándares para productos, servicios, procesos y sistemas en los Estados Unidos.</a:t>
            </a:r>
          </a:p>
        </p:txBody>
      </p:sp>
    </p:spTree>
    <p:extLst>
      <p:ext uri="{BB962C8B-B14F-4D97-AF65-F5344CB8AC3E}">
        <p14:creationId xmlns:p14="http://schemas.microsoft.com/office/powerpoint/2010/main" val="38877914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445170" y="1344762"/>
            <a:ext cx="62150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dirty="0">
                <a:latin typeface="ZapfHumnst BT"/>
              </a:rPr>
              <a:t> 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Medios físicos: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Cobre o fibra óptica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115616" y="2138661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UTP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1115616" y="2687194"/>
            <a:ext cx="528637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STP</a:t>
            </a:r>
          </a:p>
        </p:txBody>
      </p:sp>
      <p:sp>
        <p:nvSpPr>
          <p:cNvPr id="12" name="Text Box 4"/>
          <p:cNvSpPr txBox="1">
            <a:spLocks noChangeArrowheads="1"/>
          </p:cNvSpPr>
          <p:nvPr/>
        </p:nvSpPr>
        <p:spPr bwMode="auto">
          <a:xfrm>
            <a:off x="1095909" y="3158100"/>
            <a:ext cx="2714625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69875" indent="-269875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Courier New" pitchFamily="49" charset="0"/>
              <a:buChar char="o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Fibra óptica</a:t>
            </a:r>
          </a:p>
        </p:txBody>
      </p:sp>
      <p:pic>
        <p:nvPicPr>
          <p:cNvPr id="12299" name="12 Imagen" descr="cableado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4357" y="1990376"/>
            <a:ext cx="2571750" cy="3344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007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9" grpId="0" autoUpdateAnimBg="0"/>
      <p:bldP spid="11" grpId="0" autoUpdateAnimBg="0"/>
      <p:bldP spid="12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10 CuadroTexto"/>
          <p:cNvSpPr txBox="1">
            <a:spLocks noChangeArrowheads="1"/>
          </p:cNvSpPr>
          <p:nvPr/>
        </p:nvSpPr>
        <p:spPr bwMode="auto">
          <a:xfrm>
            <a:off x="515481" y="1029921"/>
            <a:ext cx="8110537" cy="17375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Las tecnologías Ethernet que existen se diferencian en estos conceptos:</a:t>
            </a:r>
          </a:p>
          <a:p>
            <a:pPr eaLnBrk="1" hangingPunct="1"/>
            <a:endParaRPr lang="es-MX" sz="800" dirty="0">
              <a:solidFill>
                <a:schemeClr val="bg2">
                  <a:lumMod val="25000"/>
                </a:schemeClr>
              </a:solidFill>
              <a:latin typeface="ZapfHumnst BT"/>
            </a:endParaRP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Velocidad de transmisión 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Velocidad a la que transmite la tecnología.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 de cable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Tecnología del nivel físico que usa la tecnología. </a:t>
            </a:r>
          </a:p>
          <a:p>
            <a:pPr algn="just"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Longitud máxima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Distancia máxima que puede haber entre dos nodos adyacentes (sin repetidores) </a:t>
            </a:r>
          </a:p>
          <a:p>
            <a:pPr eaLnBrk="1" hangingPunct="1">
              <a:lnSpc>
                <a:spcPts val="2000"/>
              </a:lnSpc>
              <a:buFont typeface="Wingdings" pitchFamily="2" charset="2"/>
              <a:buChar char="v"/>
            </a:pPr>
            <a:r>
              <a:rPr lang="es-MX" sz="14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Topología</a:t>
            </a:r>
            <a:r>
              <a:rPr lang="es-MX" sz="1400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  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Determina la forma de actuar de los puntos de enlace centrales. Éstos pueden ser </a:t>
            </a:r>
          </a:p>
          <a:p>
            <a:pPr eaLnBrk="1" hangingPunct="1">
              <a:lnSpc>
                <a:spcPts val="2000"/>
              </a:lnSpc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     Conectores T (usados con las tecnologías más antiguas),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hubs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 o </a:t>
            </a:r>
            <a:r>
              <a:rPr lang="es-MX" sz="1400" dirty="0" err="1">
                <a:solidFill>
                  <a:schemeClr val="bg2">
                    <a:lumMod val="25000"/>
                  </a:schemeClr>
                </a:solidFill>
                <a:latin typeface="ZapfHumnst BT"/>
              </a:rPr>
              <a:t>switches</a:t>
            </a: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. </a:t>
            </a:r>
          </a:p>
        </p:txBody>
      </p:sp>
      <p:sp>
        <p:nvSpPr>
          <p:cNvPr id="5" name="Text Box 2"/>
          <p:cNvSpPr txBox="1">
            <a:spLocks noChangeArrowheads="1"/>
          </p:cNvSpPr>
          <p:nvPr/>
        </p:nvSpPr>
        <p:spPr bwMode="auto">
          <a:xfrm>
            <a:off x="533400" y="260648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Tecnología Ethernet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AF62C64-072C-4F81-B529-452E82A0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44" y="2890672"/>
            <a:ext cx="8089274" cy="372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859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533400" y="304800"/>
            <a:ext cx="8077200" cy="646113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/>
              <a:t>Cableado estructurado</a:t>
            </a:r>
          </a:p>
        </p:txBody>
      </p:sp>
      <p:sp>
        <p:nvSpPr>
          <p:cNvPr id="22532" name="4 CuadroTexto"/>
          <p:cNvSpPr txBox="1">
            <a:spLocks noChangeArrowheads="1"/>
          </p:cNvSpPr>
          <p:nvPr/>
        </p:nvSpPr>
        <p:spPr bwMode="auto">
          <a:xfrm>
            <a:off x="642938" y="1340768"/>
            <a:ext cx="5786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MX" sz="2000" b="1" dirty="0">
                <a:latin typeface="ZapfHumnst BT"/>
              </a:rPr>
              <a:t> 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Se definen 6 componentes o subsistemas:</a:t>
            </a: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152525" y="2034579"/>
            <a:ext cx="3776663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Instalaciones de entrada (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POP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)</a:t>
            </a:r>
          </a:p>
        </p:txBody>
      </p:sp>
      <p:sp>
        <p:nvSpPr>
          <p:cNvPr id="15" name="Text Box 4"/>
          <p:cNvSpPr txBox="1">
            <a:spLocks noChangeArrowheads="1"/>
          </p:cNvSpPr>
          <p:nvPr/>
        </p:nvSpPr>
        <p:spPr bwMode="auto">
          <a:xfrm>
            <a:off x="1152525" y="2506067"/>
            <a:ext cx="413385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2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 de equipos</a:t>
            </a:r>
          </a:p>
        </p:txBody>
      </p:sp>
      <p:sp>
        <p:nvSpPr>
          <p:cNvPr id="26" name="Text Box 4"/>
          <p:cNvSpPr txBox="1">
            <a:spLocks noChangeArrowheads="1"/>
          </p:cNvSpPr>
          <p:nvPr/>
        </p:nvSpPr>
        <p:spPr bwMode="auto">
          <a:xfrm>
            <a:off x="1143000" y="3506192"/>
            <a:ext cx="4429125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4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vertical (“Backbone”)</a:t>
            </a:r>
          </a:p>
        </p:txBody>
      </p:sp>
      <p:sp>
        <p:nvSpPr>
          <p:cNvPr id="27" name="Text Box 4"/>
          <p:cNvSpPr txBox="1">
            <a:spLocks noChangeArrowheads="1"/>
          </p:cNvSpPr>
          <p:nvPr/>
        </p:nvSpPr>
        <p:spPr bwMode="auto">
          <a:xfrm>
            <a:off x="1143000" y="3006129"/>
            <a:ext cx="3714750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906463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3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Salas de telecomunicaciones</a:t>
            </a:r>
          </a:p>
        </p:txBody>
      </p:sp>
      <p:sp>
        <p:nvSpPr>
          <p:cNvPr id="28" name="Text Box 4"/>
          <p:cNvSpPr txBox="1">
            <a:spLocks noChangeArrowheads="1"/>
          </p:cNvSpPr>
          <p:nvPr/>
        </p:nvSpPr>
        <p:spPr bwMode="auto">
          <a:xfrm>
            <a:off x="1143000" y="4071342"/>
            <a:ext cx="2857500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5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Cableado horizontal</a:t>
            </a:r>
          </a:p>
        </p:txBody>
      </p:sp>
      <p:sp>
        <p:nvSpPr>
          <p:cNvPr id="29" name="Text Box 4"/>
          <p:cNvSpPr txBox="1">
            <a:spLocks noChangeArrowheads="1"/>
          </p:cNvSpPr>
          <p:nvPr/>
        </p:nvSpPr>
        <p:spPr bwMode="auto">
          <a:xfrm>
            <a:off x="1143000" y="4649192"/>
            <a:ext cx="3786188" cy="50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60363" indent="-360363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</a:tabLs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buFont typeface="Times New Roman" pitchFamily="18" charset="0"/>
              <a:buAutoNum type="arabicPeriod" startAt="6"/>
            </a:pPr>
            <a:r>
              <a:rPr lang="es-MX" sz="2000">
                <a:solidFill>
                  <a:schemeClr val="bg2">
                    <a:lumMod val="25000"/>
                  </a:schemeClr>
                </a:solidFill>
                <a:latin typeface="ZapfHumnst BT"/>
              </a:rPr>
              <a:t>Área de trabajo</a:t>
            </a:r>
          </a:p>
        </p:txBody>
      </p:sp>
      <p:pic>
        <p:nvPicPr>
          <p:cNvPr id="1946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2000250"/>
            <a:ext cx="2524125" cy="339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237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/>
      <p:bldP spid="14" grpId="0" autoUpdateAnimBg="0"/>
      <p:bldP spid="15" grpId="0" autoUpdateAnimBg="0"/>
      <p:bldP spid="26" grpId="0" autoUpdateAnimBg="0"/>
      <p:bldP spid="27" grpId="0" autoUpdateAnimBg="0"/>
      <p:bldP spid="28" grpId="0" autoUpdateAnimBg="0"/>
      <p:bldP spid="29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1607</TotalTime>
  <Words>1884</Words>
  <Application>Microsoft Office PowerPoint</Application>
  <PresentationFormat>On-screen Show (4:3)</PresentationFormat>
  <Paragraphs>254</Paragraphs>
  <Slides>39</Slides>
  <Notes>25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Arial</vt:lpstr>
      <vt:lpstr>Calibri</vt:lpstr>
      <vt:lpstr>Courier New</vt:lpstr>
      <vt:lpstr>Times New Roman</vt:lpstr>
      <vt:lpstr>Wingdings</vt:lpstr>
      <vt:lpstr>ZapfHumnst BT</vt:lpstr>
      <vt:lpstr>Tema de Office</vt:lpstr>
      <vt:lpstr>Bitmap Image</vt:lpstr>
      <vt:lpstr>Imagen</vt:lpstr>
      <vt:lpstr>TC 2006B  Interconexión de dispositivos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127</cp:revision>
  <cp:lastPrinted>2013-10-21T22:10:45Z</cp:lastPrinted>
  <dcterms:created xsi:type="dcterms:W3CDTF">2013-06-11T22:32:36Z</dcterms:created>
  <dcterms:modified xsi:type="dcterms:W3CDTF">2025-02-14T14:51:39Z</dcterms:modified>
</cp:coreProperties>
</file>