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322" r:id="rId3"/>
    <p:sldId id="323" r:id="rId4"/>
    <p:sldId id="324" r:id="rId5"/>
    <p:sldId id="325" r:id="rId6"/>
    <p:sldId id="326" r:id="rId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2819" autoAdjust="0"/>
  </p:normalViewPr>
  <p:slideViewPr>
    <p:cSldViewPr>
      <p:cViewPr varScale="1">
        <p:scale>
          <a:sx n="102" d="100"/>
          <a:sy n="102" d="100"/>
        </p:scale>
        <p:origin x="181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29/05/2022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179256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6515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738171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4930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88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548680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7360" y="2304455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Secure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SHell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 (SSH)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6" name="Imagen 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364602A9-3F2C-46F4-98E4-8284C7948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79" y="3585367"/>
            <a:ext cx="6707362" cy="2098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51155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Secure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Shell (SSH)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BC8C66D-776E-408A-9495-3C894A9CF2CE}"/>
              </a:ext>
            </a:extLst>
          </p:cNvPr>
          <p:cNvSpPr txBox="1"/>
          <p:nvPr/>
        </p:nvSpPr>
        <p:spPr>
          <a:xfrm>
            <a:off x="1115616" y="1556792"/>
            <a:ext cx="7272808" cy="170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b="1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SSH</a:t>
            </a:r>
            <a:r>
              <a:rPr lang="es-ES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 (o </a:t>
            </a:r>
            <a:r>
              <a:rPr lang="es-E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Secure</a:t>
            </a:r>
            <a:r>
              <a:rPr lang="es-ES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s-ES" b="0" i="0" dirty="0" err="1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SHell</a:t>
            </a:r>
            <a:r>
              <a:rPr lang="es-ES" b="0" i="0" dirty="0"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) es el nombre de un protocolo y del programa que lo implementa cuya principal función es el acceso remoto a un servidor por medio de un canal seguro en el que toda la información está cifrada.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Imagen 6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81A470F-FEF0-4EE4-B846-E801B7173C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587" y="3591638"/>
            <a:ext cx="6707362" cy="20984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122399"/>
            <a:ext cx="8964488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SSH para la administración remota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BFF53-BD00-4F44-945C-69AF134B783E}"/>
              </a:ext>
            </a:extLst>
          </p:cNvPr>
          <p:cNvSpPr txBox="1"/>
          <p:nvPr/>
        </p:nvSpPr>
        <p:spPr>
          <a:xfrm>
            <a:off x="467541" y="1236578"/>
            <a:ext cx="8352929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1200"/>
              </a:spcAft>
            </a:pP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Paso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: Generar claves RSA</a:t>
            </a:r>
            <a:endParaRPr lang="es-ES" b="0" i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just" fontAlgn="base"/>
            <a:r>
              <a:rPr lang="es-ES" b="0" i="0" dirty="0">
                <a:solidFill>
                  <a:srgbClr val="444340"/>
                </a:solidFill>
                <a:effectLst/>
                <a:cs typeface="Arial" panose="020B0604020202020204" pitchFamily="34" charset="0"/>
              </a:rPr>
              <a:t>La creación de claves RSA habilita SSH automáticamente. Use el comando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crypto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key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generate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rsa</a:t>
            </a:r>
            <a:r>
              <a:rPr lang="es-ES" b="0" i="0" dirty="0">
                <a:solidFill>
                  <a:srgbClr val="444340"/>
                </a:solidFill>
                <a:effectLst/>
                <a:cs typeface="Arial" panose="020B0604020202020204" pitchFamily="34" charset="0"/>
              </a:rPr>
              <a:t> del modo de configuración global para habilitar el servidor SSH en el switch y generar un par de claves RSA. Al crear claves RSA, se solicita al administrador que introduzca una longitud de módulo. La configuración de ejemplo en la figura 1 utiliza un tamaño de módulo de 1024 bits.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B922BC-1C62-458C-9C4A-F48B8048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5736" y="3173011"/>
            <a:ext cx="4877356" cy="3562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663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18298" y="286586"/>
            <a:ext cx="8964488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SSH para la administración remota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BFF53-BD00-4F44-945C-69AF134B783E}"/>
              </a:ext>
            </a:extLst>
          </p:cNvPr>
          <p:cNvSpPr txBox="1"/>
          <p:nvPr/>
        </p:nvSpPr>
        <p:spPr>
          <a:xfrm>
            <a:off x="467544" y="1369011"/>
            <a:ext cx="806489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1200"/>
              </a:spcAft>
            </a:pP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Paso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2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: Configurar el dominio IP</a:t>
            </a:r>
            <a:endParaRPr lang="es-ES" b="0" i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just" fontAlgn="base"/>
            <a:r>
              <a:rPr lang="es-ES" b="0" i="0" dirty="0">
                <a:solidFill>
                  <a:srgbClr val="444340"/>
                </a:solidFill>
                <a:effectLst/>
                <a:cs typeface="Arial" panose="020B0604020202020204" pitchFamily="34" charset="0"/>
              </a:rPr>
              <a:t>Configure el nombre de dominio IP de la red mediante el comando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ip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domain-name</a:t>
            </a:r>
            <a:r>
              <a:rPr lang="es-ES" b="0" i="0" dirty="0">
                <a:solidFill>
                  <a:srgbClr val="444340"/>
                </a:solidFill>
                <a:effectLst/>
                <a:cs typeface="Arial" panose="020B0604020202020204" pitchFamily="34" charset="0"/>
              </a:rPr>
              <a:t>. En la figura, el valor del nombre de dominio es </a:t>
            </a:r>
            <a:r>
              <a:rPr lang="es-ES" b="1" i="0" dirty="0">
                <a:solidFill>
                  <a:srgbClr val="444340"/>
                </a:solidFill>
                <a:effectLst/>
                <a:cs typeface="Arial" panose="020B0604020202020204" pitchFamily="34" charset="0"/>
              </a:rPr>
              <a:t>cisco.com</a:t>
            </a:r>
            <a:r>
              <a:rPr lang="es-ES" b="0" i="0" dirty="0">
                <a:solidFill>
                  <a:srgbClr val="444340"/>
                </a:solidFill>
                <a:effectLst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CB922BC-1C62-458C-9C4A-F48B8048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554" y="2542661"/>
            <a:ext cx="54768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963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CB922BC-1C62-458C-9C4A-F48B8048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9566" y="2739961"/>
            <a:ext cx="5476875" cy="4000500"/>
          </a:xfrm>
          <a:prstGeom prst="rect">
            <a:avLst/>
          </a:prstGeom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18298" y="286586"/>
            <a:ext cx="8964488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SSH para la administración remota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BFF53-BD00-4F44-945C-69AF134B783E}"/>
              </a:ext>
            </a:extLst>
          </p:cNvPr>
          <p:cNvSpPr txBox="1"/>
          <p:nvPr/>
        </p:nvSpPr>
        <p:spPr>
          <a:xfrm>
            <a:off x="467544" y="1369011"/>
            <a:ext cx="8280920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1200"/>
              </a:spcAft>
            </a:pP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Paso 3: Configurar la autenticación del usuario</a:t>
            </a:r>
            <a:endParaRPr lang="es-ES" b="0" i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algn="just" fontAlgn="base"/>
            <a:r>
              <a:rPr lang="es-ES" b="0" i="0" dirty="0">
                <a:solidFill>
                  <a:srgbClr val="444340"/>
                </a:solidFill>
                <a:effectLst/>
                <a:cs typeface="Arial" panose="020B0604020202020204" pitchFamily="34" charset="0"/>
              </a:rPr>
              <a:t>El servidor SSH puede autenticar a los usuarios localmente. </a:t>
            </a:r>
            <a:r>
              <a:rPr lang="es-ES" dirty="0">
                <a:solidFill>
                  <a:srgbClr val="444340"/>
                </a:solidFill>
                <a:cs typeface="Arial" panose="020B0604020202020204" pitchFamily="34" charset="0"/>
              </a:rPr>
              <a:t>Con el comando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cs typeface="Arial" panose="020B0604020202020204" pitchFamily="34" charset="0"/>
              </a:rPr>
              <a:t>username</a:t>
            </a:r>
            <a:r>
              <a:rPr lang="es-ES" b="0" i="0" dirty="0">
                <a:solidFill>
                  <a:srgbClr val="444340"/>
                </a:solidFill>
                <a:effectLst/>
                <a:cs typeface="Arial" panose="020B0604020202020204" pitchFamily="34" charset="0"/>
              </a:rPr>
              <a:t>, cree el nombre del usuario y contraseña </a:t>
            </a:r>
          </a:p>
          <a:p>
            <a:pPr algn="just" fontAlgn="base">
              <a:spcBef>
                <a:spcPts val="600"/>
              </a:spcBef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username</a:t>
            </a:r>
            <a:r>
              <a:rPr lang="es-ES" b="1" dirty="0">
                <a:solidFill>
                  <a:srgbClr val="444340"/>
                </a:solidFill>
                <a:effectLst/>
                <a:cs typeface="Arial" panose="020B0604020202020204" pitchFamily="34" charset="0"/>
              </a:rPr>
              <a:t> Nombre del usuario </a:t>
            </a: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secret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effectLst/>
                <a:cs typeface="Arial" panose="020B0604020202020204" pitchFamily="34" charset="0"/>
              </a:rPr>
              <a:t> </a:t>
            </a:r>
            <a:r>
              <a:rPr lang="es-ES" b="1" dirty="0">
                <a:solidFill>
                  <a:srgbClr val="444340"/>
                </a:solidFill>
                <a:effectLst/>
                <a:cs typeface="Arial" panose="020B0604020202020204" pitchFamily="34" charset="0"/>
              </a:rPr>
              <a:t>Contraseña</a:t>
            </a:r>
            <a:endParaRPr lang="es-ES" b="0" dirty="0">
              <a:solidFill>
                <a:srgbClr val="444340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393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ECB922BC-1C62-458C-9C4A-F48B80482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128330"/>
            <a:ext cx="4968552" cy="3629203"/>
          </a:xfrm>
          <a:prstGeom prst="rect">
            <a:avLst/>
          </a:prstGeom>
        </p:spPr>
      </p:pic>
      <p:sp>
        <p:nvSpPr>
          <p:cNvPr id="21" name="Rectangle 2">
            <a:extLst>
              <a:ext uri="{FF2B5EF4-FFF2-40B4-BE49-F238E27FC236}">
                <a16:creationId xmlns:a16="http://schemas.microsoft.com/office/drawing/2014/main" id="{61F062CC-B1F1-4898-90E3-65665EC625FD}"/>
              </a:ext>
            </a:extLst>
          </p:cNvPr>
          <p:cNvSpPr txBox="1">
            <a:spLocks noChangeArrowheads="1"/>
          </p:cNvSpPr>
          <p:nvPr/>
        </p:nvSpPr>
        <p:spPr>
          <a:xfrm>
            <a:off x="18298" y="286586"/>
            <a:ext cx="8964488" cy="1143000"/>
          </a:xfrm>
          <a:prstGeom prst="rect">
            <a:avLst/>
          </a:prstGeom>
          <a:solidFill>
            <a:schemeClr val="bg1"/>
          </a:solidFill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SSH para la administración remota</a:t>
            </a:r>
            <a:endParaRPr lang="es-ES_tradnl" sz="2400" b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13BFF53-BD00-4F44-945C-69AF134B783E}"/>
              </a:ext>
            </a:extLst>
          </p:cNvPr>
          <p:cNvSpPr txBox="1"/>
          <p:nvPr/>
        </p:nvSpPr>
        <p:spPr>
          <a:xfrm>
            <a:off x="467544" y="1220115"/>
            <a:ext cx="8352928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spcAft>
                <a:spcPts val="1200"/>
              </a:spcAft>
            </a:pP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</a:rPr>
              <a:t>Paso 4: Configurar las líneas </a:t>
            </a:r>
            <a:r>
              <a:rPr lang="es-ES" b="1" i="0" dirty="0" err="1">
                <a:solidFill>
                  <a:schemeClr val="accent5">
                    <a:lumMod val="75000"/>
                  </a:schemeClr>
                </a:solidFill>
                <a:effectLst/>
              </a:rPr>
              <a:t>vty</a:t>
            </a:r>
            <a:endParaRPr lang="es-ES" b="0" i="0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44340"/>
                </a:solidFill>
                <a:effectLst/>
                <a:latin typeface="Ubuntu"/>
              </a:rPr>
              <a:t>Habilite el protocolo SSH en las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Ubuntu"/>
              </a:rPr>
              <a:t>líneas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Ubuntu"/>
              </a:rPr>
              <a:t>vty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Ubuntu"/>
              </a:rPr>
              <a:t> </a:t>
            </a:r>
            <a:r>
              <a:rPr lang="es-ES" b="0" i="0" dirty="0">
                <a:solidFill>
                  <a:srgbClr val="444340"/>
                </a:solidFill>
                <a:effectLst/>
                <a:latin typeface="Ubuntu"/>
              </a:rPr>
              <a:t>mediante el comando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Ubuntu"/>
              </a:rPr>
              <a:t>transport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Ubuntu"/>
              </a:rPr>
              <a:t> input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Ubuntu"/>
              </a:rPr>
              <a:t>ssh</a:t>
            </a:r>
            <a:r>
              <a:rPr lang="es-ES" b="0" i="0" dirty="0">
                <a:solidFill>
                  <a:srgbClr val="444340"/>
                </a:solidFill>
                <a:effectLst/>
                <a:latin typeface="Ubuntu"/>
              </a:rPr>
              <a:t>. El switch tiene líneas </a:t>
            </a:r>
            <a:r>
              <a:rPr lang="es-ES" b="0" i="0" dirty="0" err="1">
                <a:solidFill>
                  <a:srgbClr val="444340"/>
                </a:solidFill>
                <a:effectLst/>
                <a:latin typeface="Ubuntu"/>
              </a:rPr>
              <a:t>vty</a:t>
            </a:r>
            <a:r>
              <a:rPr lang="es-ES" b="0" i="0" dirty="0">
                <a:solidFill>
                  <a:srgbClr val="444340"/>
                </a:solidFill>
                <a:effectLst/>
                <a:latin typeface="Ubuntu"/>
              </a:rPr>
              <a:t> que van de 0 a 15. Esta configuración evita las conexiones que no son SSH (como Telnet), permite solo las conexiones SSH. </a:t>
            </a:r>
          </a:p>
          <a:p>
            <a:pPr marL="285750" indent="-285750" algn="just" fontAlgn="base"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444340"/>
                </a:solidFill>
                <a:effectLst/>
                <a:latin typeface="Ubuntu"/>
              </a:rPr>
              <a:t>Use el comando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Ubuntu"/>
              </a:rPr>
              <a:t>login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Ubuntu"/>
              </a:rPr>
              <a:t> local </a:t>
            </a:r>
            <a:r>
              <a:rPr lang="es-ES" b="0" i="0" dirty="0">
                <a:solidFill>
                  <a:srgbClr val="444340"/>
                </a:solidFill>
                <a:effectLst/>
                <a:latin typeface="Ubuntu"/>
              </a:rPr>
              <a:t>para requerir la autenticación local de las conexiones SSH mediante la base de datos de nombres de usuarios locales.</a:t>
            </a:r>
            <a:endParaRPr lang="es-ES" b="0" dirty="0">
              <a:solidFill>
                <a:srgbClr val="444340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88237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3211</TotalTime>
  <Words>326</Words>
  <Application>Microsoft Office PowerPoint</Application>
  <PresentationFormat>Presentación en pantalla (4:3)</PresentationFormat>
  <Paragraphs>20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</vt:lpstr>
      <vt:lpstr>Calibri</vt:lpstr>
      <vt:lpstr>Dom Casual</vt:lpstr>
      <vt:lpstr>Ubuntu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151</cp:revision>
  <dcterms:created xsi:type="dcterms:W3CDTF">2013-06-11T22:32:36Z</dcterms:created>
  <dcterms:modified xsi:type="dcterms:W3CDTF">2022-05-30T02:30:57Z</dcterms:modified>
</cp:coreProperties>
</file>