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7" r:id="rId2"/>
    <p:sldId id="258" r:id="rId3"/>
    <p:sldId id="330" r:id="rId4"/>
    <p:sldId id="329" r:id="rId5"/>
    <p:sldId id="331" r:id="rId6"/>
    <p:sldId id="332" r:id="rId7"/>
    <p:sldId id="326" r:id="rId8"/>
    <p:sldId id="338" r:id="rId9"/>
    <p:sldId id="333" r:id="rId10"/>
    <p:sldId id="266" r:id="rId11"/>
    <p:sldId id="334" r:id="rId12"/>
    <p:sldId id="267" r:id="rId13"/>
    <p:sldId id="273" r:id="rId14"/>
    <p:sldId id="335" r:id="rId15"/>
    <p:sldId id="340" r:id="rId16"/>
    <p:sldId id="342" r:id="rId17"/>
    <p:sldId id="339" r:id="rId18"/>
    <p:sldId id="336" r:id="rId19"/>
    <p:sldId id="337" r:id="rId20"/>
    <p:sldId id="341" r:id="rId21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AEA"/>
    <a:srgbClr val="3366CC"/>
    <a:srgbClr val="EE2200"/>
    <a:srgbClr val="050A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7" autoAdjust="0"/>
    <p:restoredTop sz="92819" autoAdjust="0"/>
  </p:normalViewPr>
  <p:slideViewPr>
    <p:cSldViewPr>
      <p:cViewPr varScale="1">
        <p:scale>
          <a:sx n="114" d="100"/>
          <a:sy n="114" d="100"/>
        </p:scale>
        <p:origin x="1452" y="10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445F07-8756-451B-A938-0248325FC7BB}" type="datetimeFigureOut">
              <a:rPr lang="es-MX" smtClean="0"/>
              <a:t>31/10/2021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93AEC0-242E-4FA7-9D3C-51E1036AC3CB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17066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854257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MX" dirty="0"/>
          </a:p>
        </p:txBody>
      </p:sp>
      <p:sp>
        <p:nvSpPr>
          <p:cNvPr id="17412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E45F731-13C2-4CED-BDB7-5B5B0FDBC4E8}" type="slidenum">
              <a:rPr lang="es-MX" sz="1200" smtClean="0"/>
              <a:pPr/>
              <a:t>2</a:t>
            </a:fld>
            <a:endParaRPr lang="es-MX" sz="1200" dirty="0"/>
          </a:p>
        </p:txBody>
      </p:sp>
    </p:spTree>
    <p:extLst>
      <p:ext uri="{BB962C8B-B14F-4D97-AF65-F5344CB8AC3E}">
        <p14:creationId xmlns:p14="http://schemas.microsoft.com/office/powerpoint/2010/main" val="25684279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875834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15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297309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10556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17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736234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31/10/2021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31367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31/10/2021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32895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31/10/2021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78841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31/10/2021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73379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31/10/2021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12786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31/10/2021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72760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31/10/2021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79156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31/10/2021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7974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31/10/2021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25150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31/10/2021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44704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31/10/2021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9592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5A0DC-66C6-4CEC-A5EB-F8C97CEC3796}" type="datetimeFigureOut">
              <a:rPr lang="es-MX" smtClean="0"/>
              <a:t>31/10/2021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176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5840" y="620688"/>
            <a:ext cx="7342584" cy="1470025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>
                <a:solidFill>
                  <a:schemeClr val="bg2">
                    <a:lumMod val="50000"/>
                  </a:schemeClr>
                </a:solidFill>
              </a:rPr>
              <a:t>TC 2022 </a:t>
            </a:r>
            <a:br>
              <a:rPr lang="es-MX" sz="320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>
                <a:solidFill>
                  <a:schemeClr val="bg2">
                    <a:lumMod val="50000"/>
                  </a:schemeClr>
                </a:solidFill>
              </a:rPr>
              <a:t>Interconexión de redes</a:t>
            </a:r>
            <a:endParaRPr lang="es-MX" sz="3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376463"/>
            <a:ext cx="6400800" cy="1249288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NAT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Tecnológico de Monterrey, Campus Querétaro</a:t>
            </a:r>
          </a:p>
        </p:txBody>
      </p:sp>
      <p:pic>
        <p:nvPicPr>
          <p:cNvPr id="5" name="Imagen 4" descr="Diagrama&#10;&#10;Descripción generada automáticamente">
            <a:extLst>
              <a:ext uri="{FF2B5EF4-FFF2-40B4-BE49-F238E27FC236}">
                <a16:creationId xmlns:a16="http://schemas.microsoft.com/office/drawing/2014/main" id="{853914F6-FE98-4C47-9A17-305EC2A41F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639" y="3573016"/>
            <a:ext cx="3670721" cy="2337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855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577851" y="1169388"/>
            <a:ext cx="7999412" cy="3794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ts val="2500"/>
              </a:lnSpc>
              <a:defRPr/>
            </a:pPr>
            <a:r>
              <a:rPr lang="es-ES" sz="1600" b="1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Son direcciones de cada clase que no están asignadas.</a:t>
            </a:r>
          </a:p>
        </p:txBody>
      </p:sp>
      <p:graphicFrame>
        <p:nvGraphicFramePr>
          <p:cNvPr id="3" name="2 Tabla"/>
          <p:cNvGraphicFramePr>
            <a:graphicFrameLocks noGrp="1"/>
          </p:cNvGraphicFramePr>
          <p:nvPr/>
        </p:nvGraphicFramePr>
        <p:xfrm>
          <a:off x="738188" y="4794150"/>
          <a:ext cx="7839075" cy="12271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087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131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9046"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</a:pPr>
                      <a:r>
                        <a:rPr lang="es-MX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Clase</a:t>
                      </a:r>
                      <a:r>
                        <a:rPr lang="es-MX" sz="16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 A</a:t>
                      </a:r>
                      <a:endParaRPr lang="es-MX" sz="16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54" marR="91454" marT="45732" marB="45732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</a:pPr>
                      <a:r>
                        <a:rPr lang="es-MX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10.X.X.X</a:t>
                      </a:r>
                    </a:p>
                  </a:txBody>
                  <a:tcPr marL="91454" marR="91454" marT="45732" marB="45732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</a:pPr>
                      <a:r>
                        <a:rPr lang="es-ES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10.0.0.0 a 10.255.255.255 </a:t>
                      </a:r>
                      <a:endParaRPr lang="es-MX" sz="16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54" marR="91454" marT="45732" marB="45732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9046"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</a:pPr>
                      <a:r>
                        <a:rPr lang="es-MX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Clase B</a:t>
                      </a:r>
                    </a:p>
                  </a:txBody>
                  <a:tcPr marL="91454" marR="91454" marT="45732" marB="45732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</a:pPr>
                      <a:r>
                        <a:rPr lang="es-MX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172.16.X.X – 172.31.X.X</a:t>
                      </a:r>
                    </a:p>
                  </a:txBody>
                  <a:tcPr marL="91454" marR="91454" marT="45732" marB="45732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</a:pPr>
                      <a:r>
                        <a:rPr lang="es-ES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172.16.0.0 a 172.31.255.255 </a:t>
                      </a:r>
                      <a:endParaRPr lang="es-MX" sz="16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54" marR="91454" marT="45732" marB="45732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9046"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</a:pPr>
                      <a:r>
                        <a:rPr lang="es-MX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Clase C</a:t>
                      </a:r>
                    </a:p>
                  </a:txBody>
                  <a:tcPr marL="91454" marR="91454" marT="45732" marB="45732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</a:pPr>
                      <a:r>
                        <a:rPr lang="es-MX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192.168.X.X</a:t>
                      </a:r>
                    </a:p>
                  </a:txBody>
                  <a:tcPr marL="91454" marR="91454" marT="45732" marB="45732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</a:pPr>
                      <a:r>
                        <a:rPr lang="es-ES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192.168.0.0 a 192.168.255.255 </a:t>
                      </a:r>
                      <a:endParaRPr lang="es-MX" sz="16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54" marR="91454" marT="45732" marB="45732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5 Rectángulo"/>
          <p:cNvSpPr/>
          <p:nvPr/>
        </p:nvSpPr>
        <p:spPr>
          <a:xfrm>
            <a:off x="604838" y="1700112"/>
            <a:ext cx="7999412" cy="13747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2500"/>
              </a:lnSpc>
              <a:spcBef>
                <a:spcPts val="1200"/>
              </a:spcBef>
              <a:defRPr/>
            </a:pPr>
            <a:r>
              <a:rPr lang="es-E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Las direcciones privadas pueden ser utilizadas por:</a:t>
            </a:r>
          </a:p>
          <a:p>
            <a:pPr marL="285750" indent="-285750" algn="just">
              <a:lnSpc>
                <a:spcPts val="2500"/>
              </a:lnSpc>
              <a:buFont typeface="Arial" pitchFamily="34" charset="0"/>
              <a:buChar char="•"/>
              <a:defRPr/>
            </a:pPr>
            <a:r>
              <a:rPr lang="es-E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Los hosts que usan </a:t>
            </a: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traducción de dirección de red (NAT) </a:t>
            </a:r>
            <a:r>
              <a:rPr lang="es-E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para conectarse a una red pública.</a:t>
            </a:r>
          </a:p>
          <a:p>
            <a:pPr marL="285750" indent="-285750" algn="just">
              <a:lnSpc>
                <a:spcPts val="2500"/>
              </a:lnSpc>
              <a:buFont typeface="Arial" pitchFamily="34" charset="0"/>
              <a:buChar char="•"/>
              <a:defRPr/>
            </a:pPr>
            <a:r>
              <a:rPr lang="es-E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Los hosts que no se conectan a Internet. </a:t>
            </a:r>
            <a:endParaRPr lang="es-E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611188" y="3166962"/>
            <a:ext cx="7999412" cy="105410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2500"/>
              </a:lnSpc>
              <a:spcBef>
                <a:spcPts val="1200"/>
              </a:spcBef>
              <a:defRPr/>
            </a:pPr>
            <a:r>
              <a:rPr lang="es-E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En una misma red no pueden existir dos direcciones iguales, pero sí se pueden repetir en dos redes privadas que no tengan conexión entre sí o que se conecten mediante el protocolo </a:t>
            </a: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NAT </a:t>
            </a:r>
            <a:r>
              <a:rPr lang="es-ES" sz="1600" i="1" dirty="0">
                <a:latin typeface="Arial" pitchFamily="34" charset="0"/>
                <a:cs typeface="Arial" pitchFamily="34" charset="0"/>
              </a:rPr>
              <a:t>(Network Address Translation - Traducción de Dirección de Red)</a:t>
            </a:r>
            <a:r>
              <a:rPr lang="es-ES" sz="1600" i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  <a:r>
              <a:rPr lang="es-E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endParaRPr lang="es-E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7 Rectángulo"/>
          <p:cNvSpPr/>
          <p:nvPr/>
        </p:nvSpPr>
        <p:spPr>
          <a:xfrm>
            <a:off x="611188" y="4292500"/>
            <a:ext cx="7999412" cy="3794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2500"/>
              </a:lnSpc>
              <a:spcBef>
                <a:spcPts val="1200"/>
              </a:spcBef>
              <a:defRPr/>
            </a:pP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Las direcciones privadas son:</a:t>
            </a: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144016" y="5375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Direcciones privadas</a:t>
            </a:r>
          </a:p>
        </p:txBody>
      </p:sp>
    </p:spTree>
    <p:extLst>
      <p:ext uri="{BB962C8B-B14F-4D97-AF65-F5344CB8AC3E}">
        <p14:creationId xmlns:p14="http://schemas.microsoft.com/office/powerpoint/2010/main" val="1662479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7043" y="2847475"/>
            <a:ext cx="5989955" cy="2748508"/>
          </a:xfrm>
          <a:prstGeom prst="rect">
            <a:avLst/>
          </a:prstGeom>
        </p:spPr>
      </p:pic>
      <p:sp>
        <p:nvSpPr>
          <p:cNvPr id="4" name="3 Rectángulo"/>
          <p:cNvSpPr>
            <a:spLocks noChangeArrowheads="1"/>
          </p:cNvSpPr>
          <p:nvPr/>
        </p:nvSpPr>
        <p:spPr bwMode="auto">
          <a:xfrm>
            <a:off x="971601" y="1629442"/>
            <a:ext cx="7560840" cy="785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1600" dirty="0">
                <a:latin typeface="Arial" pitchFamily="34" charset="0"/>
                <a:cs typeface="Arial" pitchFamily="34" charset="0"/>
              </a:rPr>
              <a:t>Utilizado para permitir a los hosts, que utilizan </a:t>
            </a:r>
            <a:r>
              <a:rPr lang="es-ES" sz="1600" b="1" dirty="0">
                <a:latin typeface="Arial" pitchFamily="34" charset="0"/>
                <a:cs typeface="Arial" pitchFamily="34" charset="0"/>
              </a:rPr>
              <a:t>direccionamiento privado</a:t>
            </a:r>
            <a:r>
              <a:rPr lang="es-ES" sz="1600" dirty="0">
                <a:latin typeface="Arial" pitchFamily="34" charset="0"/>
                <a:cs typeface="Arial" pitchFamily="34" charset="0"/>
              </a:rPr>
              <a:t>, acceder los servicios de Internet.</a:t>
            </a:r>
            <a:endParaRPr lang="es-MX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44016" y="5375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NAT </a:t>
            </a:r>
          </a:p>
          <a:p>
            <a:pPr>
              <a:defRPr/>
            </a:pPr>
            <a:r>
              <a:rPr lang="es-ES_tradnl" sz="2400" b="1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(Network Address Translation)</a:t>
            </a:r>
          </a:p>
        </p:txBody>
      </p:sp>
    </p:spTree>
    <p:extLst>
      <p:ext uri="{BB962C8B-B14F-4D97-AF65-F5344CB8AC3E}">
        <p14:creationId xmlns:p14="http://schemas.microsoft.com/office/powerpoint/2010/main" val="3562973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20" y="3632820"/>
            <a:ext cx="5989955" cy="2748508"/>
          </a:xfrm>
          <a:prstGeom prst="rect">
            <a:avLst/>
          </a:prstGeom>
        </p:spPr>
      </p:pic>
      <p:sp>
        <p:nvSpPr>
          <p:cNvPr id="4" name="3 Rectángulo"/>
          <p:cNvSpPr>
            <a:spLocks noChangeArrowheads="1"/>
          </p:cNvSpPr>
          <p:nvPr/>
        </p:nvSpPr>
        <p:spPr bwMode="auto">
          <a:xfrm>
            <a:off x="899592" y="2318765"/>
            <a:ext cx="7758113" cy="115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1600" dirty="0">
                <a:latin typeface="Arial" pitchFamily="34" charset="0"/>
                <a:cs typeface="Arial" pitchFamily="34" charset="0"/>
              </a:rPr>
              <a:t>Las direcciones privadas se pueden utilizar junto con un </a:t>
            </a: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servidor de traducción de direcciones de red (NAT) </a:t>
            </a:r>
            <a:r>
              <a:rPr lang="es-ES" sz="1600" dirty="0">
                <a:latin typeface="Arial" pitchFamily="34" charset="0"/>
                <a:cs typeface="Arial" pitchFamily="34" charset="0"/>
              </a:rPr>
              <a:t>para suministrar conectividad a todos los hosts de una red que tiene relativamente pocas direcciones públicas disponibles. </a:t>
            </a:r>
            <a:endParaRPr lang="es-MX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11 Rectángulo"/>
          <p:cNvSpPr>
            <a:spLocks noChangeArrowheads="1"/>
          </p:cNvSpPr>
          <p:nvPr/>
        </p:nvSpPr>
        <p:spPr bwMode="auto">
          <a:xfrm>
            <a:off x="739266" y="1374042"/>
            <a:ext cx="7773987" cy="785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Su uso más común es permitir utilizar direcciones privadas para acceder a Internet.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44016" y="5375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NAT </a:t>
            </a:r>
          </a:p>
          <a:p>
            <a:pPr>
              <a:defRPr/>
            </a:pPr>
            <a:r>
              <a:rPr lang="es-ES_tradnl" sz="2400" b="1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(Network Address Translation)</a:t>
            </a:r>
          </a:p>
        </p:txBody>
      </p:sp>
    </p:spTree>
    <p:extLst>
      <p:ext uri="{BB962C8B-B14F-4D97-AF65-F5344CB8AC3E}">
        <p14:creationId xmlns:p14="http://schemas.microsoft.com/office/powerpoint/2010/main" val="2138270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3212976"/>
            <a:ext cx="4975025" cy="3168352"/>
          </a:xfrm>
          <a:prstGeom prst="rect">
            <a:avLst/>
          </a:prstGeom>
        </p:spPr>
      </p:pic>
      <p:sp>
        <p:nvSpPr>
          <p:cNvPr id="5" name="4 Rectángulo"/>
          <p:cNvSpPr>
            <a:spLocks noChangeArrowheads="1"/>
          </p:cNvSpPr>
          <p:nvPr/>
        </p:nvSpPr>
        <p:spPr bwMode="auto">
          <a:xfrm>
            <a:off x="611560" y="1556792"/>
            <a:ext cx="7775575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Si el número de direcciones privadas es muy grande puede usarse solo una parte de direcciones públicas para salir a Internet desde la red privada. </a:t>
            </a:r>
            <a:r>
              <a:rPr lang="es-MX" sz="1600" dirty="0">
                <a:latin typeface="Arial" pitchFamily="34" charset="0"/>
                <a:cs typeface="Arial" pitchFamily="34" charset="0"/>
              </a:rPr>
              <a:t>De esta manera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simultáneamente sólo pueden salir a Internet con una dirección IP tantos equipos como direcciones públicas se hayan contratado</a:t>
            </a:r>
            <a:r>
              <a:rPr lang="es-MX" sz="1600" dirty="0">
                <a:latin typeface="Arial" pitchFamily="34" charset="0"/>
                <a:cs typeface="Arial" pitchFamily="34" charset="0"/>
              </a:rPr>
              <a:t>. 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44016" y="125760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NAT </a:t>
            </a:r>
          </a:p>
          <a:p>
            <a:pPr>
              <a:defRPr/>
            </a:pPr>
            <a:r>
              <a:rPr lang="es-ES_tradnl" sz="2400" b="1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(Network Address Translation)</a:t>
            </a:r>
          </a:p>
        </p:txBody>
      </p:sp>
    </p:spTree>
    <p:extLst>
      <p:ext uri="{BB962C8B-B14F-4D97-AF65-F5344CB8AC3E}">
        <p14:creationId xmlns:p14="http://schemas.microsoft.com/office/powerpoint/2010/main" val="1975587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5" name="7 CuadroTexto"/>
          <p:cNvSpPr txBox="1">
            <a:spLocks noChangeArrowheads="1"/>
          </p:cNvSpPr>
          <p:nvPr/>
        </p:nvSpPr>
        <p:spPr bwMode="auto">
          <a:xfrm>
            <a:off x="305780" y="1124744"/>
            <a:ext cx="8568952" cy="4786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Definir un 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pool de direcciones globales (públicas)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 serán asignadas cuando sean necesarias.</a:t>
            </a:r>
          </a:p>
          <a:p>
            <a:pPr lvl="1">
              <a:lnSpc>
                <a:spcPct val="150000"/>
              </a:lnSpc>
            </a:pP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pool</a:t>
            </a:r>
            <a:r>
              <a:rPr lang="es-MX" sz="16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Nombre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dirIP</a:t>
            </a: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-inicial </a:t>
            </a:r>
            <a:r>
              <a:rPr lang="es-MX" sz="1600" b="1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dirIP</a:t>
            </a: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-final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netmask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MáscaraSubneteo</a:t>
            </a:r>
            <a:endParaRPr lang="es-MX" sz="1600" b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Definir una 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ACL estándar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(defino las direcciones IP privadas que tienen permiso a ser traducidas):</a:t>
            </a:r>
          </a:p>
          <a:p>
            <a:pPr lvl="1">
              <a:lnSpc>
                <a:spcPct val="150000"/>
              </a:lnSpc>
            </a:pP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access-list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Número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permit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dirIP</a:t>
            </a: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-inicial </a:t>
            </a:r>
            <a:r>
              <a:rPr lang="es-MX" sz="1600" b="1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WildMask_ACL</a:t>
            </a:r>
            <a:endParaRPr lang="es-MX" sz="1600" b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Establecer la 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traducción de direcciones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utilizando:</a:t>
            </a:r>
          </a:p>
          <a:p>
            <a:pPr marL="108585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Una lista de control de acceso.</a:t>
            </a:r>
          </a:p>
          <a:p>
            <a:pPr marL="108585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highlight>
                  <a:srgbClr val="00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Una dirección IP de traducción estática.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endParaRPr lang="es-MX" sz="1600" dirty="0">
              <a:solidFill>
                <a:schemeClr val="bg2">
                  <a:lumMod val="25000"/>
                </a:schemeClr>
              </a:solidFill>
              <a:highlight>
                <a:srgbClr val="00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44500" lvl="1" indent="12700">
              <a:lnSpc>
                <a:spcPct val="150000"/>
              </a:lnSpc>
            </a:pP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inside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source</a:t>
            </a:r>
            <a:r>
              <a:rPr lang="es-MX" sz="16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{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list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Número | Nombre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pool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NOMBRE </a:t>
            </a:r>
            <a:r>
              <a:rPr lang="es-MX" sz="1600" b="1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s-MX" sz="1600" b="1" dirty="0" err="1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overload</a:t>
            </a:r>
            <a:r>
              <a:rPr lang="es-MX" sz="1600" b="1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r>
              <a:rPr lang="es-MX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|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highlight>
                  <a:srgbClr val="00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static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highlight>
                  <a:srgbClr val="00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highlight>
                  <a:srgbClr val="00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IP-local IP-Global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44016" y="-18256"/>
            <a:ext cx="8892480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Configuración de NAT</a:t>
            </a:r>
          </a:p>
        </p:txBody>
      </p:sp>
    </p:spTree>
    <p:extLst>
      <p:ext uri="{BB962C8B-B14F-4D97-AF65-F5344CB8AC3E}">
        <p14:creationId xmlns:p14="http://schemas.microsoft.com/office/powerpoint/2010/main" val="568001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5" name="7 CuadroTexto"/>
          <p:cNvSpPr txBox="1">
            <a:spLocks noChangeArrowheads="1"/>
          </p:cNvSpPr>
          <p:nvPr/>
        </p:nvSpPr>
        <p:spPr bwMode="auto">
          <a:xfrm>
            <a:off x="247907" y="980728"/>
            <a:ext cx="8784976" cy="1524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lnSpc>
                <a:spcPct val="150000"/>
              </a:lnSpc>
              <a:spcBef>
                <a:spcPts val="1200"/>
              </a:spcBef>
              <a:buFont typeface="+mj-lt"/>
              <a:buAutoNum type="arabicPeriod" startAt="3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Establecer la 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traducción </a:t>
            </a:r>
            <a:r>
              <a:rPr lang="es-MX" sz="1600" b="1" u="sng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dinámica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direcciones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utilizando una lista de control de acceso (ACL) definida.</a:t>
            </a:r>
          </a:p>
          <a:p>
            <a:pPr marL="444500" lvl="1" indent="12700">
              <a:lnSpc>
                <a:spcPct val="150000"/>
              </a:lnSpc>
            </a:pP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inside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source</a:t>
            </a:r>
            <a:r>
              <a:rPr lang="es-MX" sz="16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{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list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Número | Nombre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pool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NOMBRE </a:t>
            </a:r>
            <a:r>
              <a:rPr lang="es-MX" sz="1600" b="1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s-MX" sz="1600" b="1" dirty="0" err="1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overload</a:t>
            </a:r>
            <a:r>
              <a:rPr lang="es-MX" sz="1600" b="1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r>
              <a:rPr lang="es-MX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|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static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IP-local IP-Global }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44016" y="-18256"/>
            <a:ext cx="8892480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Configuración de NAT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018D414B-EDBB-47E6-842B-3E7D214EA3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2530611"/>
            <a:ext cx="4538753" cy="3700238"/>
          </a:xfrm>
          <a:prstGeom prst="rect">
            <a:avLst/>
          </a:prstGeom>
        </p:spPr>
      </p:pic>
      <p:sp>
        <p:nvSpPr>
          <p:cNvPr id="14" name="7 CuadroTexto">
            <a:extLst>
              <a:ext uri="{FF2B5EF4-FFF2-40B4-BE49-F238E27FC236}">
                <a16:creationId xmlns:a16="http://schemas.microsoft.com/office/drawing/2014/main" id="{0DDCF2EB-0B4B-48A8-93D0-B6DF91875B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78112" y="3861048"/>
            <a:ext cx="2880320" cy="1668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indent="-298450" algn="just">
              <a:lnSpc>
                <a:spcPct val="150000"/>
              </a:lnSpc>
              <a:spcBef>
                <a:spcPts val="1200"/>
              </a:spcBef>
            </a:pPr>
            <a:r>
              <a:rPr lang="es-ES" sz="14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utiliza la palabra reservada </a:t>
            </a:r>
            <a:r>
              <a:rPr lang="es-ES" sz="1400" b="1" i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overload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para poder llevar a cabo una traducción de </a:t>
            </a:r>
            <a:r>
              <a:rPr lang="es-ES" sz="1400" u="sng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muchas direcciones IP privadas con una dirección IP pública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1358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5" grpId="0"/>
      <p:bldP spid="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5" name="7 CuadroTexto"/>
          <p:cNvSpPr txBox="1">
            <a:spLocks noChangeArrowheads="1"/>
          </p:cNvSpPr>
          <p:nvPr/>
        </p:nvSpPr>
        <p:spPr bwMode="auto">
          <a:xfrm>
            <a:off x="247907" y="980728"/>
            <a:ext cx="8356541" cy="3863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lnSpc>
                <a:spcPct val="150000"/>
              </a:lnSpc>
              <a:spcBef>
                <a:spcPts val="1200"/>
              </a:spcBef>
              <a:buFont typeface="+mj-lt"/>
              <a:buAutoNum type="arabicPeriod" startAt="3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Establecer la 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traducción </a:t>
            </a:r>
            <a:r>
              <a:rPr lang="es-MX" sz="1600" b="1" u="sng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dinámica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direcciones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utilizando una lista de control de acceso (ACL) definida.</a:t>
            </a:r>
          </a:p>
          <a:p>
            <a:pPr marL="444500" lvl="1" indent="0">
              <a:lnSpc>
                <a:spcPct val="150000"/>
              </a:lnSpc>
              <a:spcBef>
                <a:spcPts val="1200"/>
              </a:spcBef>
            </a:pP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 (Network </a:t>
            </a:r>
            <a:r>
              <a:rPr lang="es-MX" sz="16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Address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Translation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):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Traducción dinámica </a:t>
            </a:r>
            <a:r>
              <a:rPr lang="es-MX" sz="1600" u="sng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uno a uno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por cada dirección IP privada se asignará una dirección IP pública.</a:t>
            </a:r>
          </a:p>
          <a:p>
            <a:pPr marL="444500" lvl="1" indent="12700">
              <a:lnSpc>
                <a:spcPct val="150000"/>
              </a:lnSpc>
            </a:pP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inside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source</a:t>
            </a:r>
            <a:r>
              <a:rPr lang="es-MX" sz="16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Número | Nombre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pool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NOMBRE</a:t>
            </a:r>
          </a:p>
          <a:p>
            <a:pPr marL="444500" lvl="1" indent="12700"/>
            <a:endParaRPr lang="es-MX" sz="800" b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44500" lvl="1" indent="0" algn="just">
              <a:lnSpc>
                <a:spcPct val="150000"/>
              </a:lnSpc>
              <a:spcBef>
                <a:spcPts val="1200"/>
              </a:spcBef>
            </a:pP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 (Port </a:t>
            </a:r>
            <a:r>
              <a:rPr lang="es-MX" sz="16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Address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Translation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/ NAT </a:t>
            </a:r>
            <a:r>
              <a:rPr lang="es-MX" sz="16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overloading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Traducción dinámica de </a:t>
            </a:r>
            <a:r>
              <a:rPr lang="es-MX" sz="1600" u="sng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muchas direcciones </a:t>
            </a:r>
            <a:r>
              <a:rPr lang="es-MX" sz="1600" u="sng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IPs</a:t>
            </a:r>
            <a:r>
              <a:rPr lang="es-MX" sz="1600" u="sng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privadas contra una dirección IP pública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para salir al exterior.</a:t>
            </a:r>
          </a:p>
          <a:p>
            <a:pPr marL="444500" lvl="1" indent="12700">
              <a:lnSpc>
                <a:spcPct val="150000"/>
              </a:lnSpc>
            </a:pP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inside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source</a:t>
            </a:r>
            <a:r>
              <a:rPr lang="es-MX" sz="16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Número | Nombre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pool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NOMBRE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overload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44500" lvl="1" indent="12700">
              <a:lnSpc>
                <a:spcPct val="150000"/>
              </a:lnSpc>
            </a:pPr>
            <a:endParaRPr lang="es-MX" sz="16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44016" y="-18256"/>
            <a:ext cx="8892480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Configuración de NAT</a:t>
            </a:r>
          </a:p>
        </p:txBody>
      </p:sp>
      <p:sp>
        <p:nvSpPr>
          <p:cNvPr id="13" name="7 CuadroTexto">
            <a:extLst>
              <a:ext uri="{FF2B5EF4-FFF2-40B4-BE49-F238E27FC236}">
                <a16:creationId xmlns:a16="http://schemas.microsoft.com/office/drawing/2014/main" id="{6AECE9D9-C3B6-44F4-9D68-6C4A66E95A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4581128"/>
            <a:ext cx="7848872" cy="1021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indent="-298450" algn="just">
              <a:lnSpc>
                <a:spcPct val="150000"/>
              </a:lnSpc>
              <a:spcBef>
                <a:spcPts val="1200"/>
              </a:spcBef>
            </a:pPr>
            <a:r>
              <a:rPr lang="es-ES" sz="14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utiliza la palabra reservada </a:t>
            </a:r>
            <a:r>
              <a:rPr lang="es-ES" sz="1400" b="1" i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overload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para poder llevar a cabo una traducción de </a:t>
            </a:r>
            <a:r>
              <a:rPr lang="es-ES" sz="1400" u="sng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muchas direcciones IP privadas con una dirección IP públicas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 para la traducción se utiliza el puerto (puerto generado de manera dinámica y aleatoria arriba de 1024).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4508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5" grpId="0"/>
      <p:bldP spid="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5" name="7 CuadroTexto"/>
          <p:cNvSpPr txBox="1">
            <a:spLocks noChangeArrowheads="1"/>
          </p:cNvSpPr>
          <p:nvPr/>
        </p:nvSpPr>
        <p:spPr bwMode="auto">
          <a:xfrm>
            <a:off x="247907" y="980728"/>
            <a:ext cx="8572565" cy="57405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 algn="just">
              <a:lnSpc>
                <a:spcPct val="150000"/>
              </a:lnSpc>
              <a:spcBef>
                <a:spcPts val="1200"/>
              </a:spcBef>
              <a:buFont typeface="+mj-lt"/>
              <a:buAutoNum type="arabicPeriod" startAt="3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Establecer la 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traducción </a:t>
            </a:r>
            <a:r>
              <a:rPr lang="es-MX" sz="1600" b="1" u="sng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estática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direcciones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uno a uno, es decir, para traducir </a:t>
            </a:r>
            <a:r>
              <a:rPr lang="es-MX" sz="1600" u="sng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una dirección IP privada por una dirección IP pública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Reservado para dispositivos fijos como un servidor, una cámara, un dispositivo de </a:t>
            </a:r>
            <a:r>
              <a:rPr lang="es-MX" sz="16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IoT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MX" sz="16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 </a:t>
            </a:r>
          </a:p>
          <a:p>
            <a:pPr marL="444500" lvl="1" indent="12700">
              <a:lnSpc>
                <a:spcPct val="150000"/>
              </a:lnSpc>
            </a:pP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inside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source</a:t>
            </a:r>
            <a:r>
              <a:rPr lang="es-MX" sz="16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{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Número | Nombre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pool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NOMBRE 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overload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] |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highlight>
                  <a:srgbClr val="00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static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highlight>
                  <a:srgbClr val="00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highlight>
                  <a:srgbClr val="00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IP-local IP-Global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highlight>
                  <a:srgbClr val="00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342900" indent="-342900" algn="just">
              <a:lnSpc>
                <a:spcPct val="150000"/>
              </a:lnSpc>
              <a:spcBef>
                <a:spcPts val="1200"/>
              </a:spcBef>
              <a:buFont typeface="+mj-lt"/>
              <a:buAutoNum type="arabicPeriod" startAt="3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Especificar las 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interfaces interiores y exteriores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es decir, vamos a especificar si haremos </a:t>
            </a:r>
            <a:r>
              <a:rPr lang="es-MX" sz="16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nateo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interno o externo.</a:t>
            </a:r>
          </a:p>
          <a:p>
            <a:pPr lvl="1">
              <a:lnSpc>
                <a:spcPct val="150000"/>
              </a:lnSpc>
            </a:pP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interface </a:t>
            </a: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Tipo-Número</a:t>
            </a:r>
          </a:p>
          <a:p>
            <a:pPr lvl="1">
              <a:lnSpc>
                <a:spcPct val="150000"/>
              </a:lnSpc>
            </a:pP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inside</a:t>
            </a:r>
            <a:endParaRPr lang="es-MX" sz="1600" b="1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s-MX" sz="1600" u="sng" dirty="0">
                <a:latin typeface="Arial" panose="020B0604020202020204" pitchFamily="34" charset="0"/>
                <a:cs typeface="Arial" panose="020B0604020202020204" pitchFamily="34" charset="0"/>
              </a:rPr>
              <a:t>Todas las interfaces que tengamos configuradas en nuestra red local.</a:t>
            </a:r>
          </a:p>
          <a:p>
            <a:pPr lvl="1"/>
            <a:endParaRPr lang="es-MX" sz="1600" b="1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interface </a:t>
            </a: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Tipo-Número</a:t>
            </a:r>
          </a:p>
          <a:p>
            <a:pPr lvl="1">
              <a:lnSpc>
                <a:spcPct val="150000"/>
              </a:lnSpc>
            </a:pP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outside</a:t>
            </a:r>
            <a:endParaRPr lang="es-MX" sz="1600" b="1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44500" lvl="1" indent="0">
              <a:lnSpc>
                <a:spcPct val="150000"/>
              </a:lnSpc>
            </a:pPr>
            <a:r>
              <a:rPr lang="es-MX" sz="1600" u="sng" dirty="0">
                <a:latin typeface="Arial" panose="020B0604020202020204" pitchFamily="34" charset="0"/>
                <a:cs typeface="Arial" panose="020B0604020202020204" pitchFamily="34" charset="0"/>
              </a:rPr>
              <a:t>Todas las interfaces que tengamos configuradas con un proveedor de servicios (ISP</a:t>
            </a: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), ya que por ahí va a salir la traducción del direccionamiento privado a público.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44016" y="-18256"/>
            <a:ext cx="8892480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Configuración de NAT</a:t>
            </a:r>
          </a:p>
        </p:txBody>
      </p:sp>
    </p:spTree>
    <p:extLst>
      <p:ext uri="{BB962C8B-B14F-4D97-AF65-F5344CB8AC3E}">
        <p14:creationId xmlns:p14="http://schemas.microsoft.com/office/powerpoint/2010/main" val="3831375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79512" y="0"/>
            <a:ext cx="8784976" cy="1124744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Configuración de NAT</a:t>
            </a:r>
          </a:p>
        </p:txBody>
      </p:sp>
      <p:sp>
        <p:nvSpPr>
          <p:cNvPr id="4" name="7 CuadroTexto">
            <a:extLst>
              <a:ext uri="{FF2B5EF4-FFF2-40B4-BE49-F238E27FC236}">
                <a16:creationId xmlns:a16="http://schemas.microsoft.com/office/drawing/2014/main" id="{B35E1129-13F4-492E-ACBD-2E62828C8B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8218" y="995547"/>
            <a:ext cx="8448110" cy="1466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4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Configuraremos el servicio de NAT para una lista de control de acceso donde queremos que todos los usuarios de la red local puedan salir al exterior.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4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Instalaremos el servicio de NAT utilizando el POOL de las siguientes direcciones IP públicas: </a:t>
            </a:r>
            <a:r>
              <a:rPr lang="es-MX" sz="20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65.10.8.64 /27</a:t>
            </a:r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B1DDA60B-4FE1-432E-902E-8E72388512D0}"/>
              </a:ext>
            </a:extLst>
          </p:cNvPr>
          <p:cNvGrpSpPr/>
          <p:nvPr/>
        </p:nvGrpSpPr>
        <p:grpSpPr>
          <a:xfrm>
            <a:off x="872235" y="2442296"/>
            <a:ext cx="7560840" cy="4384320"/>
            <a:chOff x="890332" y="1772816"/>
            <a:chExt cx="7560840" cy="4384320"/>
          </a:xfrm>
        </p:grpSpPr>
        <p:pic>
          <p:nvPicPr>
            <p:cNvPr id="6" name="Imagen 5">
              <a:extLst>
                <a:ext uri="{FF2B5EF4-FFF2-40B4-BE49-F238E27FC236}">
                  <a16:creationId xmlns:a16="http://schemas.microsoft.com/office/drawing/2014/main" id="{357993ED-5660-4689-9EDC-BF62BEC8B9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90332" y="1772816"/>
              <a:ext cx="7560840" cy="4384320"/>
            </a:xfrm>
            <a:prstGeom prst="rect">
              <a:avLst/>
            </a:prstGeom>
          </p:spPr>
        </p:pic>
        <p:sp>
          <p:nvSpPr>
            <p:cNvPr id="7" name="CuadroTexto 6">
              <a:extLst>
                <a:ext uri="{FF2B5EF4-FFF2-40B4-BE49-F238E27FC236}">
                  <a16:creationId xmlns:a16="http://schemas.microsoft.com/office/drawing/2014/main" id="{324E174E-4B8B-44A4-BB30-2FD27EF33580}"/>
                </a:ext>
              </a:extLst>
            </p:cNvPr>
            <p:cNvSpPr txBox="1"/>
            <p:nvPr/>
          </p:nvSpPr>
          <p:spPr>
            <a:xfrm>
              <a:off x="3920386" y="1878891"/>
              <a:ext cx="15199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b="1" dirty="0"/>
                <a:t>65.10.8.64/27</a:t>
              </a:r>
              <a:endParaRPr lang="es-MX" b="1" dirty="0"/>
            </a:p>
          </p:txBody>
        </p:sp>
        <p:sp>
          <p:nvSpPr>
            <p:cNvPr id="9" name="CuadroTexto 8">
              <a:extLst>
                <a:ext uri="{FF2B5EF4-FFF2-40B4-BE49-F238E27FC236}">
                  <a16:creationId xmlns:a16="http://schemas.microsoft.com/office/drawing/2014/main" id="{8F8D0712-689F-4989-BFC7-B65D10F3C50B}"/>
                </a:ext>
              </a:extLst>
            </p:cNvPr>
            <p:cNvSpPr txBox="1"/>
            <p:nvPr/>
          </p:nvSpPr>
          <p:spPr>
            <a:xfrm>
              <a:off x="5416620" y="2420888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b="1" dirty="0"/>
                <a:t>.65</a:t>
              </a:r>
              <a:endParaRPr lang="es-MX" b="1" dirty="0"/>
            </a:p>
          </p:txBody>
        </p:sp>
        <p:sp>
          <p:nvSpPr>
            <p:cNvPr id="10" name="CuadroTexto 9">
              <a:extLst>
                <a:ext uri="{FF2B5EF4-FFF2-40B4-BE49-F238E27FC236}">
                  <a16:creationId xmlns:a16="http://schemas.microsoft.com/office/drawing/2014/main" id="{98E8B1F7-EF4B-4AFA-BFDB-E41F544C0A84}"/>
                </a:ext>
              </a:extLst>
            </p:cNvPr>
            <p:cNvSpPr txBox="1"/>
            <p:nvPr/>
          </p:nvSpPr>
          <p:spPr>
            <a:xfrm>
              <a:off x="4191134" y="2650650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b="1" dirty="0"/>
                <a:t>.66</a:t>
              </a:r>
              <a:endParaRPr lang="es-MX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198403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79512" y="0"/>
            <a:ext cx="8784976" cy="1124744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Diseño de POOL de NAT</a:t>
            </a:r>
          </a:p>
        </p:txBody>
      </p:sp>
      <p:sp>
        <p:nvSpPr>
          <p:cNvPr id="4" name="7 CuadroTexto">
            <a:extLst>
              <a:ext uri="{FF2B5EF4-FFF2-40B4-BE49-F238E27FC236}">
                <a16:creationId xmlns:a16="http://schemas.microsoft.com/office/drawing/2014/main" id="{B35E1129-13F4-492E-ACBD-2E62828C8B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1124744"/>
            <a:ext cx="7475013" cy="61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200000"/>
              </a:lnSpc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nos asignaron las direcciones IP públicas: </a:t>
            </a:r>
            <a:r>
              <a:rPr lang="es-MX" sz="20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65.10.8.64 /27</a:t>
            </a:r>
          </a:p>
        </p:txBody>
      </p:sp>
      <p:graphicFrame>
        <p:nvGraphicFramePr>
          <p:cNvPr id="11" name="Tabla 4">
            <a:extLst>
              <a:ext uri="{FF2B5EF4-FFF2-40B4-BE49-F238E27FC236}">
                <a16:creationId xmlns:a16="http://schemas.microsoft.com/office/drawing/2014/main" id="{A5502036-1F71-493B-9F77-5E47D51EC2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6225098"/>
              </p:ext>
            </p:extLst>
          </p:nvPr>
        </p:nvGraphicFramePr>
        <p:xfrm>
          <a:off x="3419872" y="2204864"/>
          <a:ext cx="2304256" cy="296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4256">
                  <a:extLst>
                    <a:ext uri="{9D8B030D-6E8A-4147-A177-3AD203B41FA5}">
                      <a16:colId xmlns:a16="http://schemas.microsoft.com/office/drawing/2014/main" val="1646987959"/>
                    </a:ext>
                  </a:extLst>
                </a:gridCol>
              </a:tblGrid>
              <a:tr h="154816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65.10.8.64</a:t>
                      </a:r>
                      <a:endParaRPr lang="es-MX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1503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b="0" dirty="0">
                          <a:solidFill>
                            <a:schemeClr val="tx1"/>
                          </a:solidFill>
                        </a:rPr>
                        <a:t>65.10.8.65</a:t>
                      </a:r>
                      <a:endParaRPr lang="es-MX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4945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b="0" dirty="0">
                          <a:solidFill>
                            <a:schemeClr val="tx1"/>
                          </a:solidFill>
                        </a:rPr>
                        <a:t>65.10.8.66</a:t>
                      </a:r>
                      <a:endParaRPr lang="es-MX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3566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b="0" dirty="0">
                          <a:solidFill>
                            <a:schemeClr val="tx1"/>
                          </a:solidFill>
                        </a:rPr>
                        <a:t>65.10.8.67</a:t>
                      </a:r>
                      <a:endParaRPr lang="es-MX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047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b="0" dirty="0">
                          <a:solidFill>
                            <a:schemeClr val="tx1"/>
                          </a:solidFill>
                        </a:rPr>
                        <a:t>65.10.8.68</a:t>
                      </a:r>
                      <a:endParaRPr lang="es-MX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8188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s-MX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71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b="0" dirty="0">
                          <a:solidFill>
                            <a:schemeClr val="tx1"/>
                          </a:solidFill>
                        </a:rPr>
                        <a:t>65.10.8.94</a:t>
                      </a:r>
                      <a:endParaRPr lang="es-MX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1003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b="0" dirty="0">
                          <a:solidFill>
                            <a:schemeClr val="tx1"/>
                          </a:solidFill>
                        </a:rPr>
                        <a:t>65.10.8.95</a:t>
                      </a:r>
                      <a:endParaRPr lang="es-MX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34829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6650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0394562"/>
              </p:ext>
            </p:extLst>
          </p:nvPr>
        </p:nvGraphicFramePr>
        <p:xfrm>
          <a:off x="569642" y="1792726"/>
          <a:ext cx="1819275" cy="2552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" name="Bitmap Image" r:id="rId4" imgW="1819280" imgH="2552567" progId="PBrush">
                  <p:embed/>
                </p:oleObj>
              </mc:Choice>
              <mc:Fallback>
                <p:oleObj name="Bitmap Image" r:id="rId4" imgW="1819280" imgH="2552567" progId="PBrush">
                  <p:embed/>
                  <p:pic>
                    <p:nvPicPr>
                      <p:cNvPr id="307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9642" y="1792726"/>
                        <a:ext cx="1819275" cy="2552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533400" y="548680"/>
            <a:ext cx="8077200" cy="641350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 dirty="0"/>
              <a:t>Objetivo de esta sesión</a:t>
            </a: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9518658C-33C7-4ABF-9977-CAAD440BD411}"/>
              </a:ext>
            </a:extLst>
          </p:cNvPr>
          <p:cNvSpPr txBox="1"/>
          <p:nvPr/>
        </p:nvSpPr>
        <p:spPr>
          <a:xfrm>
            <a:off x="3059832" y="2276872"/>
            <a:ext cx="4608512" cy="10304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marR="3810" algn="just">
              <a:lnSpc>
                <a:spcPct val="200000"/>
              </a:lnSpc>
            </a:pPr>
            <a:r>
              <a:rPr b="1" spc="-15" dirty="0" err="1">
                <a:solidFill>
                  <a:schemeClr val="accent6">
                    <a:lumMod val="75000"/>
                  </a:schemeClr>
                </a:solidFill>
                <a:cs typeface="Arial Narrow"/>
              </a:rPr>
              <a:t>E</a:t>
            </a:r>
            <a:r>
              <a:rPr b="1" spc="-19" dirty="0" err="1">
                <a:solidFill>
                  <a:schemeClr val="accent6">
                    <a:lumMod val="75000"/>
                  </a:schemeClr>
                </a:solidFill>
                <a:cs typeface="Arial Narrow"/>
              </a:rPr>
              <a:t>s</a:t>
            </a:r>
            <a:r>
              <a:rPr b="1" spc="-11" dirty="0" err="1">
                <a:solidFill>
                  <a:schemeClr val="accent6">
                    <a:lumMod val="75000"/>
                  </a:schemeClr>
                </a:solidFill>
                <a:cs typeface="Arial Narrow"/>
              </a:rPr>
              <a:t>tu</a:t>
            </a:r>
            <a:r>
              <a:rPr b="1" spc="-8" dirty="0" err="1">
                <a:solidFill>
                  <a:schemeClr val="accent6">
                    <a:lumMod val="75000"/>
                  </a:schemeClr>
                </a:solidFill>
                <a:cs typeface="Arial Narrow"/>
              </a:rPr>
              <a:t>di</a:t>
            </a:r>
            <a:r>
              <a:rPr b="1" spc="-26" dirty="0" err="1">
                <a:solidFill>
                  <a:schemeClr val="accent6">
                    <a:lumMod val="75000"/>
                  </a:schemeClr>
                </a:solidFill>
                <a:cs typeface="Arial Narrow"/>
              </a:rPr>
              <a:t>a</a:t>
            </a:r>
            <a:r>
              <a:rPr b="1" spc="-8" dirty="0" err="1">
                <a:solidFill>
                  <a:schemeClr val="accent6">
                    <a:lumMod val="75000"/>
                  </a:schemeClr>
                </a:solidFill>
                <a:cs typeface="Arial Narrow"/>
              </a:rPr>
              <a:t>r</a:t>
            </a:r>
            <a:r>
              <a:rPr b="1" dirty="0">
                <a:solidFill>
                  <a:srgbClr val="3333CC"/>
                </a:solidFill>
                <a:cs typeface="Arial Narrow"/>
              </a:rPr>
              <a:t> </a:t>
            </a:r>
            <a:r>
              <a:rPr b="1" spc="-15" dirty="0">
                <a:solidFill>
                  <a:srgbClr val="3333CC"/>
                </a:solidFill>
                <a:cs typeface="Arial Narrow"/>
              </a:rPr>
              <a:t> </a:t>
            </a:r>
            <a:r>
              <a:rPr spc="-15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e</a:t>
            </a:r>
            <a:r>
              <a:rPr lang="es-ES" spc="-15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lang="es-ES" b="1" spc="-15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implementar </a:t>
            </a:r>
            <a:r>
              <a:rPr lang="es-ES" spc="-15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los servicios NAT en los ruteadores </a:t>
            </a:r>
            <a:r>
              <a:rPr b="1"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CISC</a:t>
            </a:r>
            <a:r>
              <a:rPr b="1" spc="-19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O</a:t>
            </a:r>
            <a:r>
              <a:rPr b="1" spc="-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.</a:t>
            </a:r>
            <a:endParaRPr dirty="0">
              <a:solidFill>
                <a:schemeClr val="bg2">
                  <a:lumMod val="25000"/>
                </a:schemeClr>
              </a:solidFill>
              <a:cs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10590799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79512" y="0"/>
            <a:ext cx="8784976" cy="1124744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Diseño de POOL de NAT</a:t>
            </a:r>
          </a:p>
        </p:txBody>
      </p:sp>
      <p:sp>
        <p:nvSpPr>
          <p:cNvPr id="4" name="7 CuadroTexto">
            <a:extLst>
              <a:ext uri="{FF2B5EF4-FFF2-40B4-BE49-F238E27FC236}">
                <a16:creationId xmlns:a16="http://schemas.microsoft.com/office/drawing/2014/main" id="{B35E1129-13F4-492E-ACBD-2E62828C8B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564" y="941640"/>
            <a:ext cx="7848872" cy="1985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Direcciones IP públicas: </a:t>
            </a:r>
            <a:r>
              <a:rPr lang="es-MX" sz="20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65.10.8.64 /27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estableció un </a:t>
            </a:r>
            <a:r>
              <a:rPr lang="es-MX" sz="16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subneteo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 un bloque 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/30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 las direcciones de las interfaces seriales.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resto de las direcciones son </a:t>
            </a:r>
            <a:r>
              <a:rPr lang="es-MX" sz="16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IPs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válidas (.68 - .95) y serán utilizadas para el pool de NAT.</a:t>
            </a:r>
          </a:p>
        </p:txBody>
      </p:sp>
      <p:graphicFrame>
        <p:nvGraphicFramePr>
          <p:cNvPr id="3" name="Tabla 4">
            <a:extLst>
              <a:ext uri="{FF2B5EF4-FFF2-40B4-BE49-F238E27FC236}">
                <a16:creationId xmlns:a16="http://schemas.microsoft.com/office/drawing/2014/main" id="{46A1923A-5AD3-4688-BE44-143769216D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0203336"/>
              </p:ext>
            </p:extLst>
          </p:nvPr>
        </p:nvGraphicFramePr>
        <p:xfrm>
          <a:off x="4139952" y="3270592"/>
          <a:ext cx="2304256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4256">
                  <a:extLst>
                    <a:ext uri="{9D8B030D-6E8A-4147-A177-3AD203B41FA5}">
                      <a16:colId xmlns:a16="http://schemas.microsoft.com/office/drawing/2014/main" val="16469879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65.10.8.64</a:t>
                      </a:r>
                      <a:endParaRPr lang="es-MX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1503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65.10.8.65</a:t>
                      </a:r>
                      <a:endParaRPr lang="es-MX" dirty="0"/>
                    </a:p>
                  </a:txBody>
                  <a:tcP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4945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65.10.8.66</a:t>
                      </a:r>
                      <a:endParaRPr lang="es-MX" dirty="0"/>
                    </a:p>
                  </a:txBody>
                  <a:tcP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3566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b="1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65.10.8.67</a:t>
                      </a:r>
                      <a:endParaRPr lang="es-MX" b="1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047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65.10.8.68</a:t>
                      </a:r>
                      <a:endParaRPr lang="es-MX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8188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…</a:t>
                      </a:r>
                      <a:endParaRPr lang="es-MX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71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65.10.8.94</a:t>
                      </a:r>
                      <a:endParaRPr lang="es-MX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1003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65.10.8.95</a:t>
                      </a:r>
                      <a:endParaRPr lang="es-MX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3482987"/>
                  </a:ext>
                </a:extLst>
              </a:tr>
            </a:tbl>
          </a:graphicData>
        </a:graphic>
      </p:graphicFrame>
      <p:sp>
        <p:nvSpPr>
          <p:cNvPr id="5" name="Cerrar llave 4">
            <a:extLst>
              <a:ext uri="{FF2B5EF4-FFF2-40B4-BE49-F238E27FC236}">
                <a16:creationId xmlns:a16="http://schemas.microsoft.com/office/drawing/2014/main" id="{A948CF47-8AFB-488E-99B5-2435DCE379BE}"/>
              </a:ext>
            </a:extLst>
          </p:cNvPr>
          <p:cNvSpPr/>
          <p:nvPr/>
        </p:nvSpPr>
        <p:spPr>
          <a:xfrm>
            <a:off x="6444208" y="3270592"/>
            <a:ext cx="360040" cy="144016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7 CuadroTexto">
            <a:extLst>
              <a:ext uri="{FF2B5EF4-FFF2-40B4-BE49-F238E27FC236}">
                <a16:creationId xmlns:a16="http://schemas.microsoft.com/office/drawing/2014/main" id="{CE2CAA07-1B7C-43B1-8858-188E645D90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56150" y="3666133"/>
            <a:ext cx="2232248" cy="508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200000"/>
              </a:lnSpc>
            </a:pP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65.10.8.64 /30</a:t>
            </a:r>
          </a:p>
        </p:txBody>
      </p:sp>
      <p:sp>
        <p:nvSpPr>
          <p:cNvPr id="9" name="Cerrar llave 8">
            <a:extLst>
              <a:ext uri="{FF2B5EF4-FFF2-40B4-BE49-F238E27FC236}">
                <a16:creationId xmlns:a16="http://schemas.microsoft.com/office/drawing/2014/main" id="{D3024D0F-BF25-4625-9533-FEFCD4957B42}"/>
              </a:ext>
            </a:extLst>
          </p:cNvPr>
          <p:cNvSpPr/>
          <p:nvPr/>
        </p:nvSpPr>
        <p:spPr>
          <a:xfrm>
            <a:off x="6456150" y="4753952"/>
            <a:ext cx="360040" cy="144016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7 CuadroTexto">
            <a:extLst>
              <a:ext uri="{FF2B5EF4-FFF2-40B4-BE49-F238E27FC236}">
                <a16:creationId xmlns:a16="http://schemas.microsoft.com/office/drawing/2014/main" id="{91F21698-DD0F-43FE-B792-45EABD1D34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56150" y="5122559"/>
            <a:ext cx="2232248" cy="508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200000"/>
              </a:lnSpc>
            </a:pP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Pool NAT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C2432A6D-DD66-4E0B-8413-F60AD16960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137" y="3321821"/>
            <a:ext cx="3133725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980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57091" y="58602"/>
            <a:ext cx="8784976" cy="1124744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Recomendaciones para conseguir configuraciones exitosas</a:t>
            </a:r>
          </a:p>
        </p:txBody>
      </p:sp>
      <p:sp>
        <p:nvSpPr>
          <p:cNvPr id="9" name="7 CuadroTexto">
            <a:extLst>
              <a:ext uri="{FF2B5EF4-FFF2-40B4-BE49-F238E27FC236}">
                <a16:creationId xmlns:a16="http://schemas.microsoft.com/office/drawing/2014/main" id="{6D38BEC7-5FD8-43FE-89A3-6EF2D04989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287" y="1340768"/>
            <a:ext cx="8519425" cy="5217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Diseñar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 esquema de 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subredes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que de servicio a los requerimientos de conectividad de la red.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Asignar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siguiendo algún estándar, 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direcciones IP a las interfaces de los equipos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interconexión.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Configurar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de acuerdo a la asignación de 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direcciones IP y máscaras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 interfaces de los equipos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interconexión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Configurar equipos terminales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 sus respectivas </a:t>
            </a:r>
            <a:r>
              <a:rPr lang="es-MX" sz="16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IPs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Verificar conectividad con  puerta de enlace predeterminada.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Configurar protocolo de ruteo dinámico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rutas estáticas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 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rutas por default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(en caso de que se utilicen)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Configurar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servicio de 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DHCP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forma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distribuida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centralizada.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Probar conectividad interna y externa.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Configurar el servicio de NAT.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Diseñar e instalar esquemas básicos de seguridad (</a:t>
            </a:r>
            <a:r>
              <a:rPr lang="es-MX" sz="16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ACLs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estándar o extendidas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89584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79512" y="0"/>
            <a:ext cx="8784976" cy="1124744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Configuración de NAT y DHCP</a:t>
            </a:r>
          </a:p>
        </p:txBody>
      </p:sp>
      <p:sp>
        <p:nvSpPr>
          <p:cNvPr id="6" name="7 CuadroTexto">
            <a:extLst>
              <a:ext uri="{FF2B5EF4-FFF2-40B4-BE49-F238E27FC236}">
                <a16:creationId xmlns:a16="http://schemas.microsoft.com/office/drawing/2014/main" id="{B042F61A-9B59-44FB-8ECE-B57CC43CF6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3608" y="1340768"/>
            <a:ext cx="7209674" cy="38843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200000"/>
              </a:lnSpc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 el ejercicio de clase:</a:t>
            </a:r>
          </a:p>
          <a:p>
            <a:pPr marL="342900" indent="-342900" algn="just">
              <a:lnSpc>
                <a:spcPct val="200000"/>
              </a:lnSpc>
              <a:buFont typeface="+mj-lt"/>
              <a:buAutoNum type="arabicPeriod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tiene el 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diseño de una red 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ya establecida.</a:t>
            </a:r>
          </a:p>
          <a:p>
            <a:pPr marL="342900" indent="-342900" algn="just">
              <a:lnSpc>
                <a:spcPct val="200000"/>
              </a:lnSpc>
              <a:buFont typeface="+mj-lt"/>
              <a:buAutoNum type="arabicPeriod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cuenta con un </a:t>
            </a:r>
            <a:r>
              <a:rPr lang="es-MX" sz="18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subneteo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 máscaras de longitud variable (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VLSM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 marL="342900" indent="-342900" algn="just">
              <a:lnSpc>
                <a:spcPct val="200000"/>
              </a:lnSpc>
              <a:buFont typeface="+mj-lt"/>
              <a:buAutoNum type="arabicPeriod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trabajará con una 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 privada 10.x.x.x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 algn="just">
              <a:lnSpc>
                <a:spcPct val="200000"/>
              </a:lnSpc>
              <a:buFont typeface="+mj-lt"/>
              <a:buAutoNum type="arabicPeriod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instalará el 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servicio de DHCP.</a:t>
            </a:r>
          </a:p>
          <a:p>
            <a:pPr marL="342900" indent="-342900" algn="just">
              <a:lnSpc>
                <a:spcPct val="200000"/>
              </a:lnSpc>
              <a:buFont typeface="+mj-lt"/>
              <a:buAutoNum type="arabicPeriod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instalará el 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servicio de NAT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80867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79512" y="0"/>
            <a:ext cx="8784976" cy="1124744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Configuración de NAT y DHCP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3861854A-508E-49FE-8F9D-3C0DB84486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731" y="1340768"/>
            <a:ext cx="8692537" cy="504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835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79512" y="0"/>
            <a:ext cx="8784976" cy="1124744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Configuración de DHCP</a:t>
            </a:r>
          </a:p>
        </p:txBody>
      </p:sp>
      <p:sp>
        <p:nvSpPr>
          <p:cNvPr id="6" name="7 CuadroTexto">
            <a:extLst>
              <a:ext uri="{FF2B5EF4-FFF2-40B4-BE49-F238E27FC236}">
                <a16:creationId xmlns:a16="http://schemas.microsoft.com/office/drawing/2014/main" id="{B042F61A-9B59-44FB-8ECE-B57CC43CF6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60" y="971456"/>
            <a:ext cx="8253282" cy="1524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Instalaremos el servicio de 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DHCP centralizado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Un servicio centralizado es aquel que se configura en un solo </a:t>
            </a:r>
            <a:r>
              <a:rPr lang="es-MX" sz="16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router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¿Dónde instalaremos el servicio?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¿Cómo seleccionar la IP de la interfaz que ayudará a resolver el DHCP?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0CCBEEE-3FB6-42C6-BFF5-A8ED7F5E3D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789" y="2852936"/>
            <a:ext cx="5714421" cy="3313634"/>
          </a:xfrm>
          <a:prstGeom prst="rect">
            <a:avLst/>
          </a:prstGeom>
        </p:spPr>
      </p:pic>
      <p:sp>
        <p:nvSpPr>
          <p:cNvPr id="5" name="7 CuadroTexto">
            <a:extLst>
              <a:ext uri="{FF2B5EF4-FFF2-40B4-BE49-F238E27FC236}">
                <a16:creationId xmlns:a16="http://schemas.microsoft.com/office/drawing/2014/main" id="{1939908B-A22B-4F30-B672-5DA27864DE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8201" y="4221088"/>
            <a:ext cx="3838609" cy="18933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servicio de DHCP va a asignar a los equipos terminales: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Dirección IP.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Máscara de subred.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Puerta de enlace predeterminada.</a:t>
            </a:r>
          </a:p>
        </p:txBody>
      </p:sp>
    </p:spTree>
    <p:extLst>
      <p:ext uri="{BB962C8B-B14F-4D97-AF65-F5344CB8AC3E}">
        <p14:creationId xmlns:p14="http://schemas.microsoft.com/office/powerpoint/2010/main" val="698026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5" name="7 CuadroTexto"/>
          <p:cNvSpPr txBox="1">
            <a:spLocks noChangeArrowheads="1"/>
          </p:cNvSpPr>
          <p:nvPr/>
        </p:nvSpPr>
        <p:spPr bwMode="auto">
          <a:xfrm>
            <a:off x="625760" y="1196752"/>
            <a:ext cx="8001000" cy="4894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lnSpc>
                <a:spcPct val="150000"/>
              </a:lnSpc>
              <a:spcAft>
                <a:spcPts val="1200"/>
              </a:spcAft>
              <a:buAutoNum type="arabicPeriod"/>
            </a:pP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Excluir las direcciones estáticas del pool de DHCP (opcional).</a:t>
            </a:r>
          </a:p>
          <a:p>
            <a:pPr lvl="1">
              <a:lnSpc>
                <a:spcPct val="150000"/>
              </a:lnSpc>
              <a:spcAft>
                <a:spcPts val="1200"/>
              </a:spcAft>
            </a:pP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dhcp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excluded-address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Dir_IP_Inicial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Dir_IP_Final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spcAft>
                <a:spcPts val="1200"/>
              </a:spcAft>
              <a:buFont typeface="+mj-lt"/>
              <a:buAutoNum type="arabicPeriod" startAt="2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Definir un 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pool de direcciones dinámicas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 serán asignadas cuando sean solicitadas.</a:t>
            </a:r>
          </a:p>
          <a:p>
            <a:pPr lvl="1">
              <a:lnSpc>
                <a:spcPct val="150000"/>
              </a:lnSpc>
            </a:pP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dhcp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pool</a:t>
            </a:r>
            <a:r>
              <a:rPr lang="es-MX" sz="16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NombrePool</a:t>
            </a:r>
            <a:endParaRPr lang="es-MX" sz="1600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network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dirIP_inicial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Máscara de subred</a:t>
            </a:r>
          </a:p>
          <a:p>
            <a:pPr marL="342900" indent="-34290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Font typeface="+mj-lt"/>
              <a:buAutoNum type="arabicPeriod" startAt="2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Establecer la  puerta de enlace predeterminada (default Gateway):</a:t>
            </a:r>
          </a:p>
          <a:p>
            <a:pPr lvl="1">
              <a:lnSpc>
                <a:spcPct val="150000"/>
              </a:lnSpc>
              <a:spcAft>
                <a:spcPts val="1200"/>
              </a:spcAft>
            </a:pP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default-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router</a:t>
            </a:r>
            <a:r>
              <a:rPr lang="es-MX" sz="16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dirIP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Aft>
                <a:spcPts val="1200"/>
              </a:spcAft>
              <a:buFont typeface="+mj-lt"/>
              <a:buAutoNum type="arabicPeriod" startAt="2"/>
            </a:pPr>
            <a:endParaRPr lang="es-MX" sz="16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endParaRPr lang="es-MX" sz="16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44016" y="5375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Configuración mínima de un servicio DHCP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7F478D4A-3ADD-4EA4-9F3E-8AFB0EE728B8}"/>
              </a:ext>
            </a:extLst>
          </p:cNvPr>
          <p:cNvSpPr txBox="1"/>
          <p:nvPr/>
        </p:nvSpPr>
        <p:spPr>
          <a:xfrm>
            <a:off x="5468724" y="2428369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.67</a:t>
            </a:r>
            <a:endParaRPr lang="es-MX" b="1" dirty="0"/>
          </a:p>
        </p:txBody>
      </p:sp>
    </p:spTree>
    <p:extLst>
      <p:ext uri="{BB962C8B-B14F-4D97-AF65-F5344CB8AC3E}">
        <p14:creationId xmlns:p14="http://schemas.microsoft.com/office/powerpoint/2010/main" val="2801778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79512" y="0"/>
            <a:ext cx="8784976" cy="1124744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Configuración de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routers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y servicio DHCP</a:t>
            </a:r>
          </a:p>
        </p:txBody>
      </p:sp>
      <p:sp>
        <p:nvSpPr>
          <p:cNvPr id="4" name="7 CuadroTexto">
            <a:extLst>
              <a:ext uri="{FF2B5EF4-FFF2-40B4-BE49-F238E27FC236}">
                <a16:creationId xmlns:a16="http://schemas.microsoft.com/office/drawing/2014/main" id="{B35E1129-13F4-492E-ACBD-2E62828C8B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7532" y="1007858"/>
            <a:ext cx="7475013" cy="508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200000"/>
              </a:lnSpc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Revisar configuración RA y RB 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¿Qué falta configurar?</a:t>
            </a:r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52BC7C70-9560-4C80-AC38-259E9375FFD9}"/>
              </a:ext>
            </a:extLst>
          </p:cNvPr>
          <p:cNvGrpSpPr/>
          <p:nvPr/>
        </p:nvGrpSpPr>
        <p:grpSpPr>
          <a:xfrm>
            <a:off x="934618" y="1772816"/>
            <a:ext cx="7560840" cy="4384320"/>
            <a:chOff x="934618" y="1772816"/>
            <a:chExt cx="7560840" cy="4384320"/>
          </a:xfrm>
        </p:grpSpPr>
        <p:pic>
          <p:nvPicPr>
            <p:cNvPr id="2" name="Imagen 1">
              <a:extLst>
                <a:ext uri="{FF2B5EF4-FFF2-40B4-BE49-F238E27FC236}">
                  <a16:creationId xmlns:a16="http://schemas.microsoft.com/office/drawing/2014/main" id="{3861854A-508E-49FE-8F9D-3C0DB84486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34618" y="1772816"/>
              <a:ext cx="7560840" cy="4384320"/>
            </a:xfrm>
            <a:prstGeom prst="rect">
              <a:avLst/>
            </a:prstGeom>
          </p:spPr>
        </p:pic>
        <p:sp>
          <p:nvSpPr>
            <p:cNvPr id="3" name="CuadroTexto 2">
              <a:extLst>
                <a:ext uri="{FF2B5EF4-FFF2-40B4-BE49-F238E27FC236}">
                  <a16:creationId xmlns:a16="http://schemas.microsoft.com/office/drawing/2014/main" id="{A1CBA469-4B2C-4209-B49F-886C1489A65B}"/>
                </a:ext>
              </a:extLst>
            </p:cNvPr>
            <p:cNvSpPr txBox="1"/>
            <p:nvPr/>
          </p:nvSpPr>
          <p:spPr>
            <a:xfrm>
              <a:off x="3920386" y="1878891"/>
              <a:ext cx="15199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b="1" dirty="0"/>
                <a:t>65.10.8.64/27</a:t>
              </a:r>
              <a:endParaRPr lang="es-MX" b="1" dirty="0"/>
            </a:p>
          </p:txBody>
        </p:sp>
        <p:sp>
          <p:nvSpPr>
            <p:cNvPr id="6" name="CuadroTexto 5">
              <a:extLst>
                <a:ext uri="{FF2B5EF4-FFF2-40B4-BE49-F238E27FC236}">
                  <a16:creationId xmlns:a16="http://schemas.microsoft.com/office/drawing/2014/main" id="{D0240DB1-A9D1-42DA-81BB-21963344E738}"/>
                </a:ext>
              </a:extLst>
            </p:cNvPr>
            <p:cNvSpPr txBox="1"/>
            <p:nvPr/>
          </p:nvSpPr>
          <p:spPr>
            <a:xfrm>
              <a:off x="5416620" y="2420888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b="1" dirty="0"/>
                <a:t>.65</a:t>
              </a:r>
              <a:endParaRPr lang="es-MX" b="1" dirty="0"/>
            </a:p>
          </p:txBody>
        </p:sp>
        <p:sp>
          <p:nvSpPr>
            <p:cNvPr id="7" name="CuadroTexto 6">
              <a:extLst>
                <a:ext uri="{FF2B5EF4-FFF2-40B4-BE49-F238E27FC236}">
                  <a16:creationId xmlns:a16="http://schemas.microsoft.com/office/drawing/2014/main" id="{FB2EF0E6-B0D3-449F-8624-70F3F663A658}"/>
                </a:ext>
              </a:extLst>
            </p:cNvPr>
            <p:cNvSpPr txBox="1"/>
            <p:nvPr/>
          </p:nvSpPr>
          <p:spPr>
            <a:xfrm>
              <a:off x="4191134" y="2650650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b="1" dirty="0"/>
                <a:t>.66</a:t>
              </a:r>
              <a:endParaRPr lang="es-MX" b="1" dirty="0"/>
            </a:p>
          </p:txBody>
        </p:sp>
      </p:grpSp>
      <p:sp>
        <p:nvSpPr>
          <p:cNvPr id="10" name="7 CuadroTexto">
            <a:extLst>
              <a:ext uri="{FF2B5EF4-FFF2-40B4-BE49-F238E27FC236}">
                <a16:creationId xmlns:a16="http://schemas.microsoft.com/office/drawing/2014/main" id="{23CA9995-5DBB-4949-B505-D02CB423B9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3596281"/>
            <a:ext cx="4392488" cy="1000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200000"/>
              </a:lnSpc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Revisar configuración de equipos terminales.</a:t>
            </a:r>
          </a:p>
          <a:p>
            <a:pPr>
              <a:lnSpc>
                <a:spcPct val="200000"/>
              </a:lnSpc>
            </a:pP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Configurar servicio DHCP.</a:t>
            </a:r>
          </a:p>
        </p:txBody>
      </p:sp>
    </p:spTree>
    <p:extLst>
      <p:ext uri="{BB962C8B-B14F-4D97-AF65-F5344CB8AC3E}">
        <p14:creationId xmlns:p14="http://schemas.microsoft.com/office/powerpoint/2010/main" val="955788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79512" y="0"/>
            <a:ext cx="8784976" cy="1124744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Configuración de NAT</a:t>
            </a:r>
          </a:p>
        </p:txBody>
      </p:sp>
      <p:sp>
        <p:nvSpPr>
          <p:cNvPr id="4" name="7 CuadroTexto">
            <a:extLst>
              <a:ext uri="{FF2B5EF4-FFF2-40B4-BE49-F238E27FC236}">
                <a16:creationId xmlns:a16="http://schemas.microsoft.com/office/drawing/2014/main" id="{B35E1129-13F4-492E-ACBD-2E62828C8B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4618" y="994220"/>
            <a:ext cx="7475013" cy="508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200000"/>
              </a:lnSpc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¿Cómo conectar direcciones 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 privadas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 direcciones 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 públicas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8518DCCF-3687-4277-9592-2EF412EA7818}"/>
              </a:ext>
            </a:extLst>
          </p:cNvPr>
          <p:cNvGrpSpPr/>
          <p:nvPr/>
        </p:nvGrpSpPr>
        <p:grpSpPr>
          <a:xfrm>
            <a:off x="934618" y="1772816"/>
            <a:ext cx="7560840" cy="4384320"/>
            <a:chOff x="890332" y="1772816"/>
            <a:chExt cx="7560840" cy="4384320"/>
          </a:xfrm>
        </p:grpSpPr>
        <p:pic>
          <p:nvPicPr>
            <p:cNvPr id="2" name="Imagen 1">
              <a:extLst>
                <a:ext uri="{FF2B5EF4-FFF2-40B4-BE49-F238E27FC236}">
                  <a16:creationId xmlns:a16="http://schemas.microsoft.com/office/drawing/2014/main" id="{3861854A-508E-49FE-8F9D-3C0DB84486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90332" y="1772816"/>
              <a:ext cx="7560840" cy="4384320"/>
            </a:xfrm>
            <a:prstGeom prst="rect">
              <a:avLst/>
            </a:prstGeom>
          </p:spPr>
        </p:pic>
        <p:sp>
          <p:nvSpPr>
            <p:cNvPr id="3" name="CuadroTexto 2">
              <a:extLst>
                <a:ext uri="{FF2B5EF4-FFF2-40B4-BE49-F238E27FC236}">
                  <a16:creationId xmlns:a16="http://schemas.microsoft.com/office/drawing/2014/main" id="{A1CBA469-4B2C-4209-B49F-886C1489A65B}"/>
                </a:ext>
              </a:extLst>
            </p:cNvPr>
            <p:cNvSpPr txBox="1"/>
            <p:nvPr/>
          </p:nvSpPr>
          <p:spPr>
            <a:xfrm>
              <a:off x="3920386" y="1878891"/>
              <a:ext cx="15199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b="1" dirty="0"/>
                <a:t>65.10.8.64/27</a:t>
              </a:r>
              <a:endParaRPr lang="es-MX" b="1" dirty="0"/>
            </a:p>
          </p:txBody>
        </p:sp>
        <p:sp>
          <p:nvSpPr>
            <p:cNvPr id="6" name="CuadroTexto 5">
              <a:extLst>
                <a:ext uri="{FF2B5EF4-FFF2-40B4-BE49-F238E27FC236}">
                  <a16:creationId xmlns:a16="http://schemas.microsoft.com/office/drawing/2014/main" id="{D0240DB1-A9D1-42DA-81BB-21963344E738}"/>
                </a:ext>
              </a:extLst>
            </p:cNvPr>
            <p:cNvSpPr txBox="1"/>
            <p:nvPr/>
          </p:nvSpPr>
          <p:spPr>
            <a:xfrm>
              <a:off x="5416620" y="2420888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b="1" dirty="0"/>
                <a:t>.65</a:t>
              </a:r>
              <a:endParaRPr lang="es-MX" b="1" dirty="0"/>
            </a:p>
          </p:txBody>
        </p:sp>
        <p:sp>
          <p:nvSpPr>
            <p:cNvPr id="7" name="CuadroTexto 6">
              <a:extLst>
                <a:ext uri="{FF2B5EF4-FFF2-40B4-BE49-F238E27FC236}">
                  <a16:creationId xmlns:a16="http://schemas.microsoft.com/office/drawing/2014/main" id="{FB2EF0E6-B0D3-449F-8624-70F3F663A658}"/>
                </a:ext>
              </a:extLst>
            </p:cNvPr>
            <p:cNvSpPr txBox="1"/>
            <p:nvPr/>
          </p:nvSpPr>
          <p:spPr>
            <a:xfrm>
              <a:off x="4191134" y="2650650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b="1" dirty="0"/>
                <a:t>.66</a:t>
              </a:r>
              <a:endParaRPr lang="es-MX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231457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6635</TotalTime>
  <Words>1286</Words>
  <Application>Microsoft Office PowerPoint</Application>
  <PresentationFormat>Presentación en pantalla (4:3)</PresentationFormat>
  <Paragraphs>147</Paragraphs>
  <Slides>20</Slides>
  <Notes>6</Notes>
  <HiddenSlides>0</HiddenSlides>
  <MMClips>0</MMClips>
  <ScaleCrop>false</ScaleCrop>
  <HeadingPairs>
    <vt:vector size="8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6" baseType="lpstr">
      <vt:lpstr>Arial</vt:lpstr>
      <vt:lpstr>Calibri</vt:lpstr>
      <vt:lpstr>Dom Casual</vt:lpstr>
      <vt:lpstr>Times New Roman</vt:lpstr>
      <vt:lpstr>Tema de Office</vt:lpstr>
      <vt:lpstr>Bitmap Image</vt:lpstr>
      <vt:lpstr>TC 2022  Interconexión de redes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237</cp:revision>
  <dcterms:created xsi:type="dcterms:W3CDTF">2013-06-11T22:32:36Z</dcterms:created>
  <dcterms:modified xsi:type="dcterms:W3CDTF">2021-11-01T02:35:46Z</dcterms:modified>
</cp:coreProperties>
</file>