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30"/>
  </p:notesMasterIdLst>
  <p:handoutMasterIdLst>
    <p:handoutMasterId r:id="rId31"/>
  </p:handoutMasterIdLst>
  <p:sldIdLst>
    <p:sldId id="500" r:id="rId3"/>
    <p:sldId id="786" r:id="rId4"/>
    <p:sldId id="791" r:id="rId5"/>
    <p:sldId id="912" r:id="rId6"/>
    <p:sldId id="977" r:id="rId7"/>
    <p:sldId id="991" r:id="rId8"/>
    <p:sldId id="992" r:id="rId9"/>
    <p:sldId id="994" r:id="rId10"/>
    <p:sldId id="993" r:id="rId11"/>
    <p:sldId id="995" r:id="rId12"/>
    <p:sldId id="996" r:id="rId13"/>
    <p:sldId id="997" r:id="rId14"/>
    <p:sldId id="913" r:id="rId15"/>
    <p:sldId id="998" r:id="rId16"/>
    <p:sldId id="999" r:id="rId17"/>
    <p:sldId id="1001" r:id="rId18"/>
    <p:sldId id="1002" r:id="rId19"/>
    <p:sldId id="1006" r:id="rId20"/>
    <p:sldId id="1003" r:id="rId21"/>
    <p:sldId id="1004" r:id="rId22"/>
    <p:sldId id="1005" r:id="rId23"/>
    <p:sldId id="976" r:id="rId24"/>
    <p:sldId id="883" r:id="rId25"/>
    <p:sldId id="946" r:id="rId26"/>
    <p:sldId id="947" r:id="rId27"/>
    <p:sldId id="884" r:id="rId28"/>
    <p:sldId id="885" r:id="rId29"/>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snapVertSplitter="1" vertBarState="minimized" horzBarState="maximized">
    <p:restoredLeft sz="17352" autoAdjust="0"/>
    <p:restoredTop sz="84695" autoAdjust="0"/>
  </p:normalViewPr>
  <p:slideViewPr>
    <p:cSldViewPr snapToGrid="0">
      <p:cViewPr varScale="1">
        <p:scale>
          <a:sx n="123" d="100"/>
          <a:sy n="123" d="100"/>
        </p:scale>
        <p:origin x="1956" y="90"/>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4" d="100"/>
          <a:sy n="84" d="100"/>
        </p:scale>
        <p:origin x="-840" y="-7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17.xml"/><Relationship Id="rId18" Type="http://schemas.openxmlformats.org/officeDocument/2006/relationships/slide" Target="slides/slide23.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16.xml"/><Relationship Id="rId17" Type="http://schemas.openxmlformats.org/officeDocument/2006/relationships/slide" Target="slides/slide21.xml"/><Relationship Id="rId2" Type="http://schemas.openxmlformats.org/officeDocument/2006/relationships/slide" Target="slides/slide5.xml"/><Relationship Id="rId16" Type="http://schemas.openxmlformats.org/officeDocument/2006/relationships/slide" Target="slides/slide20.xml"/><Relationship Id="rId20" Type="http://schemas.openxmlformats.org/officeDocument/2006/relationships/slide" Target="slides/slide25.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5.xml"/><Relationship Id="rId5" Type="http://schemas.openxmlformats.org/officeDocument/2006/relationships/slide" Target="slides/slide8.xml"/><Relationship Id="rId15" Type="http://schemas.openxmlformats.org/officeDocument/2006/relationships/slide" Target="slides/slide19.xml"/><Relationship Id="rId10" Type="http://schemas.openxmlformats.org/officeDocument/2006/relationships/slide" Target="slides/slide14.xml"/><Relationship Id="rId19" Type="http://schemas.openxmlformats.org/officeDocument/2006/relationships/slide" Target="slides/slide24.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s-ES" sz="800" dirty="0"/>
              <a:t>© 2006 Cisco Systems, Inc. Todos los derechos reservados.</a:t>
            </a:r>
          </a:p>
          <a:p>
            <a:pPr algn="l" defTabSz="611188">
              <a:lnSpc>
                <a:spcPct val="100000"/>
              </a:lnSpc>
              <a:tabLst>
                <a:tab pos="2387600" algn="l"/>
                <a:tab pos="4830763" algn="l"/>
              </a:tabLst>
            </a:pPr>
            <a:r>
              <a:rPr lang="es-E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‹Nº›</a:t>
            </a:fld>
            <a:endParaRPr lang="es-ES" sz="80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6147" name="Rectangle 9"/>
          <p:cNvSpPr>
            <a:spLocks noChangeArrowheads="1"/>
          </p:cNvSpPr>
          <p:nvPr/>
        </p:nvSpPr>
        <p:spPr bwMode="auto">
          <a:xfrm>
            <a:off x="57150" y="8785225"/>
            <a:ext cx="3299367"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5667" tIns="50185" rIns="95667" bIns="50185">
            <a:spAutoFit/>
          </a:bodyPr>
          <a:lstStyle/>
          <a:p>
            <a:pPr algn="l" defTabSz="611188">
              <a:lnSpc>
                <a:spcPct val="100000"/>
              </a:lnSpc>
              <a:tabLst>
                <a:tab pos="2387600" algn="l"/>
                <a:tab pos="4830763" algn="l"/>
              </a:tabLst>
            </a:pPr>
            <a:r>
              <a:rPr lang="es-ES" sz="800" dirty="0"/>
              <a:t>© 2006 Cisco Systems, Inc. Todos los derechos reservados.</a:t>
            </a:r>
          </a:p>
          <a:p>
            <a:pPr algn="l" defTabSz="611188">
              <a:lnSpc>
                <a:spcPct val="100000"/>
              </a:lnSpc>
              <a:tabLst>
                <a:tab pos="2387600" algn="l"/>
                <a:tab pos="4830763" algn="l"/>
              </a:tabLst>
            </a:pPr>
            <a:r>
              <a:rPr lang="es-E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‹Nº›</a:t>
            </a:fld>
            <a:endParaRPr lang="es-ES"/>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s-ES" sz="80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dirty="0">
                <a:latin typeface="Arial" charset="0"/>
              </a:rPr>
              <a:t>Capítulo 4: Redes conmutadas</a:t>
            </a:r>
            <a:endParaRPr lang="es-ES" b="0" dirty="0"/>
          </a:p>
        </p:txBody>
      </p:sp>
    </p:spTree>
    <p:extLst>
      <p:ext uri="{BB962C8B-B14F-4D97-AF65-F5344CB8AC3E}">
        <p14:creationId xmlns:p14="http://schemas.microsoft.com/office/powerpoint/2010/main" val="4769437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4.1.2 – Redes conmutadas</a:t>
            </a:r>
          </a:p>
          <a:p>
            <a:pPr>
              <a:lnSpc>
                <a:spcPct val="80000"/>
              </a:lnSpc>
              <a:buFontTx/>
              <a:buNone/>
            </a:pPr>
            <a:r>
              <a:rPr lang="es-ES" baseline="0" dirty="0">
                <a:latin typeface="Arial" charset="0"/>
              </a:rPr>
              <a:t>4.1.2.2 – Factores de forma</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4.1.2 – Redes conmutadas</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4.1.2.2 – Factores de forma</a:t>
            </a:r>
            <a:endParaRPr lang="es-ES" dirty="0"/>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12</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4.1.2 – Redes conmutadas</a:t>
            </a:r>
          </a:p>
          <a:p>
            <a:pPr marL="112713" marR="0" indent="-112713" algn="l" defTabSz="1020763" rtl="0" eaLnBrk="0" fontAlgn="base" latinLnBrk="0" hangingPunct="0">
              <a:lnSpc>
                <a:spcPct val="80000"/>
              </a:lnSpc>
              <a:spcBef>
                <a:spcPct val="50000"/>
              </a:spcBef>
              <a:spcAft>
                <a:spcPct val="0"/>
              </a:spcAft>
              <a:buClrTx/>
              <a:buSzPct val="100000"/>
              <a:buFontTx/>
              <a:buNone/>
              <a:tabLst/>
              <a:defRPr/>
            </a:pPr>
            <a:r>
              <a:rPr lang="es-ES" baseline="0" dirty="0">
                <a:latin typeface="Arial" charset="0"/>
              </a:rPr>
              <a:t>4.1.2.2 – Factores de forma</a:t>
            </a:r>
            <a:endParaRPr lang="es-ES" dirty="0"/>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13</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4: Introducción a redes conmutadas</a:t>
            </a:r>
            <a:endParaRPr lang="es-ES" b="0" dirty="0"/>
          </a:p>
        </p:txBody>
      </p:sp>
    </p:spTree>
    <p:extLst>
      <p:ext uri="{BB962C8B-B14F-4D97-AF65-F5344CB8AC3E}">
        <p14:creationId xmlns:p14="http://schemas.microsoft.com/office/powerpoint/2010/main" val="2196270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a:lnSpc>
                <a:spcPct val="80000"/>
              </a:lnSpc>
              <a:buFontTx/>
              <a:buNone/>
            </a:pPr>
            <a:r>
              <a:rPr lang="es-ES" dirty="0">
                <a:latin typeface="Arial" charset="0"/>
              </a:rPr>
              <a:t>4.2.1.1 </a:t>
            </a:r>
            <a:r>
              <a:rPr lang="es-ES" dirty="0"/>
              <a:t>–</a:t>
            </a:r>
            <a:r>
              <a:rPr lang="es-ES" dirty="0">
                <a:latin typeface="Arial" charset="0"/>
              </a:rPr>
              <a:t> </a:t>
            </a:r>
            <a:r>
              <a:rPr lang="es-ES" sz="1200" dirty="0"/>
              <a:t>Switching como un concepto general en redes y telecomunicaciones</a:t>
            </a:r>
          </a:p>
          <a:p>
            <a:pPr>
              <a:lnSpc>
                <a:spcPct val="80000"/>
              </a:lnSpc>
              <a:buFontTx/>
              <a:buNone/>
            </a:pP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marL="0" indent="0">
              <a:lnSpc>
                <a:spcPct val="80000"/>
              </a:lnSpc>
              <a:buFontTx/>
              <a:buNone/>
            </a:pPr>
            <a:r>
              <a:rPr lang="es-ES" dirty="0">
                <a:latin typeface="Arial" charset="0"/>
              </a:rPr>
              <a:t>4.2.1.2 </a:t>
            </a:r>
            <a:r>
              <a:rPr lang="es-ES" dirty="0"/>
              <a:t>–</a:t>
            </a:r>
            <a:r>
              <a:rPr lang="es-ES" dirty="0">
                <a:latin typeface="Arial" charset="0"/>
              </a:rPr>
              <a:t> Completar en forma dinámica la tabla de direcciones MAC de un switch</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a:lnSpc>
                <a:spcPct val="80000"/>
              </a:lnSpc>
              <a:buFontTx/>
              <a:buNone/>
            </a:pPr>
            <a:r>
              <a:rPr lang="es-ES" dirty="0">
                <a:latin typeface="Arial" charset="0"/>
              </a:rPr>
              <a:t>4.2.1.3 – Métodos de reenvío de un switch</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a:lnSpc>
                <a:spcPct val="80000"/>
              </a:lnSpc>
              <a:buFontTx/>
              <a:buNone/>
            </a:pPr>
            <a:r>
              <a:rPr lang="es-ES" dirty="0">
                <a:latin typeface="Arial" charset="0"/>
              </a:rPr>
              <a:t>4.2.1.4 </a:t>
            </a:r>
            <a:r>
              <a:rPr lang="es-ES" dirty="0"/>
              <a:t>–</a:t>
            </a:r>
            <a:r>
              <a:rPr lang="es-ES" sz="1200" dirty="0"/>
              <a:t> Switching de almacenamiento y reenvío</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4.2.1 – Reenvío de tramas</a:t>
            </a:r>
          </a:p>
          <a:p>
            <a:pPr>
              <a:lnSpc>
                <a:spcPct val="80000"/>
              </a:lnSpc>
              <a:buFontTx/>
              <a:buNone/>
            </a:pPr>
            <a:r>
              <a:rPr lang="es-ES" dirty="0">
                <a:latin typeface="Arial" charset="0"/>
              </a:rPr>
              <a:t>4.2.1.5 – Switching por método de corte</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4.2.2 – Dominios de switching</a:t>
            </a:r>
          </a:p>
          <a:p>
            <a:pPr>
              <a:lnSpc>
                <a:spcPct val="80000"/>
              </a:lnSpc>
              <a:buFontTx/>
              <a:buNone/>
            </a:pPr>
            <a:r>
              <a:rPr lang="es-ES" dirty="0">
                <a:latin typeface="Arial" charset="0"/>
              </a:rPr>
              <a:t>4.2.2.1 – Dominios de colisiones</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s-ES"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4.2.2 – Dominios de switching</a:t>
            </a:r>
          </a:p>
          <a:p>
            <a:pPr>
              <a:lnSpc>
                <a:spcPct val="80000"/>
              </a:lnSpc>
              <a:buFontTx/>
              <a:buNone/>
            </a:pPr>
            <a:r>
              <a:rPr lang="es-ES" dirty="0">
                <a:latin typeface="Arial" charset="0"/>
              </a:rPr>
              <a:t>4.2.2.2 – Dominios de difusión</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4.2 – </a:t>
            </a:r>
            <a:r>
              <a:rPr lang="es-ES" sz="1200" dirty="0">
                <a:latin typeface="Arial" charset="0"/>
              </a:rPr>
              <a:t>El entorno conmutado</a:t>
            </a:r>
            <a:endParaRPr lang="es-ES" sz="1200" kern="1200" dirty="0">
              <a:solidFill>
                <a:schemeClr val="tx1"/>
              </a:solidFill>
              <a:latin typeface="Arial" charset="0"/>
              <a:ea typeface="ＭＳ Ｐゴシック" charset="0"/>
            </a:endParaRPr>
          </a:p>
          <a:p>
            <a:pPr>
              <a:lnSpc>
                <a:spcPct val="80000"/>
              </a:lnSpc>
              <a:buFontTx/>
              <a:buNone/>
            </a:pPr>
            <a:r>
              <a:rPr lang="es-ES" dirty="0">
                <a:latin typeface="Arial" charset="0"/>
              </a:rPr>
              <a:t>4.2.2 – Dominios de switching</a:t>
            </a:r>
          </a:p>
          <a:p>
            <a:pPr>
              <a:lnSpc>
                <a:spcPct val="80000"/>
              </a:lnSpc>
              <a:buFontTx/>
              <a:buNone/>
            </a:pPr>
            <a:r>
              <a:rPr lang="es-ES" dirty="0">
                <a:latin typeface="Arial" charset="0"/>
              </a:rPr>
              <a:t>4.2.2.3 – Alivio de la congestión en la red</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22</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4: Introducción a redes conmutadas</a:t>
            </a:r>
            <a:endParaRPr lang="es-ES" b="0" dirty="0"/>
          </a:p>
        </p:txBody>
      </p:sp>
    </p:spTree>
    <p:extLst>
      <p:ext uri="{BB962C8B-B14F-4D97-AF65-F5344CB8AC3E}">
        <p14:creationId xmlns:p14="http://schemas.microsoft.com/office/powerpoint/2010/main" val="28825558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23</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4.3.1 </a:t>
            </a:r>
            <a:r>
              <a:rPr lang="es-ES" dirty="0"/>
              <a:t>– </a:t>
            </a:r>
            <a:r>
              <a:rPr lang="es-ES" dirty="0">
                <a:latin typeface="Arial" charset="0"/>
              </a:rPr>
              <a:t>Resumen</a:t>
            </a:r>
            <a:endParaRPr lang="es-ES" dirty="0"/>
          </a:p>
        </p:txBody>
      </p:sp>
    </p:spTree>
    <p:extLst>
      <p:ext uri="{BB962C8B-B14F-4D97-AF65-F5344CB8AC3E}">
        <p14:creationId xmlns:p14="http://schemas.microsoft.com/office/powerpoint/2010/main" val="1130828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24</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38805241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pPr/>
              <a:t>25</a:t>
            </a:fld>
            <a:endParaRPr lang="es-ES" sz="800"/>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dirty="0">
                <a:latin typeface="Arial" charset="0"/>
              </a:rPr>
              <a:t>Nuevos términos y comandos</a:t>
            </a:r>
            <a:endParaRPr lang="es-ES" dirty="0"/>
          </a:p>
        </p:txBody>
      </p:sp>
    </p:spTree>
    <p:extLst>
      <p:ext uri="{BB962C8B-B14F-4D97-AF65-F5344CB8AC3E}">
        <p14:creationId xmlns:p14="http://schemas.microsoft.com/office/powerpoint/2010/main" val="2117533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ja-JP" altLang="en-US"/>
          </a:p>
        </p:txBody>
      </p:sp>
      <p:sp>
        <p:nvSpPr>
          <p:cNvPr id="4" name="Slide Number Placeholder 3"/>
          <p:cNvSpPr>
            <a:spLocks noGrp="1"/>
          </p:cNvSpPr>
          <p:nvPr>
            <p:ph type="sldNum" sz="quarter" idx="10"/>
          </p:nvPr>
        </p:nvSpPr>
        <p:spPr/>
        <p:txBody>
          <a:bodyPr/>
          <a:lstStyle/>
          <a:p>
            <a:pPr>
              <a:defRPr/>
            </a:pPr>
            <a:fld id="{F4CE0E46-7F05-B940-8356-5580BE265E49}" type="slidenum">
              <a:rPr lang="en-US" smtClean="0"/>
              <a:pPr>
                <a:defRPr/>
              </a:pPr>
              <a:t>26</a:t>
            </a:fld>
            <a:endParaRPr lang="es-ES"/>
          </a:p>
        </p:txBody>
      </p:sp>
    </p:spTree>
    <p:extLst>
      <p:ext uri="{BB962C8B-B14F-4D97-AF65-F5344CB8AC3E}">
        <p14:creationId xmlns:p14="http://schemas.microsoft.com/office/powerpoint/2010/main" val="327061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27</a:t>
            </a:fld>
            <a:endParaRPr lang="es-ES"/>
          </a:p>
        </p:txBody>
      </p:sp>
    </p:spTree>
    <p:extLst>
      <p:ext uri="{BB962C8B-B14F-4D97-AF65-F5344CB8AC3E}">
        <p14:creationId xmlns:p14="http://schemas.microsoft.com/office/powerpoint/2010/main" val="1180992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a:t>
            </a:fld>
            <a:endParaRPr lang="es-E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s-ES" b="0" dirty="0"/>
              <a:t>Cisco Networking Academy Program</a:t>
            </a:r>
          </a:p>
          <a:p>
            <a:pPr>
              <a:buFontTx/>
              <a:buNone/>
            </a:pPr>
            <a:r>
              <a:rPr lang="es-ES" b="0" dirty="0"/>
              <a:t>Routing and Switching Essentials v6.0</a:t>
            </a:r>
          </a:p>
          <a:p>
            <a:pPr>
              <a:buFontTx/>
              <a:buNone/>
            </a:pPr>
            <a:r>
              <a:rPr lang="es-ES" sz="1200" b="0" dirty="0"/>
              <a:t>Capítulo 4: Diseño de una red LAN</a:t>
            </a:r>
            <a:endParaRPr lang="es-ES" b="0" dirty="0"/>
          </a:p>
        </p:txBody>
      </p:sp>
    </p:spTree>
    <p:extLst>
      <p:ext uri="{BB962C8B-B14F-4D97-AF65-F5344CB8AC3E}">
        <p14:creationId xmlns:p14="http://schemas.microsoft.com/office/powerpoint/2010/main" val="2867733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4.1.1.1 – Complejidad creciente de las redes</a:t>
            </a:r>
            <a:endParaRPr lang="es-ES" dirty="0"/>
          </a:p>
          <a:p>
            <a:pPr>
              <a:lnSpc>
                <a:spcPct val="80000"/>
              </a:lnSpc>
              <a:buFontTx/>
              <a:buNone/>
            </a:pPr>
            <a:endParaRPr lang="es-ES" dirty="0"/>
          </a:p>
        </p:txBody>
      </p:sp>
    </p:spTree>
    <p:extLst>
      <p:ext uri="{BB962C8B-B14F-4D97-AF65-F5344CB8AC3E}">
        <p14:creationId xmlns:p14="http://schemas.microsoft.com/office/powerpoint/2010/main" val="1504448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5</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4.1.1.2 – Elementos de una red convergente</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6</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4.1.1.3 – Cisco Borderless Networks</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7</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4.1.1.4 – Jerarquía en las redes conmutadas sin fronteras</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8</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4.1.1 – Redes convergentes</a:t>
            </a:r>
          </a:p>
          <a:p>
            <a:pPr>
              <a:lnSpc>
                <a:spcPct val="80000"/>
              </a:lnSpc>
              <a:buFontTx/>
              <a:buNone/>
            </a:pPr>
            <a:r>
              <a:rPr lang="es-ES" dirty="0">
                <a:latin typeface="Arial" charset="0"/>
              </a:rPr>
              <a:t>4.1.1.5 – Capas de acceso, distribución y principal</a:t>
            </a:r>
            <a:endParaRPr lang="es-ES" dirty="0"/>
          </a:p>
        </p:txBody>
      </p:sp>
    </p:spTree>
    <p:extLst>
      <p:ext uri="{BB962C8B-B14F-4D97-AF65-F5344CB8AC3E}">
        <p14:creationId xmlns:p14="http://schemas.microsoft.com/office/powerpoint/2010/main" val="1899849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9</a:t>
            </a:fld>
            <a:endParaRPr lang="es-ES" sz="80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4.1 – </a:t>
            </a:r>
            <a:r>
              <a:rPr lang="es-ES" sz="1200" dirty="0">
                <a:latin typeface="Arial" charset="0"/>
              </a:rPr>
              <a:t>Diseño de una red LAN</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4.1.2 – Redes conmutadas</a:t>
            </a:r>
          </a:p>
          <a:p>
            <a:pPr>
              <a:lnSpc>
                <a:spcPct val="80000"/>
              </a:lnSpc>
              <a:buFontTx/>
              <a:buNone/>
            </a:pPr>
            <a:r>
              <a:rPr lang="es-ES" baseline="0" dirty="0">
                <a:latin typeface="Arial" charset="0"/>
              </a:rPr>
              <a:t>4.1.2.1 – Función de las redes conmutadas</a:t>
            </a:r>
            <a:endParaRPr lang="es-ES" dirty="0"/>
          </a:p>
        </p:txBody>
      </p:sp>
    </p:spTree>
    <p:extLst>
      <p:ext uri="{BB962C8B-B14F-4D97-AF65-F5344CB8AC3E}">
        <p14:creationId xmlns:p14="http://schemas.microsoft.com/office/powerpoint/2010/main" val="18998493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6" name="Rectangle 4"/>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6" name="Rectangle 279"/>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confidencial de Cisco</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‹Nº›</a:t>
            </a:fld>
            <a:endParaRPr lang="es-ES" sz="100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dirty="0"/>
              <a:t>Click to edit Master title style</a:t>
            </a:r>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t>Click to edit Master subtitle style</a:t>
            </a:r>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dirty="0"/>
              <a:t>Click to edit Master title style</a:t>
            </a:r>
          </a:p>
        </p:txBody>
      </p:sp>
      <p:sp>
        <p:nvSpPr>
          <p:cNvPr id="3" name="Content Placeholder 2"/>
          <p:cNvSpPr>
            <a:spLocks noGrp="1"/>
          </p:cNvSpPr>
          <p:nvPr>
            <p:ph idx="1"/>
          </p:nvPr>
        </p:nvSpPr>
        <p:spPr>
          <a:xfrm>
            <a:off x="655638" y="1687390"/>
            <a:ext cx="7940675" cy="4720787"/>
          </a:xfrm>
        </p:spPr>
        <p:txBody>
          <a:bodyPr/>
          <a:lstStyle>
            <a:lvl2pPr marL="457200" indent="-228600">
              <a:buFont typeface="Arial" panose="020B0604020202020204" pitchFamily="34" charset="0"/>
              <a:buChar cha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dirty="0">
                <a:solidFill>
                  <a:srgbClr val="D3D3D3"/>
                </a:solidFill>
              </a:rPr>
              <a:t>ITE PC v4.1</a:t>
            </a:r>
          </a:p>
          <a:p>
            <a:pPr algn="l" defTabSz="814388">
              <a:lnSpc>
                <a:spcPct val="100000"/>
              </a:lnSpc>
            </a:pPr>
            <a:r>
              <a:rPr lang="es-ES" sz="700" dirty="0">
                <a:solidFill>
                  <a:srgbClr val="D3D3D3"/>
                </a:solidFill>
              </a:rPr>
              <a:t>Capítulo 6</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‹Nº›</a:t>
            </a:fld>
            <a:endParaRPr lang="es-ES" sz="100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2007 – 2010, Cisco Systems, Inc. Todos los derechos reservados.</a:t>
            </a:r>
          </a:p>
        </p:txBody>
      </p:sp>
      <p:sp>
        <p:nvSpPr>
          <p:cNvPr id="1032" name="Rectangle 9"/>
          <p:cNvSpPr>
            <a:spLocks noChangeArrowheads="1"/>
          </p:cNvSpPr>
          <p:nvPr/>
        </p:nvSpPr>
        <p:spPr bwMode="auto">
          <a:xfrm>
            <a:off x="7123113" y="6670529"/>
            <a:ext cx="1316808"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dirty="0">
                <a:solidFill>
                  <a:srgbClr val="D3D3D3"/>
                </a:solidFill>
              </a:rPr>
              <a:t>Información pública de Cisco</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s-ES" sz="70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‹Nº›</a:t>
            </a:fld>
            <a:endParaRPr lang="es-ES" sz="100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s-ES" sz="700">
                <a:solidFill>
                  <a:srgbClr val="D3D3D3"/>
                </a:solidFill>
              </a:rPr>
              <a:t>© 2008 Cisco Systems, Inc. Todos los derechos reservados.</a:t>
            </a:r>
          </a:p>
        </p:txBody>
      </p:sp>
      <p:sp>
        <p:nvSpPr>
          <p:cNvPr id="3079" name="Rectangle 6313"/>
          <p:cNvSpPr>
            <a:spLocks noChangeArrowheads="1"/>
          </p:cNvSpPr>
          <p:nvPr/>
        </p:nvSpPr>
        <p:spPr bwMode="auto">
          <a:xfrm>
            <a:off x="6896100" y="6670529"/>
            <a:ext cx="1505962" cy="19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l" defTabSz="814388">
              <a:lnSpc>
                <a:spcPct val="100000"/>
              </a:lnSpc>
            </a:pPr>
            <a:r>
              <a:rPr lang="es-ES" sz="700">
                <a:solidFill>
                  <a:srgbClr val="D3D3D3"/>
                </a:solidFill>
              </a:rPr>
              <a:t>Información confidencial de Cisco</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19.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s-ES" sz="2400" dirty="0">
                <a:latin typeface="Arial" charset="0"/>
              </a:rPr>
              <a:t>Capítulo 4: Redes conmutadas</a:t>
            </a:r>
            <a:endParaRPr lang="es-ES" sz="2400" dirty="0">
              <a:solidFill>
                <a:srgbClr val="00B0F0"/>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s-ES"/>
              <a:t>Routing and Switching Essentials v6.0</a:t>
            </a:r>
            <a:endParaRPr lang="es-ES" dirty="0">
              <a:solidFill>
                <a:srgbClr val="00B0F0"/>
              </a:solidFill>
              <a:latin typeface="Arial" charset="0"/>
            </a:endParaRPr>
          </a:p>
        </p:txBody>
      </p:sp>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Redes conmutadas</a:t>
            </a:r>
            <a:r>
              <a:rPr lang="en-US" dirty="0"/>
              <a:t>
</a:t>
            </a:r>
            <a:r>
              <a:rPr lang="es-ES" sz="2800" dirty="0"/>
              <a:t>Factores de forma</a:t>
            </a:r>
            <a:endParaRPr lang="es-ES" sz="2800" dirty="0">
              <a:solidFill>
                <a:srgbClr val="00B0F0"/>
              </a:solidFill>
              <a:latin typeface="Arial" charset="0"/>
            </a:endParaRPr>
          </a:p>
        </p:txBody>
      </p:sp>
      <p:sp>
        <p:nvSpPr>
          <p:cNvPr id="8" name="Content Placeholder 1"/>
          <p:cNvSpPr>
            <a:spLocks noGrp="1"/>
          </p:cNvSpPr>
          <p:nvPr>
            <p:ph idx="1"/>
          </p:nvPr>
        </p:nvSpPr>
        <p:spPr>
          <a:xfrm>
            <a:off x="593975" y="2418735"/>
            <a:ext cx="2106695" cy="973394"/>
          </a:xfrm>
        </p:spPr>
        <p:txBody>
          <a:bodyPr/>
          <a:lstStyle/>
          <a:p>
            <a:pPr marL="0" indent="0">
              <a:buNone/>
            </a:pPr>
            <a:r>
              <a:rPr lang="es-ES" sz="2000" b="1" dirty="0"/>
              <a:t>Switches de </a:t>
            </a:r>
          </a:p>
          <a:p>
            <a:pPr marL="0" indent="0">
              <a:buNone/>
            </a:pPr>
            <a:r>
              <a:rPr lang="es-ES" sz="2000" b="1" dirty="0"/>
              <a:t>configuración </a:t>
            </a:r>
          </a:p>
          <a:p>
            <a:pPr marL="0" indent="0">
              <a:buNone/>
            </a:pPr>
            <a:r>
              <a:rPr lang="es-ES" sz="2000" b="1" dirty="0"/>
              <a:t>fija</a:t>
            </a:r>
          </a:p>
        </p:txBody>
      </p:sp>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201021" y="1612639"/>
            <a:ext cx="5203704" cy="43787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4686226"/>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Redes conmutadas</a:t>
            </a:r>
            <a:r>
              <a:rPr lang="en-US" dirty="0"/>
              <a:t>
</a:t>
            </a:r>
            <a:r>
              <a:rPr lang="es-ES" sz="2800" dirty="0"/>
              <a:t>Factores de forma</a:t>
            </a:r>
            <a:endParaRPr lang="es-ES" sz="2800" dirty="0">
              <a:solidFill>
                <a:srgbClr val="00B0F0"/>
              </a:solidFill>
              <a:latin typeface="Arial" charset="0"/>
            </a:endParaRPr>
          </a:p>
        </p:txBody>
      </p:sp>
      <p:sp>
        <p:nvSpPr>
          <p:cNvPr id="8" name="Content Placeholder 1"/>
          <p:cNvSpPr>
            <a:spLocks noGrp="1"/>
          </p:cNvSpPr>
          <p:nvPr>
            <p:ph idx="1"/>
          </p:nvPr>
        </p:nvSpPr>
        <p:spPr>
          <a:xfrm>
            <a:off x="593975" y="2418735"/>
            <a:ext cx="3137367" cy="973394"/>
          </a:xfrm>
        </p:spPr>
        <p:txBody>
          <a:bodyPr/>
          <a:lstStyle/>
          <a:p>
            <a:pPr marL="0" indent="0">
              <a:buNone/>
            </a:pPr>
            <a:r>
              <a:rPr lang="es-ES" sz="2000" b="1" dirty="0"/>
              <a:t>Modular</a:t>
            </a:r>
          </a:p>
          <a:p>
            <a:pPr marL="0" indent="0">
              <a:buNone/>
            </a:pPr>
            <a:r>
              <a:rPr lang="es-ES" sz="2000" b="1" dirty="0"/>
              <a:t>Plataforma</a:t>
            </a:r>
          </a:p>
        </p:txBody>
      </p:sp>
      <p:pic>
        <p:nvPicPr>
          <p:cNvPr id="4098"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2689264" y="1630311"/>
            <a:ext cx="5440076" cy="4490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5776324"/>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Redes conmutadas</a:t>
            </a:r>
            <a:r>
              <a:rPr lang="en-US" dirty="0"/>
              <a:t>
</a:t>
            </a:r>
            <a:r>
              <a:rPr lang="es-ES" sz="2800" dirty="0"/>
              <a:t>Factores de forma</a:t>
            </a:r>
            <a:endParaRPr lang="es-ES" sz="2800" dirty="0">
              <a:solidFill>
                <a:srgbClr val="00B0F0"/>
              </a:solidFill>
              <a:latin typeface="Arial" charset="0"/>
            </a:endParaRPr>
          </a:p>
        </p:txBody>
      </p:sp>
      <p:sp>
        <p:nvSpPr>
          <p:cNvPr id="8" name="Content Placeholder 1"/>
          <p:cNvSpPr>
            <a:spLocks noGrp="1"/>
          </p:cNvSpPr>
          <p:nvPr>
            <p:ph idx="1"/>
          </p:nvPr>
        </p:nvSpPr>
        <p:spPr>
          <a:xfrm>
            <a:off x="593975" y="2418734"/>
            <a:ext cx="1854257" cy="1474839"/>
          </a:xfrm>
        </p:spPr>
        <p:txBody>
          <a:bodyPr/>
          <a:lstStyle/>
          <a:p>
            <a:pPr marL="0" indent="0">
              <a:buNone/>
            </a:pPr>
            <a:r>
              <a:rPr lang="es-ES" sz="2000" b="1" dirty="0"/>
              <a:t>Switches de</a:t>
            </a:r>
          </a:p>
          <a:p>
            <a:pPr marL="0" indent="0">
              <a:buNone/>
            </a:pPr>
            <a:r>
              <a:rPr lang="es-ES" sz="2000" b="1" dirty="0"/>
              <a:t>configuración </a:t>
            </a:r>
          </a:p>
          <a:p>
            <a:pPr marL="0" indent="0">
              <a:buNone/>
            </a:pPr>
            <a:r>
              <a:rPr lang="es-ES" sz="2000" b="1" dirty="0"/>
              <a:t>apilable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620997" y="1480037"/>
            <a:ext cx="5959723" cy="4596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71373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3242" y="2263774"/>
            <a:ext cx="4513006" cy="1526562"/>
          </a:xfrm>
        </p:spPr>
        <p:txBody>
          <a:bodyPr/>
          <a:lstStyle/>
          <a:p>
            <a:pPr eaLnBrk="1" hangingPunct="1"/>
            <a:r>
              <a:rPr lang="es-ES" sz="2400" dirty="0"/>
              <a:t>4.2 El entorno conmutado</a:t>
            </a:r>
            <a:endParaRPr lang="es-ES" sz="2400" dirty="0">
              <a:solidFill>
                <a:srgbClr val="00B0F0"/>
              </a:solidFill>
            </a:endParaRPr>
          </a:p>
        </p:txBody>
      </p:sp>
    </p:spTree>
    <p:extLst>
      <p:ext uri="{BB962C8B-B14F-4D97-AF65-F5344CB8AC3E}">
        <p14:creationId xmlns:p14="http://schemas.microsoft.com/office/powerpoint/2010/main" val="1565692449"/>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691639"/>
            <a:ext cx="8772157" cy="838200"/>
          </a:xfrm>
        </p:spPr>
        <p:txBody>
          <a:bodyPr anchor="b"/>
          <a:lstStyle/>
          <a:p>
            <a:pPr eaLnBrk="1" hangingPunct="1"/>
            <a:r>
              <a:rPr lang="es-ES" sz="1800" dirty="0"/>
              <a:t>Reenvío de tramas</a:t>
            </a:r>
            <a:r>
              <a:rPr lang="en-US" dirty="0"/>
              <a:t>
</a:t>
            </a:r>
            <a:r>
              <a:rPr lang="es-ES" sz="2800" dirty="0" err="1"/>
              <a:t>Switching</a:t>
            </a:r>
            <a:r>
              <a:rPr lang="es-ES" sz="2800" dirty="0"/>
              <a:t> como un concepto general en redes y telecomunicaciones</a:t>
            </a:r>
            <a:endParaRPr lang="es-ES" sz="2800" dirty="0">
              <a:solidFill>
                <a:srgbClr val="00B0F0"/>
              </a:solidFill>
              <a:latin typeface="Arial" charset="0"/>
            </a:endParaRPr>
          </a:p>
        </p:txBody>
      </p:sp>
      <p:sp>
        <p:nvSpPr>
          <p:cNvPr id="8" name="Content Placeholder 1"/>
          <p:cNvSpPr>
            <a:spLocks noGrp="1"/>
          </p:cNvSpPr>
          <p:nvPr>
            <p:ph idx="1"/>
          </p:nvPr>
        </p:nvSpPr>
        <p:spPr>
          <a:xfrm>
            <a:off x="343252" y="1873044"/>
            <a:ext cx="8343548" cy="4468761"/>
          </a:xfrm>
        </p:spPr>
        <p:txBody>
          <a:bodyPr/>
          <a:lstStyle/>
          <a:p>
            <a:pPr marL="342900" indent="-342900"/>
            <a:r>
              <a:rPr lang="es-ES" sz="2000" dirty="0"/>
              <a:t>Un switch toma una decisión sobre la base del puerto de entrada y de destino.</a:t>
            </a:r>
          </a:p>
          <a:p>
            <a:pPr marL="342900" indent="-342900"/>
            <a:r>
              <a:rPr lang="es-ES" sz="2000" dirty="0"/>
              <a:t>Los switches LAN mantienen una tabla que usan para determinar cómo reenviar el tráfico a través del switch.</a:t>
            </a:r>
          </a:p>
          <a:p>
            <a:pPr marL="342900" indent="-342900"/>
            <a:r>
              <a:rPr lang="es-ES" sz="2000" dirty="0"/>
              <a:t>Los switches LAN Cisco reenvían tramas de Ethernet según la dirección MAC de destino de las tramas.</a:t>
            </a:r>
          </a:p>
          <a:p>
            <a:pPr marL="0" indent="0">
              <a:buNone/>
            </a:pPr>
            <a:endParaRPr lang="es-ES" sz="1600" dirty="0"/>
          </a:p>
        </p:txBody>
      </p:sp>
    </p:spTree>
    <p:extLst>
      <p:ext uri="{BB962C8B-B14F-4D97-AF65-F5344CB8AC3E}">
        <p14:creationId xmlns:p14="http://schemas.microsoft.com/office/powerpoint/2010/main" val="315871679"/>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691639"/>
            <a:ext cx="8772157" cy="838200"/>
          </a:xfrm>
        </p:spPr>
        <p:txBody>
          <a:bodyPr/>
          <a:lstStyle/>
          <a:p>
            <a:pPr eaLnBrk="1" hangingPunct="1"/>
            <a:r>
              <a:rPr lang="es-ES" sz="1800" dirty="0"/>
              <a:t>Reenvío de tramas</a:t>
            </a:r>
            <a:r>
              <a:rPr lang="en-US" dirty="0"/>
              <a:t>
</a:t>
            </a:r>
            <a:r>
              <a:rPr lang="es-ES" sz="2800" dirty="0"/>
              <a:t>Completar en forma dinámica la tabla de direcciones MAC de un </a:t>
            </a:r>
            <a:r>
              <a:rPr lang="es-ES" sz="2800" dirty="0" err="1"/>
              <a:t>switch</a:t>
            </a:r>
            <a:endParaRPr lang="es-ES" sz="2800" dirty="0">
              <a:solidFill>
                <a:srgbClr val="00B0F0"/>
              </a:solidFill>
              <a:latin typeface="Arial" charset="0"/>
            </a:endParaRPr>
          </a:p>
        </p:txBody>
      </p:sp>
      <p:sp>
        <p:nvSpPr>
          <p:cNvPr id="8" name="Content Placeholder 1"/>
          <p:cNvSpPr>
            <a:spLocks noGrp="1"/>
          </p:cNvSpPr>
          <p:nvPr>
            <p:ph idx="1"/>
          </p:nvPr>
        </p:nvSpPr>
        <p:spPr>
          <a:xfrm>
            <a:off x="343252" y="1873044"/>
            <a:ext cx="8343548" cy="4468761"/>
          </a:xfrm>
        </p:spPr>
        <p:txBody>
          <a:bodyPr/>
          <a:lstStyle/>
          <a:p>
            <a:pPr marL="342900" indent="-342900"/>
            <a:r>
              <a:rPr lang="es-ES" sz="2000" dirty="0"/>
              <a:t>Para transmitir una trama, el switch primero debe averiguar qué dispositivos hay en cada puerto.</a:t>
            </a:r>
          </a:p>
          <a:p>
            <a:pPr marL="342900" indent="-342900"/>
            <a:r>
              <a:rPr lang="es-ES" sz="2000" dirty="0"/>
              <a:t>A medida que el switch detecta la relación entre puertos y dispositivos, crea una tabla denominada "tabla de </a:t>
            </a:r>
            <a:r>
              <a:rPr lang="es-ES" sz="2000"/>
              <a:t>direcciones MAC" </a:t>
            </a:r>
            <a:r>
              <a:rPr lang="es-ES" sz="2000" dirty="0"/>
              <a:t>o "tabla de memoria de contenido </a:t>
            </a:r>
            <a:r>
              <a:rPr lang="es-ES" sz="2000" dirty="0" err="1"/>
              <a:t>direccionable</a:t>
            </a:r>
            <a:r>
              <a:rPr lang="es-ES" sz="2000" dirty="0"/>
              <a:t>" (CAM).</a:t>
            </a:r>
          </a:p>
          <a:p>
            <a:pPr marL="342900" indent="-342900"/>
            <a:r>
              <a:rPr lang="es-ES" sz="2000" dirty="0"/>
              <a:t>CAM es un tipo de memoria especial que se usa en las aplicaciones de búsqueda de alta velocidad.</a:t>
            </a:r>
          </a:p>
          <a:p>
            <a:pPr marL="342900" indent="-342900"/>
            <a:r>
              <a:rPr lang="es-ES" sz="2000" dirty="0"/>
              <a:t>La información en la tabla de direcciones MAC se utiliza para enviar tramas.</a:t>
            </a:r>
          </a:p>
          <a:p>
            <a:pPr marL="342900" indent="-342900"/>
            <a:r>
              <a:rPr lang="es-ES" sz="2000" dirty="0"/>
              <a:t>Cuando un switch recibe una trama entrante con una dirección MAC que no figura en la tabla CAM, satura todos los puertos con la trama, excepto el puerto que la recibió.</a:t>
            </a:r>
          </a:p>
          <a:p>
            <a:pPr marL="0" indent="0">
              <a:buNone/>
            </a:pPr>
            <a:endParaRPr lang="es-ES" sz="1600" dirty="0"/>
          </a:p>
        </p:txBody>
      </p:sp>
    </p:spTree>
    <p:extLst>
      <p:ext uri="{BB962C8B-B14F-4D97-AF65-F5344CB8AC3E}">
        <p14:creationId xmlns:p14="http://schemas.microsoft.com/office/powerpoint/2010/main" val="968623338"/>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6000"/>
            <a:ext cx="8772157" cy="838200"/>
          </a:xfrm>
        </p:spPr>
        <p:txBody>
          <a:bodyPr/>
          <a:lstStyle/>
          <a:p>
            <a:pPr eaLnBrk="1" hangingPunct="1"/>
            <a:r>
              <a:rPr lang="es-ES" sz="1800" dirty="0"/>
              <a:t>Reenvío de tramas</a:t>
            </a:r>
            <a:r>
              <a:rPr lang="en-US" dirty="0"/>
              <a:t>
</a:t>
            </a:r>
            <a:r>
              <a:rPr lang="es-ES" sz="2800" dirty="0"/>
              <a:t>Métodos de reenvío de un </a:t>
            </a:r>
            <a:r>
              <a:rPr lang="es-ES" sz="2800" dirty="0" err="1"/>
              <a:t>switch</a:t>
            </a:r>
            <a:endParaRPr lang="es-ES" sz="2800" dirty="0">
              <a:solidFill>
                <a:srgbClr val="00B0F0"/>
              </a:solidFill>
              <a:latin typeface="Arial" charset="0"/>
            </a:endParaRPr>
          </a:p>
        </p:txBody>
      </p:sp>
      <p:pic>
        <p:nvPicPr>
          <p:cNvPr id="5" name="Content Placeholder 2"/>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9581" y="2028217"/>
            <a:ext cx="8519315" cy="4101893"/>
          </a:xfrm>
          <a:ln>
            <a:solidFill>
              <a:schemeClr val="tx1"/>
            </a:solidFill>
          </a:ln>
        </p:spPr>
      </p:pic>
    </p:spTree>
    <p:extLst>
      <p:ext uri="{BB962C8B-B14F-4D97-AF65-F5344CB8AC3E}">
        <p14:creationId xmlns:p14="http://schemas.microsoft.com/office/powerpoint/2010/main" val="874211625"/>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a:t>Reenvío de tramas</a:t>
            </a:r>
            <a:r>
              <a:rPr lang="en-US" dirty="0"/>
              <a:t>
</a:t>
            </a:r>
            <a:r>
              <a:rPr lang="es-ES" sz="2800" dirty="0" err="1"/>
              <a:t>Switching</a:t>
            </a:r>
            <a:r>
              <a:rPr lang="es-ES" sz="2800" dirty="0"/>
              <a:t> de almacenamiento y reenvío</a:t>
            </a:r>
            <a:endParaRPr lang="es-ES" sz="2800" dirty="0">
              <a:solidFill>
                <a:srgbClr val="00B0F0"/>
              </a:solidFill>
              <a:latin typeface="Arial" charset="0"/>
            </a:endParaRPr>
          </a:p>
        </p:txBody>
      </p:sp>
      <p:sp>
        <p:nvSpPr>
          <p:cNvPr id="8" name="Content Placeholder 1"/>
          <p:cNvSpPr>
            <a:spLocks noGrp="1"/>
          </p:cNvSpPr>
          <p:nvPr>
            <p:ph idx="1"/>
          </p:nvPr>
        </p:nvSpPr>
        <p:spPr>
          <a:xfrm>
            <a:off x="299007" y="2286000"/>
            <a:ext cx="2688742" cy="3967316"/>
          </a:xfrm>
        </p:spPr>
        <p:txBody>
          <a:bodyPr/>
          <a:lstStyle/>
          <a:p>
            <a:pPr marL="342900" indent="-342900"/>
            <a:r>
              <a:rPr lang="es-ES" sz="1800" dirty="0"/>
              <a:t>Permite que el switch haga lo siguiente:</a:t>
            </a:r>
          </a:p>
          <a:p>
            <a:pPr marL="681037" lvl="1" indent="-342900">
              <a:buFont typeface="Wingdings" pitchFamily="2" charset="2"/>
              <a:buChar char="§"/>
            </a:pPr>
            <a:r>
              <a:rPr lang="es-ES" sz="1800" dirty="0"/>
              <a:t>Verificar si hay errores (mediante la verificación de FCS)</a:t>
            </a:r>
          </a:p>
          <a:p>
            <a:pPr marL="681037" lvl="1" indent="-342900">
              <a:buFont typeface="Wingdings" pitchFamily="2" charset="2"/>
              <a:buChar char="§"/>
            </a:pPr>
            <a:r>
              <a:rPr lang="es-ES" sz="1800" dirty="0"/>
              <a:t>Realizar el almacenamiento en búfer automático</a:t>
            </a:r>
          </a:p>
          <a:p>
            <a:pPr marL="342900" indent="-342900"/>
            <a:r>
              <a:rPr lang="es-ES" sz="1800" dirty="0"/>
              <a:t>Proceso de reenvío más lento</a:t>
            </a:r>
          </a:p>
          <a:p>
            <a:pPr marL="0" indent="0">
              <a:buNone/>
            </a:pPr>
            <a:endParaRPr lang="es-ES" sz="1400"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84256" y="2055404"/>
            <a:ext cx="5600698"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0677406"/>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a:t>Reenvío de tramas</a:t>
            </a:r>
            <a:r>
              <a:rPr lang="en-US" dirty="0"/>
              <a:t>
</a:t>
            </a:r>
            <a:r>
              <a:rPr lang="es-ES" sz="2800" dirty="0" err="1"/>
              <a:t>Switching</a:t>
            </a:r>
            <a:r>
              <a:rPr lang="es-ES" sz="2800" dirty="0"/>
              <a:t> por método de corte</a:t>
            </a:r>
            <a:endParaRPr lang="es-ES" sz="2800" dirty="0">
              <a:solidFill>
                <a:srgbClr val="00B0F0"/>
              </a:solidFill>
              <a:latin typeface="Arial" charset="0"/>
            </a:endParaRPr>
          </a:p>
        </p:txBody>
      </p:sp>
      <p:sp>
        <p:nvSpPr>
          <p:cNvPr id="8" name="Content Placeholder 1"/>
          <p:cNvSpPr>
            <a:spLocks noGrp="1"/>
          </p:cNvSpPr>
          <p:nvPr>
            <p:ph idx="1"/>
          </p:nvPr>
        </p:nvSpPr>
        <p:spPr>
          <a:xfrm>
            <a:off x="299007" y="2286000"/>
            <a:ext cx="2785248" cy="3905250"/>
          </a:xfrm>
        </p:spPr>
        <p:txBody>
          <a:bodyPr/>
          <a:lstStyle/>
          <a:p>
            <a:pPr marL="342900" indent="-342900"/>
            <a:r>
              <a:rPr lang="es-ES" sz="2000" dirty="0"/>
              <a:t>Permite que el switch comience a reenviar en 10 microsegundos aproximadamente.</a:t>
            </a:r>
          </a:p>
          <a:p>
            <a:pPr marL="342900" indent="-342900"/>
            <a:r>
              <a:rPr lang="es-ES" sz="2000" dirty="0"/>
              <a:t>No es necesaria la verificación de FCS.</a:t>
            </a:r>
          </a:p>
          <a:p>
            <a:pPr marL="342900" indent="-342900"/>
            <a:r>
              <a:rPr lang="es-ES" sz="2000" dirty="0"/>
              <a:t>No hay almacenamiento en búfer automático.</a:t>
            </a:r>
            <a:endParaRPr lang="es-ES" sz="16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90863" y="1876425"/>
            <a:ext cx="5476875" cy="3752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4825278"/>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a:t>Dominios de </a:t>
            </a:r>
            <a:r>
              <a:rPr lang="es-ES" sz="1800" dirty="0" err="1"/>
              <a:t>switching</a:t>
            </a:r>
            <a:r>
              <a:rPr lang="en-US" dirty="0"/>
              <a:t>
</a:t>
            </a:r>
            <a:r>
              <a:rPr lang="es-ES" sz="2800" dirty="0"/>
              <a:t>Dominios de colisiones</a:t>
            </a:r>
            <a:endParaRPr lang="es-ES" sz="2800" dirty="0">
              <a:solidFill>
                <a:srgbClr val="00B0F0"/>
              </a:solidFill>
              <a:latin typeface="Arial" charset="0"/>
            </a:endParaRPr>
          </a:p>
        </p:txBody>
      </p:sp>
      <p:sp>
        <p:nvSpPr>
          <p:cNvPr id="8" name="Content Placeholder 1"/>
          <p:cNvSpPr>
            <a:spLocks noGrp="1"/>
          </p:cNvSpPr>
          <p:nvPr>
            <p:ph idx="1"/>
          </p:nvPr>
        </p:nvSpPr>
        <p:spPr>
          <a:xfrm>
            <a:off x="309716" y="2201198"/>
            <a:ext cx="3172549" cy="4336026"/>
          </a:xfrm>
        </p:spPr>
        <p:txBody>
          <a:bodyPr/>
          <a:lstStyle/>
          <a:p>
            <a:pPr marL="0" indent="0">
              <a:buNone/>
            </a:pPr>
            <a:r>
              <a:rPr lang="es-ES" sz="1600" dirty="0"/>
              <a:t>Puerto de switch Ethernet:</a:t>
            </a:r>
          </a:p>
          <a:p>
            <a:pPr marL="342900" indent="-342900"/>
            <a:r>
              <a:rPr lang="es-ES" sz="1600" dirty="0"/>
              <a:t>Como funciona en semidúplex, cada segmento se encuentra en su propio dominio de colisiones.</a:t>
            </a:r>
          </a:p>
          <a:p>
            <a:pPr marL="342900" indent="-342900"/>
            <a:r>
              <a:rPr lang="es-ES" sz="1600" dirty="0"/>
              <a:t>El funcionamiento en dúplex completo elimina las colisiones.</a:t>
            </a:r>
          </a:p>
          <a:p>
            <a:pPr marL="342900" indent="-342900"/>
            <a:r>
              <a:rPr lang="es-ES" sz="1600" dirty="0"/>
              <a:t>De manera predeterminada, se autonegociará el dúplex completo cuando el dispositivo adyacente también pueda funcionar en dúplex completo. </a:t>
            </a:r>
          </a:p>
          <a:p>
            <a:pPr marL="0" indent="0">
              <a:buNone/>
            </a:pPr>
            <a:endParaRPr lang="es-ES" sz="1200" dirty="0"/>
          </a:p>
        </p:txBody>
      </p:sp>
      <p:pic>
        <p:nvPicPr>
          <p:cNvPr id="7171" name="Picture 3"/>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3687097" y="2452396"/>
            <a:ext cx="4791996" cy="30284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9716" y="1637071"/>
            <a:ext cx="8377084" cy="313932"/>
          </a:xfrm>
          <a:prstGeom prst="rect">
            <a:avLst/>
          </a:prstGeom>
          <a:noFill/>
        </p:spPr>
        <p:txBody>
          <a:bodyPr wrap="square" rtlCol="0">
            <a:spAutoFit/>
          </a:bodyPr>
          <a:lstStyle/>
          <a:p>
            <a:pPr algn="l"/>
            <a:r>
              <a:rPr lang="es-ES" sz="1600" dirty="0">
                <a:latin typeface="+mn-lt"/>
              </a:rPr>
              <a:t>Dominio de colisiones: es el segmento donde los dispositivos compiten para comunicarse.</a:t>
            </a:r>
          </a:p>
        </p:txBody>
      </p:sp>
    </p:spTree>
    <p:extLst>
      <p:ext uri="{BB962C8B-B14F-4D97-AF65-F5344CB8AC3E}">
        <p14:creationId xmlns:p14="http://schemas.microsoft.com/office/powerpoint/2010/main" val="428685152"/>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350288"/>
            <a:ext cx="8145462" cy="838200"/>
          </a:xfrm>
        </p:spPr>
        <p:txBody>
          <a:bodyPr/>
          <a:lstStyle/>
          <a:p>
            <a:pPr eaLnBrk="1" hangingPunct="1"/>
            <a:r>
              <a:rPr lang="es-ES" dirty="0"/>
              <a:t>Capítulo 4: Secciones y objetivos</a:t>
            </a:r>
          </a:p>
        </p:txBody>
      </p:sp>
      <p:sp>
        <p:nvSpPr>
          <p:cNvPr id="4099" name="Rectangle 34"/>
          <p:cNvSpPr>
            <a:spLocks noGrp="1" noChangeArrowheads="1"/>
          </p:cNvSpPr>
          <p:nvPr>
            <p:ph type="body" idx="4294967295"/>
          </p:nvPr>
        </p:nvSpPr>
        <p:spPr>
          <a:xfrm>
            <a:off x="655638" y="1337482"/>
            <a:ext cx="7940675" cy="4743578"/>
          </a:xfrm>
        </p:spPr>
        <p:txBody>
          <a:bodyPr/>
          <a:lstStyle/>
          <a:p>
            <a:pPr marL="0" indent="0">
              <a:buNone/>
            </a:pPr>
            <a:r>
              <a:rPr lang="es-ES" sz="2000" dirty="0"/>
              <a:t>4.1 Diseño de LAN</a:t>
            </a:r>
          </a:p>
          <a:p>
            <a:pPr marL="625475" lvl="1" indent="-285750">
              <a:buFont typeface="Arial" panose="020B0604020202020204" pitchFamily="34" charset="0"/>
              <a:buChar char="•"/>
            </a:pPr>
            <a:r>
              <a:rPr lang="es-ES" sz="1600" dirty="0"/>
              <a:t>Explicar de qué manera las redes conmutadas sustentan las operaciones de pequeñas o medianas empresas.</a:t>
            </a:r>
          </a:p>
          <a:p>
            <a:pPr marL="625475" lvl="1" indent="-285750">
              <a:buFont typeface="Arial" panose="020B0604020202020204" pitchFamily="34" charset="0"/>
              <a:buChar char="•"/>
            </a:pPr>
            <a:r>
              <a:rPr lang="es-ES" sz="1600" dirty="0"/>
              <a:t>Explicar de qué manera los datos, la voz y el vídeo convergen en una red conmutada.</a:t>
            </a:r>
          </a:p>
          <a:p>
            <a:pPr marL="625475" lvl="1" indent="-285750">
              <a:buFont typeface="Arial" panose="020B0604020202020204" pitchFamily="34" charset="0"/>
              <a:buChar char="•"/>
            </a:pPr>
            <a:r>
              <a:rPr lang="es-ES" sz="1600" dirty="0"/>
              <a:t>Describir una red conmutada en una pequeña a mediana empresa.</a:t>
            </a:r>
          </a:p>
          <a:p>
            <a:pPr marL="1588" indent="0">
              <a:buNone/>
            </a:pPr>
            <a:r>
              <a:rPr lang="es-ES" sz="2000" dirty="0"/>
              <a:t>4.2 El entorno conmutado</a:t>
            </a:r>
          </a:p>
          <a:p>
            <a:pPr marL="625475" lvl="1" indent="-285750">
              <a:buFont typeface="Arial" panose="020B0604020202020204" pitchFamily="34" charset="0"/>
              <a:buChar char="•"/>
            </a:pPr>
            <a:r>
              <a:rPr lang="es-ES" sz="1600" dirty="0"/>
              <a:t>Explicar la forma en la que los switches de capa 2 reenvían datos en la red LAN de una pequeña a mediana empresa.</a:t>
            </a:r>
          </a:p>
          <a:p>
            <a:pPr marL="625475" lvl="1" indent="-285750">
              <a:buFont typeface="Arial" panose="020B0604020202020204" pitchFamily="34" charset="0"/>
              <a:buChar char="•"/>
            </a:pPr>
            <a:r>
              <a:rPr lang="es-ES" sz="1600" dirty="0"/>
              <a:t>Explicar la forma en la que las tramas se reenvían en una red conmutada.</a:t>
            </a:r>
          </a:p>
          <a:p>
            <a:pPr marL="625475" lvl="1" indent="-285750">
              <a:buFont typeface="Arial" panose="020B0604020202020204" pitchFamily="34" charset="0"/>
              <a:buChar char="•"/>
            </a:pPr>
            <a:r>
              <a:rPr lang="es-ES" sz="1600" dirty="0"/>
              <a:t>Comparar un dominio de colisiones con un dominio de difusión.</a:t>
            </a:r>
          </a:p>
          <a:p>
            <a:pPr marL="627063" lvl="1" indent="-285750">
              <a:buFont typeface="Arial" panose="020B0604020202020204" pitchFamily="34" charset="0"/>
              <a:buChar char="•"/>
            </a:pPr>
            <a:endParaRPr lang="es-ES" sz="1600" dirty="0"/>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a:t>Dominios de </a:t>
            </a:r>
            <a:r>
              <a:rPr lang="es-ES" sz="1800" dirty="0" err="1"/>
              <a:t>switching</a:t>
            </a:r>
            <a:r>
              <a:rPr lang="en-US" dirty="0"/>
              <a:t>
</a:t>
            </a:r>
            <a:r>
              <a:rPr lang="es-ES" sz="2800" dirty="0"/>
              <a:t>Dominios de difusión</a:t>
            </a:r>
            <a:endParaRPr lang="es-ES" sz="2800" dirty="0">
              <a:solidFill>
                <a:srgbClr val="00B0F0"/>
              </a:solidFill>
              <a:latin typeface="Arial" charset="0"/>
            </a:endParaRPr>
          </a:p>
        </p:txBody>
      </p:sp>
      <p:sp>
        <p:nvSpPr>
          <p:cNvPr id="8" name="Content Placeholder 1"/>
          <p:cNvSpPr>
            <a:spLocks noGrp="1"/>
          </p:cNvSpPr>
          <p:nvPr>
            <p:ph idx="1"/>
          </p:nvPr>
        </p:nvSpPr>
        <p:spPr>
          <a:xfrm>
            <a:off x="309716" y="1651819"/>
            <a:ext cx="8273845" cy="4999705"/>
          </a:xfrm>
        </p:spPr>
        <p:txBody>
          <a:bodyPr/>
          <a:lstStyle/>
          <a:p>
            <a:pPr marL="0" indent="0">
              <a:buNone/>
            </a:pPr>
            <a:r>
              <a:rPr lang="es-ES" sz="2000" dirty="0"/>
              <a:t>Un dominio de difusión es la distancia de la red a la que se puede escuchar una trama de difusión.</a:t>
            </a:r>
          </a:p>
          <a:p>
            <a:pPr marL="342900" indent="-342900"/>
            <a:r>
              <a:rPr lang="es-ES" sz="2000" dirty="0"/>
              <a:t>Los switches reenvían tramas de difusión a todos los puertos; por lo tanto, no dividen los dominios de difusión.</a:t>
            </a:r>
          </a:p>
          <a:p>
            <a:pPr marL="342900" indent="-342900"/>
            <a:r>
              <a:rPr lang="es-ES" sz="2000" dirty="0"/>
              <a:t>Todos los puertos de un switch (con su configuración predeterminada) pertenecen al mismo dominio de difusión.</a:t>
            </a:r>
          </a:p>
          <a:p>
            <a:pPr marL="342900" indent="-342900"/>
            <a:r>
              <a:rPr lang="es-ES" sz="2000" dirty="0"/>
              <a:t>Si hay dos o más switches conectados, las difusiones se reenvían a todos los puertos de todos los switches (excepto al puerto que recibió originalmente la difusión).</a:t>
            </a:r>
          </a:p>
          <a:p>
            <a:pPr marL="0" indent="0">
              <a:buNone/>
            </a:pPr>
            <a:endParaRPr lang="es-ES" sz="1600" dirty="0"/>
          </a:p>
        </p:txBody>
      </p:sp>
    </p:spTree>
    <p:extLst>
      <p:ext uri="{BB962C8B-B14F-4D97-AF65-F5344CB8AC3E}">
        <p14:creationId xmlns:p14="http://schemas.microsoft.com/office/powerpoint/2010/main" val="199134060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4400" y="396000"/>
            <a:ext cx="8772157" cy="838200"/>
          </a:xfrm>
        </p:spPr>
        <p:txBody>
          <a:bodyPr/>
          <a:lstStyle/>
          <a:p>
            <a:pPr eaLnBrk="1" hangingPunct="1"/>
            <a:r>
              <a:rPr lang="es-ES" sz="1800" dirty="0"/>
              <a:t>Dominios de </a:t>
            </a:r>
            <a:r>
              <a:rPr lang="es-ES" sz="1800" dirty="0" err="1"/>
              <a:t>switching</a:t>
            </a:r>
            <a:r>
              <a:rPr lang="en-US" dirty="0"/>
              <a:t>
</a:t>
            </a:r>
            <a:r>
              <a:rPr lang="es-ES" sz="2800" dirty="0"/>
              <a:t>Alivio de la congestión en la red</a:t>
            </a:r>
            <a:endParaRPr lang="es-ES" sz="2800" dirty="0">
              <a:solidFill>
                <a:srgbClr val="00B0F0"/>
              </a:solidFill>
              <a:latin typeface="Arial" charset="0"/>
            </a:endParaRPr>
          </a:p>
        </p:txBody>
      </p:sp>
      <p:sp>
        <p:nvSpPr>
          <p:cNvPr id="8" name="Content Placeholder 1"/>
          <p:cNvSpPr>
            <a:spLocks noGrp="1"/>
          </p:cNvSpPr>
          <p:nvPr>
            <p:ph idx="1"/>
          </p:nvPr>
        </p:nvSpPr>
        <p:spPr>
          <a:xfrm>
            <a:off x="309716" y="1651819"/>
            <a:ext cx="8273845" cy="4999705"/>
          </a:xfrm>
        </p:spPr>
        <p:txBody>
          <a:bodyPr/>
          <a:lstStyle/>
          <a:p>
            <a:pPr marL="0" indent="0">
              <a:buNone/>
            </a:pPr>
            <a:r>
              <a:rPr lang="es-ES" sz="2000" dirty="0"/>
              <a:t>Los switches ayudan a aliviar la congestión en la red de las siguientes maneras:</a:t>
            </a:r>
          </a:p>
          <a:p>
            <a:pPr marL="342900" indent="-342900"/>
            <a:r>
              <a:rPr lang="es-ES" sz="2000" dirty="0"/>
              <a:t>Facilitan la segmentación de una red LAN en dominios de colisiones independientes.</a:t>
            </a:r>
          </a:p>
          <a:p>
            <a:pPr marL="342900" indent="-342900"/>
            <a:r>
              <a:rPr lang="es-ES" sz="2000" dirty="0"/>
              <a:t>Brindan una comunicación en dúplex completo entre los dispositivos.</a:t>
            </a:r>
          </a:p>
          <a:p>
            <a:pPr marL="342900" indent="-342900"/>
            <a:r>
              <a:rPr lang="es-ES" sz="2000" dirty="0"/>
              <a:t>Aprovechan su alta densidad de puertos.</a:t>
            </a:r>
          </a:p>
          <a:p>
            <a:pPr marL="342900" indent="-342900"/>
            <a:r>
              <a:rPr lang="es-ES" sz="2000" dirty="0"/>
              <a:t>Almacenan en búfer tramas grandes.</a:t>
            </a:r>
          </a:p>
          <a:p>
            <a:pPr marL="342900" indent="-342900"/>
            <a:r>
              <a:rPr lang="es-ES" sz="2000" dirty="0"/>
              <a:t>Emplean puertos de alta velocidad.</a:t>
            </a:r>
          </a:p>
          <a:p>
            <a:pPr marL="342900" indent="-342900"/>
            <a:r>
              <a:rPr lang="es-ES" sz="2000" dirty="0"/>
              <a:t>Aprovechan su proceso de switching interno veloz.</a:t>
            </a:r>
          </a:p>
          <a:p>
            <a:pPr marL="342900" indent="-342900"/>
            <a:r>
              <a:rPr lang="es-ES" sz="2000" dirty="0"/>
              <a:t>Tienen un bajo costo por puerto.</a:t>
            </a:r>
          </a:p>
          <a:p>
            <a:pPr marL="0" indent="0">
              <a:buNone/>
            </a:pPr>
            <a:endParaRPr lang="es-ES" sz="1600" dirty="0"/>
          </a:p>
        </p:txBody>
      </p:sp>
    </p:spTree>
    <p:extLst>
      <p:ext uri="{BB962C8B-B14F-4D97-AF65-F5344CB8AC3E}">
        <p14:creationId xmlns:p14="http://schemas.microsoft.com/office/powerpoint/2010/main" val="312328628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4.3 Resumen del capítulo</a:t>
            </a:r>
            <a:endParaRPr lang="es-ES" sz="2400" dirty="0">
              <a:solidFill>
                <a:srgbClr val="00B0F0"/>
              </a:solidFill>
            </a:endParaRPr>
          </a:p>
        </p:txBody>
      </p:sp>
    </p:spTree>
    <p:extLst>
      <p:ext uri="{BB962C8B-B14F-4D97-AF65-F5344CB8AC3E}">
        <p14:creationId xmlns:p14="http://schemas.microsoft.com/office/powerpoint/2010/main" val="1505346901"/>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7" y="1329952"/>
            <a:ext cx="8600517" cy="5318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s-ES" sz="1400" dirty="0"/>
              <a:t>La tendencia en redes es la convergencia mediante un único conjunto de cables y de dispositivos para administrar la transmisión de voz, vídeo y datos.</a:t>
            </a:r>
          </a:p>
          <a:p>
            <a:r>
              <a:rPr lang="es-ES" sz="1400" dirty="0"/>
              <a:t>Hubo un cambio notable en el modo en el que las empresas realizan sus actividades.</a:t>
            </a:r>
          </a:p>
          <a:p>
            <a:r>
              <a:rPr lang="es-ES" sz="1400" dirty="0"/>
              <a:t>No hay restricciones de oficinas físicas ni de límites geográficos. Los recursos ahora deben estar disponibles sin inconvenientes en cualquier momento y lugar.</a:t>
            </a:r>
          </a:p>
          <a:p>
            <a:r>
              <a:rPr lang="es-ES" sz="1400" dirty="0"/>
              <a:t>La arquitectura Cisco Borderless Network permite que distintos elementos, desde switches de acceso hasta puntos de acceso inalámbrico, funcionen conjuntamente y permitan que los usuarios accedan a los recursos en cualquier momento y desde cualquier lugar.</a:t>
            </a:r>
          </a:p>
          <a:p>
            <a:r>
              <a:rPr lang="es-ES" sz="1400" dirty="0"/>
              <a:t>El modelo tradicional de diseño jerárquico de tres capas divide a la red en las capas principal, de distribución y de acceso, y permite que cada parte de la red esté optimizada para una funcionalidad específica. </a:t>
            </a:r>
          </a:p>
          <a:p>
            <a:r>
              <a:rPr lang="es-ES" sz="1400" dirty="0"/>
              <a:t>Proporciona modularidad, resistencia y flexibilidad, lo cual sienta una base que permite que los diseñadores de red superpongan funciones de seguridad, movilidad y comunicación unificada. </a:t>
            </a:r>
          </a:p>
          <a:p>
            <a:r>
              <a:rPr lang="es-ES" sz="1400" dirty="0"/>
              <a:t>Los switches usan switching por almacenamiento y envío o por método de corte.</a:t>
            </a:r>
          </a:p>
          <a:p>
            <a:r>
              <a:rPr lang="es-ES" sz="1400" dirty="0"/>
              <a:t>Cada puerto de un switch constituye un dominio de colisiones independiente que permite la comunicación en dúplex completo a velocidades extremadamente altas.</a:t>
            </a:r>
          </a:p>
          <a:p>
            <a:r>
              <a:rPr lang="es-ES" sz="1400" dirty="0"/>
              <a:t>Los puertos del switch no bloquean las difusiones, y la conexión de switches entre sí puede ampliar el tamaño del dominio de difusión, lo que generalmente provoca un deterioro del rendimiento de la red.</a:t>
            </a:r>
          </a:p>
          <a:p>
            <a:endParaRPr lang="es-ES" sz="1400" dirty="0"/>
          </a:p>
        </p:txBody>
      </p:sp>
      <p:sp>
        <p:nvSpPr>
          <p:cNvPr id="21505" name="Rectangle 2"/>
          <p:cNvSpPr>
            <a:spLocks noGrp="1" noChangeArrowheads="1"/>
          </p:cNvSpPr>
          <p:nvPr>
            <p:ph type="title"/>
          </p:nvPr>
        </p:nvSpPr>
        <p:spPr/>
        <p:txBody>
          <a:bodyPr/>
          <a:lstStyle/>
          <a:p>
            <a:pPr eaLnBrk="1" hangingPunct="1"/>
            <a:r>
              <a:rPr lang="es-ES" sz="1800" dirty="0">
                <a:latin typeface="Arial" charset="0"/>
              </a:rPr>
              <a:t>Resumen del capítulo</a:t>
            </a:r>
            <a:r>
              <a:rPr lang="en-US" dirty="0"/>
              <a:t>
</a:t>
            </a:r>
            <a:r>
              <a:rPr lang="es-ES" dirty="0">
                <a:latin typeface="Arial" charset="0"/>
              </a:rPr>
              <a:t>Resumen</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4.1</a:t>
            </a:r>
            <a:r>
              <a:rPr lang="en-US" dirty="0"/>
              <a:t>
</a:t>
            </a:r>
            <a:r>
              <a:rPr lang="es-ES" dirty="0"/>
              <a:t>Términos y comandos</a:t>
            </a:r>
          </a:p>
        </p:txBody>
      </p:sp>
      <p:sp>
        <p:nvSpPr>
          <p:cNvPr id="4" name="Content Placeholder 1"/>
          <p:cNvSpPr>
            <a:spLocks noGrp="1"/>
          </p:cNvSpPr>
          <p:nvPr>
            <p:ph idx="1"/>
          </p:nvPr>
        </p:nvSpPr>
        <p:spPr>
          <a:xfrm>
            <a:off x="276908" y="1358744"/>
            <a:ext cx="3799792" cy="5118255"/>
          </a:xfrm>
        </p:spPr>
        <p:txBody>
          <a:bodyPr/>
          <a:lstStyle/>
          <a:p>
            <a:pPr eaLnBrk="1" fontAlgn="b" hangingPunct="1"/>
            <a:r>
              <a:rPr lang="es-ES" altLang="zh-CN" sz="1600" dirty="0"/>
              <a:t>Red convergente</a:t>
            </a:r>
          </a:p>
          <a:p>
            <a:pPr eaLnBrk="1" fontAlgn="b" hangingPunct="1"/>
            <a:r>
              <a:rPr lang="es-ES" altLang="zh-CN" sz="1600" dirty="0"/>
              <a:t>Cisco </a:t>
            </a:r>
            <a:r>
              <a:rPr lang="es-ES" altLang="zh-CN" sz="1600" dirty="0" err="1"/>
              <a:t>Borderless</a:t>
            </a:r>
            <a:r>
              <a:rPr lang="es-ES" altLang="zh-CN" sz="1600" dirty="0"/>
              <a:t> Networks</a:t>
            </a:r>
          </a:p>
          <a:p>
            <a:pPr eaLnBrk="1" fontAlgn="b" hangingPunct="1"/>
            <a:r>
              <a:rPr lang="es-ES" altLang="zh-CN" sz="1600" dirty="0"/>
              <a:t>Capa principal</a:t>
            </a:r>
          </a:p>
          <a:p>
            <a:pPr eaLnBrk="1" fontAlgn="b" hangingPunct="1"/>
            <a:r>
              <a:rPr lang="es-ES" altLang="zh-CN" sz="1600" dirty="0"/>
              <a:t>Capa de distribución</a:t>
            </a:r>
          </a:p>
          <a:p>
            <a:pPr eaLnBrk="1" fontAlgn="b" hangingPunct="1"/>
            <a:r>
              <a:rPr lang="es-ES" altLang="zh-CN" sz="1600" dirty="0" err="1"/>
              <a:t>Switches</a:t>
            </a:r>
            <a:r>
              <a:rPr lang="es-ES" altLang="zh-CN" sz="1600" dirty="0"/>
              <a:t> de configuración fija</a:t>
            </a:r>
          </a:p>
          <a:p>
            <a:pPr eaLnBrk="1" fontAlgn="b" hangingPunct="1"/>
            <a:r>
              <a:rPr lang="es-ES" altLang="zh-CN" sz="1600" dirty="0" err="1"/>
              <a:t>Switches</a:t>
            </a:r>
            <a:r>
              <a:rPr lang="es-ES" altLang="zh-CN" sz="1600" dirty="0"/>
              <a:t> de configuración modular</a:t>
            </a:r>
          </a:p>
          <a:p>
            <a:pPr eaLnBrk="1" fontAlgn="b" hangingPunct="1"/>
            <a:r>
              <a:rPr lang="es-ES" altLang="zh-CN" sz="1600" dirty="0" err="1"/>
              <a:t>Switches</a:t>
            </a:r>
            <a:r>
              <a:rPr lang="es-ES" altLang="zh-CN" sz="1600" dirty="0"/>
              <a:t> de configuración apilable</a:t>
            </a:r>
          </a:p>
          <a:p>
            <a:pPr eaLnBrk="1" fontAlgn="b" hangingPunct="1"/>
            <a:r>
              <a:rPr lang="es-ES" altLang="zh-CN" sz="1600" dirty="0"/>
              <a:t>Costo de un </a:t>
            </a:r>
            <a:r>
              <a:rPr lang="es-ES" altLang="zh-CN" sz="1600" dirty="0" err="1"/>
              <a:t>switch</a:t>
            </a:r>
            <a:endParaRPr lang="es-ES" altLang="zh-CN" sz="1600" dirty="0"/>
          </a:p>
          <a:p>
            <a:pPr eaLnBrk="1" fontAlgn="b" hangingPunct="1"/>
            <a:r>
              <a:rPr lang="es-ES" altLang="zh-CN" sz="1600" dirty="0" err="1"/>
              <a:t>Búfers</a:t>
            </a:r>
            <a:r>
              <a:rPr lang="es-ES" altLang="zh-CN" sz="1600" dirty="0"/>
              <a:t> para tramas</a:t>
            </a:r>
          </a:p>
        </p:txBody>
      </p:sp>
    </p:spTree>
    <p:extLst>
      <p:ext uri="{BB962C8B-B14F-4D97-AF65-F5344CB8AC3E}">
        <p14:creationId xmlns:p14="http://schemas.microsoft.com/office/powerpoint/2010/main" val="3150004748"/>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s-ES" sz="1800" dirty="0">
                <a:latin typeface="Arial" charset="0"/>
              </a:rPr>
              <a:t>Sección 4.2</a:t>
            </a:r>
            <a:r>
              <a:rPr lang="en-US" dirty="0"/>
              <a:t>
</a:t>
            </a:r>
            <a:r>
              <a:rPr lang="es-ES" dirty="0"/>
              <a:t>Términos y comandos</a:t>
            </a:r>
          </a:p>
        </p:txBody>
      </p:sp>
      <p:sp>
        <p:nvSpPr>
          <p:cNvPr id="4" name="Content Placeholder 1"/>
          <p:cNvSpPr>
            <a:spLocks noGrp="1"/>
          </p:cNvSpPr>
          <p:nvPr>
            <p:ph idx="1"/>
          </p:nvPr>
        </p:nvSpPr>
        <p:spPr>
          <a:xfrm>
            <a:off x="276907" y="1358745"/>
            <a:ext cx="4156447" cy="4946358"/>
          </a:xfrm>
        </p:spPr>
        <p:txBody>
          <a:bodyPr/>
          <a:lstStyle/>
          <a:p>
            <a:pPr eaLnBrk="1" fontAlgn="b" hangingPunct="1"/>
            <a:r>
              <a:rPr lang="es-ES" altLang="zh-CN" sz="1600" dirty="0"/>
              <a:t>Puerto de entrada</a:t>
            </a:r>
          </a:p>
          <a:p>
            <a:pPr eaLnBrk="1" fontAlgn="b" hangingPunct="1"/>
            <a:r>
              <a:rPr lang="es-ES" altLang="zh-CN" sz="1600" dirty="0"/>
              <a:t>Memoria de contenido </a:t>
            </a:r>
            <a:r>
              <a:rPr lang="es-ES" altLang="zh-CN" sz="1600" dirty="0" err="1"/>
              <a:t>direccionable</a:t>
            </a:r>
            <a:r>
              <a:rPr lang="es-ES" altLang="zh-CN" sz="1600" dirty="0"/>
              <a:t> (CAM)</a:t>
            </a:r>
          </a:p>
          <a:p>
            <a:pPr eaLnBrk="1" fontAlgn="b" hangingPunct="1"/>
            <a:r>
              <a:rPr lang="es-ES" altLang="zh-CN" sz="1600" dirty="0" err="1"/>
              <a:t>Switching</a:t>
            </a:r>
            <a:r>
              <a:rPr lang="es-ES" altLang="zh-CN" sz="1600" dirty="0"/>
              <a:t> por método de corte</a:t>
            </a:r>
          </a:p>
          <a:p>
            <a:pPr eaLnBrk="1" fontAlgn="b" hangingPunct="1"/>
            <a:r>
              <a:rPr lang="es-ES" altLang="zh-CN" sz="1600" dirty="0" err="1"/>
              <a:t>Switching</a:t>
            </a:r>
            <a:r>
              <a:rPr lang="es-ES" altLang="zh-CN" sz="1600" dirty="0"/>
              <a:t> de almacenamiento y envío</a:t>
            </a:r>
          </a:p>
          <a:p>
            <a:pPr eaLnBrk="1" fontAlgn="b" hangingPunct="1"/>
            <a:r>
              <a:rPr lang="es-ES" altLang="zh-CN" sz="1600" dirty="0"/>
              <a:t>Secuencia de verificación de trama (FCS)</a:t>
            </a:r>
          </a:p>
          <a:p>
            <a:pPr eaLnBrk="1" fontAlgn="b" hangingPunct="1"/>
            <a:r>
              <a:rPr lang="es-ES" altLang="zh-CN" sz="1600" dirty="0" err="1"/>
              <a:t>Switching</a:t>
            </a:r>
            <a:r>
              <a:rPr lang="es-ES" altLang="zh-CN" sz="1600" dirty="0"/>
              <a:t> libre de fragmentos</a:t>
            </a:r>
          </a:p>
          <a:p>
            <a:pPr eaLnBrk="1" fontAlgn="b" hangingPunct="1"/>
            <a:r>
              <a:rPr lang="es-ES" altLang="zh-CN" sz="1600" dirty="0"/>
              <a:t>Dominio de colisiones</a:t>
            </a:r>
          </a:p>
          <a:p>
            <a:pPr eaLnBrk="1" fontAlgn="b" hangingPunct="1"/>
            <a:r>
              <a:rPr lang="es-ES" altLang="zh-CN" sz="1600" dirty="0"/>
              <a:t>Dominio de difusión</a:t>
            </a:r>
          </a:p>
        </p:txBody>
      </p:sp>
      <p:sp>
        <p:nvSpPr>
          <p:cNvPr id="6" name="Content Placeholder 1"/>
          <p:cNvSpPr txBox="1">
            <a:spLocks/>
          </p:cNvSpPr>
          <p:nvPr/>
        </p:nvSpPr>
        <p:spPr bwMode="auto">
          <a:xfrm>
            <a:off x="3008165" y="1358745"/>
            <a:ext cx="2850381"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eaLnBrk="1" fontAlgn="b" hangingPunct="1"/>
            <a:endParaRPr lang="en-US" sz="1600" dirty="0"/>
          </a:p>
        </p:txBody>
      </p:sp>
      <p:sp>
        <p:nvSpPr>
          <p:cNvPr id="8" name="Content Placeholder 1"/>
          <p:cNvSpPr txBox="1">
            <a:spLocks/>
          </p:cNvSpPr>
          <p:nvPr/>
        </p:nvSpPr>
        <p:spPr bwMode="auto">
          <a:xfrm>
            <a:off x="5856379" y="1358745"/>
            <a:ext cx="2841064" cy="4946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mc="http://schemas.openxmlformats.org/markup-compatibility/2006" xmlns:a14="http://schemas.microsoft.com/office/drawing/2010/main" xmlns:c="http://schemas.openxmlformats.org/drawingml/2006/chart" xmlns:dgm="http://schemas.openxmlformats.org/drawingml/2006/diagram" xmlns:cdr="http://schemas.openxmlformats.org/drawingml/2006/chartDrawing" xmlns:wne="http://schemas.microsoft.com/office/powerpoint/2006/powerpointml" xmlns:wp="http://schemas.openxmlformats.org/drawingml/2006/powerpointprocessingDrawing" xmlns:v="urn:schemas-microsoft-com:vml" xmlns:o="urn:schemas-microsoft-com:office:office"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fontAlgn="b"/>
            <a:endParaRPr lang="en-US" sz="1600" dirty="0"/>
          </a:p>
        </p:txBody>
      </p:sp>
    </p:spTree>
    <p:extLst>
      <p:ext uri="{BB962C8B-B14F-4D97-AF65-F5344CB8AC3E}">
        <p14:creationId xmlns:p14="http://schemas.microsoft.com/office/powerpoint/2010/main" val="160610455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a:p>
        </p:txBody>
      </p:sp>
      <p:pic>
        <p:nvPicPr>
          <p:cNvPr id="121858" name="Picture 3" descr="CNA_largo-onwhite"/>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s-ES" sz="2400" dirty="0"/>
              <a:t>4.1 Diseño de LAN</a:t>
            </a:r>
            <a:endParaRPr lang="es-ES" sz="2400" dirty="0">
              <a:solidFill>
                <a:srgbClr val="00B0F0"/>
              </a:solidFill>
            </a:endParaRPr>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Redes convergentes</a:t>
            </a:r>
            <a:r>
              <a:rPr lang="en-US" dirty="0"/>
              <a:t>
</a:t>
            </a:r>
            <a:r>
              <a:rPr lang="es-ES" sz="2800" dirty="0"/>
              <a:t>Complejidad creciente de las redes</a:t>
            </a:r>
            <a:endParaRPr lang="es-ES" sz="2800" dirty="0">
              <a:solidFill>
                <a:srgbClr val="00B0F0"/>
              </a:solidFill>
              <a:latin typeface="Arial" charset="0"/>
            </a:endParaRPr>
          </a:p>
        </p:txBody>
      </p:sp>
      <p:sp>
        <p:nvSpPr>
          <p:cNvPr id="3" name="Content Placeholder 2"/>
          <p:cNvSpPr>
            <a:spLocks noGrp="1"/>
          </p:cNvSpPr>
          <p:nvPr>
            <p:ph idx="1"/>
          </p:nvPr>
        </p:nvSpPr>
        <p:spPr>
          <a:xfrm>
            <a:off x="202784" y="2816942"/>
            <a:ext cx="2820635" cy="3607178"/>
          </a:xfrm>
        </p:spPr>
        <p:txBody>
          <a:bodyPr/>
          <a:lstStyle/>
          <a:p>
            <a:r>
              <a:rPr lang="es-ES" sz="2000" dirty="0"/>
              <a:t>El mundo digital está cambiando.</a:t>
            </a:r>
          </a:p>
          <a:p>
            <a:r>
              <a:rPr lang="es-ES" sz="2000" dirty="0"/>
              <a:t>Se debe acceder a la información desde cualquier lugar del mundo.</a:t>
            </a:r>
          </a:p>
        </p:txBody>
      </p:sp>
      <p:pic>
        <p:nvPicPr>
          <p:cNvPr id="6" name="Picture 5"/>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239489" y="1828800"/>
            <a:ext cx="5371527" cy="4305300"/>
          </a:xfrm>
          <a:prstGeom prst="rect">
            <a:avLst/>
          </a:prstGeom>
          <a:ln>
            <a:solidFill>
              <a:schemeClr val="tx1"/>
            </a:solidFill>
          </a:ln>
        </p:spPr>
      </p:pic>
    </p:spTree>
    <p:extLst>
      <p:ext uri="{BB962C8B-B14F-4D97-AF65-F5344CB8AC3E}">
        <p14:creationId xmlns:p14="http://schemas.microsoft.com/office/powerpoint/2010/main" val="270003087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Redes convergentes</a:t>
            </a:r>
            <a:r>
              <a:rPr lang="en-US" dirty="0"/>
              <a:t>
</a:t>
            </a:r>
            <a:r>
              <a:rPr lang="es-ES" sz="2800" dirty="0"/>
              <a:t>Elementos de una red convergente</a:t>
            </a:r>
            <a:endParaRPr lang="es-ES" sz="2800" dirty="0">
              <a:solidFill>
                <a:srgbClr val="00B0F0"/>
              </a:solidFill>
              <a:latin typeface="Arial" charset="0"/>
            </a:endParaRPr>
          </a:p>
        </p:txBody>
      </p:sp>
      <p:sp>
        <p:nvSpPr>
          <p:cNvPr id="2" name="Content Placeholder 1"/>
          <p:cNvSpPr>
            <a:spLocks noGrp="1"/>
          </p:cNvSpPr>
          <p:nvPr>
            <p:ph idx="1"/>
          </p:nvPr>
        </p:nvSpPr>
        <p:spPr>
          <a:xfrm>
            <a:off x="195767" y="1504337"/>
            <a:ext cx="5134393" cy="4970206"/>
          </a:xfrm>
        </p:spPr>
        <p:txBody>
          <a:bodyPr/>
          <a:lstStyle/>
          <a:p>
            <a:r>
              <a:rPr lang="es-ES" sz="1800" dirty="0"/>
              <a:t>Para admitir la colaboración, las redes emplean soluciones convergentes.</a:t>
            </a:r>
          </a:p>
          <a:p>
            <a:r>
              <a:rPr lang="es-ES" sz="1800" dirty="0"/>
              <a:t>Se ofrecen diversos servicios de datos, como sistemas de voz, teléfonos IP, gateways de voz, compatibilidad con vídeo y videoconferencias.</a:t>
            </a:r>
          </a:p>
          <a:p>
            <a:r>
              <a:rPr lang="es-ES" sz="1800" dirty="0"/>
              <a:t>El control de llamadas, la mensajería de voz, la movilidad y el contestador automático también son características comunes.</a:t>
            </a:r>
          </a:p>
          <a:p>
            <a:pPr marL="236538" lvl="1" indent="-236538">
              <a:spcBef>
                <a:spcPct val="50000"/>
              </a:spcBef>
              <a:buFont typeface="Wingdings" pitchFamily="2" charset="2"/>
              <a:buChar char="§"/>
            </a:pPr>
            <a:r>
              <a:rPr lang="es-ES" sz="1800" dirty="0"/>
              <a:t>Varios tipos de tráfico y una sola red para administrar.</a:t>
            </a:r>
          </a:p>
          <a:p>
            <a:pPr marL="236538" lvl="1" indent="-236538">
              <a:spcBef>
                <a:spcPct val="50000"/>
              </a:spcBef>
              <a:buFont typeface="Wingdings" pitchFamily="2" charset="2"/>
              <a:buChar char="§"/>
            </a:pPr>
            <a:r>
              <a:rPr lang="es-ES" sz="1800" dirty="0"/>
              <a:t>Ahorros sustanciales en la instalación y administración de redes de voz, vídeo y datos independientes.</a:t>
            </a:r>
          </a:p>
          <a:p>
            <a:pPr marL="236538" lvl="1" indent="-236538">
              <a:spcBef>
                <a:spcPct val="50000"/>
              </a:spcBef>
              <a:buFont typeface="Wingdings" pitchFamily="2" charset="2"/>
              <a:buChar char="§"/>
            </a:pPr>
            <a:r>
              <a:rPr lang="es-ES" sz="1800" dirty="0"/>
              <a:t>Integra la administración de TI.</a:t>
            </a:r>
          </a:p>
          <a:p>
            <a:endParaRPr lang="es-ES" sz="1400" dirty="0"/>
          </a:p>
        </p:txBody>
      </p:sp>
      <p:pic>
        <p:nvPicPr>
          <p:cNvPr id="1026" name="Picture 2"/>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5427199" y="1784555"/>
            <a:ext cx="3014202" cy="4055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609499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Redes convergentes</a:t>
            </a:r>
            <a:r>
              <a:rPr lang="en-US" dirty="0"/>
              <a:t>
</a:t>
            </a:r>
            <a:r>
              <a:rPr lang="es-ES" sz="2800" dirty="0"/>
              <a:t>Cisco </a:t>
            </a:r>
            <a:r>
              <a:rPr lang="es-ES" sz="2800" dirty="0" err="1"/>
              <a:t>Borderless</a:t>
            </a:r>
            <a:r>
              <a:rPr lang="es-ES" sz="2800" dirty="0"/>
              <a:t> Networks</a:t>
            </a:r>
            <a:endParaRPr lang="es-ES" sz="2800" dirty="0">
              <a:solidFill>
                <a:srgbClr val="00B0F0"/>
              </a:solidFill>
              <a:latin typeface="Arial" charset="0"/>
            </a:endParaRPr>
          </a:p>
        </p:txBody>
      </p:sp>
      <p:sp>
        <p:nvSpPr>
          <p:cNvPr id="2" name="Content Placeholder 1"/>
          <p:cNvSpPr>
            <a:spLocks noGrp="1"/>
          </p:cNvSpPr>
          <p:nvPr>
            <p:ph idx="1"/>
          </p:nvPr>
        </p:nvSpPr>
        <p:spPr>
          <a:xfrm>
            <a:off x="195768" y="1504338"/>
            <a:ext cx="3461832" cy="4689986"/>
          </a:xfrm>
        </p:spPr>
        <p:txBody>
          <a:bodyPr/>
          <a:lstStyle/>
          <a:p>
            <a:r>
              <a:rPr lang="es-ES" sz="2000" dirty="0"/>
              <a:t>Es una arquitectura de red que permite que las organizaciones se conecten con cualquier persona, en cualquier lugar, en cualquier momento y en cualquier dispositivo de forma segura, confiable y sin inconvenientes.</a:t>
            </a:r>
          </a:p>
          <a:p>
            <a:r>
              <a:rPr lang="es-ES" sz="2000" dirty="0"/>
              <a:t>Está diseñada para enfrentar los desafíos comerciales y de TI, como la admisión de redes convergentes y el cambio de los patrones de trabajo.</a:t>
            </a:r>
          </a:p>
          <a:p>
            <a:endParaRPr lang="es-ES" sz="16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745783" y="1458709"/>
            <a:ext cx="5324474" cy="4029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4423215"/>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48113" cy="838200"/>
          </a:xfrm>
        </p:spPr>
        <p:txBody>
          <a:bodyPr anchor="b"/>
          <a:lstStyle/>
          <a:p>
            <a:pPr eaLnBrk="1" hangingPunct="1"/>
            <a:r>
              <a:rPr lang="es-ES" sz="1800" dirty="0"/>
              <a:t>Redes convergentes</a:t>
            </a:r>
            <a:r>
              <a:rPr lang="en-US" dirty="0"/>
              <a:t>
</a:t>
            </a:r>
            <a:r>
              <a:rPr lang="es-ES" sz="2800" dirty="0"/>
              <a:t>Jerarquía en las redes conmutadas sin fronteras</a:t>
            </a:r>
            <a:endParaRPr lang="es-ES" sz="2800" dirty="0">
              <a:solidFill>
                <a:srgbClr val="00B0F0"/>
              </a:solidFill>
              <a:latin typeface="Arial" charset="0"/>
            </a:endParaRPr>
          </a:p>
        </p:txBody>
      </p:sp>
      <p:sp>
        <p:nvSpPr>
          <p:cNvPr id="2" name="Content Placeholder 1"/>
          <p:cNvSpPr>
            <a:spLocks noGrp="1"/>
          </p:cNvSpPr>
          <p:nvPr>
            <p:ph idx="1"/>
          </p:nvPr>
        </p:nvSpPr>
        <p:spPr>
          <a:xfrm>
            <a:off x="195768" y="1666567"/>
            <a:ext cx="3366139" cy="4586749"/>
          </a:xfrm>
        </p:spPr>
        <p:txBody>
          <a:bodyPr/>
          <a:lstStyle/>
          <a:p>
            <a:pPr marL="0" indent="0">
              <a:buNone/>
            </a:pPr>
            <a:r>
              <a:rPr lang="es-ES" sz="2000" dirty="0"/>
              <a:t>Las pautas de diseño de las redes conmutadas sin fronteras se basan en los siguientes principios:</a:t>
            </a:r>
          </a:p>
          <a:p>
            <a:pPr marL="236538" lvl="1" indent="-236538">
              <a:spcBef>
                <a:spcPct val="50000"/>
              </a:spcBef>
              <a:buFont typeface="Wingdings" pitchFamily="2" charset="2"/>
              <a:buChar char="§"/>
            </a:pPr>
            <a:r>
              <a:rPr lang="es-ES" dirty="0"/>
              <a:t>Jerárquico</a:t>
            </a:r>
          </a:p>
          <a:p>
            <a:pPr marL="236538" lvl="1" indent="-236538">
              <a:spcBef>
                <a:spcPct val="50000"/>
              </a:spcBef>
              <a:buFont typeface="Wingdings" pitchFamily="2" charset="2"/>
              <a:buChar char="§"/>
            </a:pPr>
            <a:r>
              <a:rPr lang="es-ES" dirty="0"/>
              <a:t>Modularidad</a:t>
            </a:r>
          </a:p>
          <a:p>
            <a:pPr marL="236538" lvl="1" indent="-236538">
              <a:spcBef>
                <a:spcPct val="50000"/>
              </a:spcBef>
              <a:buFont typeface="Wingdings" pitchFamily="2" charset="2"/>
              <a:buChar char="§"/>
            </a:pPr>
            <a:r>
              <a:rPr lang="es-ES" dirty="0"/>
              <a:t>Capacidad de recuperación</a:t>
            </a:r>
          </a:p>
          <a:p>
            <a:pPr marL="236538" lvl="1" indent="-236538">
              <a:spcBef>
                <a:spcPct val="50000"/>
              </a:spcBef>
              <a:buFont typeface="Wingdings" pitchFamily="2" charset="2"/>
              <a:buChar char="§"/>
            </a:pPr>
            <a:r>
              <a:rPr lang="es-ES" dirty="0"/>
              <a:t>Flexibilidad</a:t>
            </a:r>
          </a:p>
          <a:p>
            <a:pPr marL="0" indent="0">
              <a:buNone/>
            </a:pPr>
            <a:endParaRPr lang="es-ES" sz="1600" dirty="0"/>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45384" y="1666609"/>
            <a:ext cx="5069525" cy="4137023"/>
          </a:xfrm>
          <a:prstGeom prst="rect">
            <a:avLst/>
          </a:prstGeom>
          <a:ln>
            <a:solidFill>
              <a:schemeClr val="tx1"/>
            </a:solidFill>
          </a:ln>
        </p:spPr>
      </p:pic>
    </p:spTree>
    <p:extLst>
      <p:ext uri="{BB962C8B-B14F-4D97-AF65-F5344CB8AC3E}">
        <p14:creationId xmlns:p14="http://schemas.microsoft.com/office/powerpoint/2010/main" val="287061823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Redes convergentes</a:t>
            </a:r>
            <a:r>
              <a:rPr lang="en-US" dirty="0"/>
              <a:t>
</a:t>
            </a:r>
            <a:r>
              <a:rPr lang="es-ES" sz="2800" dirty="0"/>
              <a:t>Capas de acceso, distribución y principal</a:t>
            </a:r>
            <a:endParaRPr lang="es-ES" sz="2800" dirty="0">
              <a:solidFill>
                <a:srgbClr val="00B0F0"/>
              </a:solidFill>
              <a:latin typeface="Arial" charset="0"/>
            </a:endParaRPr>
          </a:p>
        </p:txBody>
      </p:sp>
      <p:pic>
        <p:nvPicPr>
          <p:cNvPr id="3075" name="Picture 3"/>
          <p:cNvPicPr>
            <a:picLocks noChangeAspect="1" noChangeArrowheads="1"/>
          </p:cNvPicPr>
          <p:nvPr/>
        </p:nvPicPr>
        <p:blipFill>
          <a:blip r:embed="rId3" cstate="email">
            <a:extLst>
              <a:ext uri="{28A0092B-C50C-407E-A947-70E740481C1C}">
                <a14:useLocalDpi xmlns:a14="http://schemas.microsoft.com/office/drawing/2010/main" val="0"/>
              </a:ext>
            </a:extLst>
          </a:blip>
          <a:stretch>
            <a:fillRect/>
          </a:stretch>
        </p:blipFill>
        <p:spPr bwMode="auto">
          <a:xfrm>
            <a:off x="1182461" y="1300285"/>
            <a:ext cx="6722666" cy="5258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2423787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eaLnBrk="1" hangingPunct="1"/>
            <a:r>
              <a:rPr lang="es-ES" sz="1800" dirty="0"/>
              <a:t>Redes conmutadas</a:t>
            </a:r>
            <a:r>
              <a:rPr lang="en-US" dirty="0"/>
              <a:t>
</a:t>
            </a:r>
            <a:r>
              <a:rPr lang="es-ES" sz="2800" dirty="0"/>
              <a:t>Función de las redes conmutadas</a:t>
            </a:r>
            <a:endParaRPr lang="es-ES" sz="2800" dirty="0">
              <a:solidFill>
                <a:srgbClr val="00B0F0"/>
              </a:solidFill>
              <a:latin typeface="Arial" charset="0"/>
            </a:endParaRPr>
          </a:p>
        </p:txBody>
      </p:sp>
      <p:sp>
        <p:nvSpPr>
          <p:cNvPr id="8" name="Content Placeholder 1"/>
          <p:cNvSpPr>
            <a:spLocks noGrp="1"/>
          </p:cNvSpPr>
          <p:nvPr>
            <p:ph idx="1"/>
          </p:nvPr>
        </p:nvSpPr>
        <p:spPr>
          <a:xfrm>
            <a:off x="195768" y="1666567"/>
            <a:ext cx="4121051" cy="4586749"/>
          </a:xfrm>
        </p:spPr>
        <p:txBody>
          <a:bodyPr/>
          <a:lstStyle/>
          <a:p>
            <a:r>
              <a:rPr lang="es-ES" sz="2000" dirty="0"/>
              <a:t>Las tecnologías de switching son fundamentales para el diseño de una red. </a:t>
            </a:r>
          </a:p>
          <a:p>
            <a:r>
              <a:rPr lang="es-ES" sz="2000" dirty="0"/>
              <a:t>El switching permite que el tráfico se envíe solo cuando se necesita en la mayoría de los casos, con métodos rápidos.</a:t>
            </a:r>
          </a:p>
          <a:p>
            <a:r>
              <a:rPr lang="es-ES" sz="2000" dirty="0"/>
              <a:t>Una red LAN conmutada:</a:t>
            </a:r>
          </a:p>
          <a:p>
            <a:pPr marL="681037" lvl="1" indent="-342900">
              <a:buFont typeface="Wingdings" pitchFamily="2" charset="2"/>
              <a:buChar char="§"/>
            </a:pPr>
            <a:r>
              <a:rPr lang="es-ES" sz="1600" dirty="0"/>
              <a:t>Permite más flexibilidad </a:t>
            </a:r>
          </a:p>
          <a:p>
            <a:pPr marL="681037" lvl="1" indent="-342900">
              <a:buFont typeface="Wingdings" pitchFamily="2" charset="2"/>
              <a:buChar char="§"/>
            </a:pPr>
            <a:r>
              <a:rPr lang="es-ES" sz="1600" dirty="0"/>
              <a:t>Permite más administración de tráfico</a:t>
            </a:r>
          </a:p>
          <a:p>
            <a:pPr marL="681037" lvl="1" indent="-342900">
              <a:buFont typeface="Wingdings" pitchFamily="2" charset="2"/>
              <a:buChar char="§"/>
            </a:pPr>
            <a:r>
              <a:rPr lang="es-ES" sz="1600" dirty="0"/>
              <a:t>Admite calidad de servicio, seguridad adicional, redes inalámbricas, telefonía IP y servicios de movilidad</a:t>
            </a:r>
          </a:p>
          <a:p>
            <a:pPr marL="0" indent="0">
              <a:buNone/>
            </a:pPr>
            <a:endParaRPr lang="es-ES" sz="1600" dirty="0"/>
          </a:p>
        </p:txBody>
      </p:sp>
      <p:pic>
        <p:nvPicPr>
          <p:cNvPr id="307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4812663" y="1529839"/>
            <a:ext cx="3128115" cy="45022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7291646"/>
      </p:ext>
    </p:extLst>
  </p:cSld>
  <p:clrMapOvr>
    <a:masterClrMapping/>
  </p:clrMapOvr>
  <p:transition spd="med">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28183</TotalTime>
  <Pages>28</Pages>
  <Words>1746</Words>
  <Application>Microsoft Office PowerPoint</Application>
  <PresentationFormat>Presentación en pantalla (4:3)</PresentationFormat>
  <Paragraphs>214</Paragraphs>
  <Slides>27</Slides>
  <Notes>27</Notes>
  <HiddenSlides>2</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27</vt:i4>
      </vt:variant>
    </vt:vector>
  </HeadingPairs>
  <TitlesOfParts>
    <vt:vector size="31" baseType="lpstr">
      <vt:lpstr>Arial</vt:lpstr>
      <vt:lpstr>Wingdings</vt:lpstr>
      <vt:lpstr>PPT-TMPLT-WHT_C</vt:lpstr>
      <vt:lpstr>NetAcad-4F_PPT-WHT_060408</vt:lpstr>
      <vt:lpstr>Capítulo 4: Redes conmutadas</vt:lpstr>
      <vt:lpstr>Capítulo 4: Secciones y objetivos</vt:lpstr>
      <vt:lpstr>4.1 Diseño de LAN</vt:lpstr>
      <vt:lpstr>Redes convergentes
Complejidad creciente de las redes</vt:lpstr>
      <vt:lpstr>Redes convergentes
Elementos de una red convergente</vt:lpstr>
      <vt:lpstr>Redes convergentes
Cisco Borderless Networks</vt:lpstr>
      <vt:lpstr>Redes convergentes
Jerarquía en las redes conmutadas sin fronteras</vt:lpstr>
      <vt:lpstr>Redes convergentes
Capas de acceso, distribución y principal</vt:lpstr>
      <vt:lpstr>Redes conmutadas
Función de las redes conmutadas</vt:lpstr>
      <vt:lpstr>Redes conmutadas
Factores de forma</vt:lpstr>
      <vt:lpstr>Redes conmutadas
Factores de forma</vt:lpstr>
      <vt:lpstr>Redes conmutadas
Factores de forma</vt:lpstr>
      <vt:lpstr>4.2 El entorno conmutado</vt:lpstr>
      <vt:lpstr>Reenvío de tramas
Switching como un concepto general en redes y telecomunicaciones</vt:lpstr>
      <vt:lpstr>Reenvío de tramas
Completar en forma dinámica la tabla de direcciones MAC de un switch</vt:lpstr>
      <vt:lpstr>Reenvío de tramas
Métodos de reenvío de un switch</vt:lpstr>
      <vt:lpstr>Reenvío de tramas
Switching de almacenamiento y reenvío</vt:lpstr>
      <vt:lpstr>Reenvío de tramas
Switching por método de corte</vt:lpstr>
      <vt:lpstr>Dominios de switching
Dominios de colisiones</vt:lpstr>
      <vt:lpstr>Dominios de switching
Dominios de difusión</vt:lpstr>
      <vt:lpstr>Dominios de switching
Alivio de la congestión en la red</vt:lpstr>
      <vt:lpstr>4.3 Resumen del capítulo</vt:lpstr>
      <vt:lpstr>Resumen del capítulo
Resumen</vt:lpstr>
      <vt:lpstr>Sección 4.1
Términos y comandos</vt:lpstr>
      <vt:lpstr>Sección 4.2
Términos y comandos</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Lizethe Pérez Fuertes</cp:lastModifiedBy>
  <cp:revision>1060</cp:revision>
  <cp:lastPrinted>1999-01-27T00:54:54Z</cp:lastPrinted>
  <dcterms:created xsi:type="dcterms:W3CDTF">2006-10-23T15:07:30Z</dcterms:created>
  <dcterms:modified xsi:type="dcterms:W3CDTF">2021-03-12T18:23:53Z</dcterms:modified>
</cp:coreProperties>
</file>