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91" r:id="rId23"/>
    <p:sldId id="288" r:id="rId24"/>
    <p:sldId id="305" r:id="rId25"/>
    <p:sldId id="286" r:id="rId26"/>
    <p:sldId id="270" r:id="rId27"/>
    <p:sldId id="271" r:id="rId28"/>
    <p:sldId id="292" r:id="rId29"/>
    <p:sldId id="302" r:id="rId30"/>
    <p:sldId id="295" r:id="rId31"/>
    <p:sldId id="296" r:id="rId32"/>
    <p:sldId id="297" r:id="rId33"/>
    <p:sldId id="299" r:id="rId34"/>
    <p:sldId id="301" r:id="rId35"/>
    <p:sldId id="298" r:id="rId36"/>
    <p:sldId id="306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6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172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47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412776"/>
            <a:ext cx="8388424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la red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</a:t>
            </a:r>
            <a:r>
              <a:rPr lang="es-ES" sz="2400" b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la </a:t>
            </a:r>
            <a:r>
              <a:rPr lang="es-ES" sz="2000" b="1" dirty="0">
                <a:cs typeface="Times New Roman"/>
              </a:rPr>
              <a:t>máscara de subred </a:t>
            </a:r>
            <a:r>
              <a:rPr lang="es-ES" sz="2000" dirty="0">
                <a:cs typeface="Times New Roman"/>
              </a:rPr>
              <a:t>en notación decimal para este esquema de direccionamiento?_________________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58862"/>
            <a:ext cx="82266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30518"/>
              </p:ext>
            </p:extLst>
          </p:nvPr>
        </p:nvGraphicFramePr>
        <p:xfrm>
          <a:off x="2843808" y="3933056"/>
          <a:ext cx="3607986" cy="2664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2864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605122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9459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433941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696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55248"/>
            <a:ext cx="79928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binario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803727"/>
              </p:ext>
            </p:extLst>
          </p:nvPr>
        </p:nvGraphicFramePr>
        <p:xfrm>
          <a:off x="719572" y="3461248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9348" y="2060848"/>
            <a:ext cx="7686040" cy="3643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</a:t>
            </a:r>
            <a:r>
              <a:rPr lang="es-ES" sz="2000" b="1" dirty="0">
                <a:cs typeface="Times New Roman"/>
              </a:rPr>
              <a:t>máscara de subred</a:t>
            </a:r>
            <a:r>
              <a:rPr lang="es-ES" sz="2000" dirty="0">
                <a:cs typeface="Times New Roman"/>
              </a:rPr>
              <a:t>.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692696"/>
            <a:ext cx="8423868" cy="1210527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dadas la IP y el prefijo con el </a:t>
            </a:r>
            <a:r>
              <a:rPr lang="es-ES_tradnl" sz="3200" b="1" u="sng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3" y="1124744"/>
            <a:ext cx="8323421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la 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dirty="0">
                <a:cs typeface="Times New Roman"/>
              </a:rPr>
              <a:t>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máscara de subred</a:t>
            </a:r>
            <a:r>
              <a:rPr lang="es-ES" sz="1600" dirty="0">
                <a:cs typeface="Times New Roman"/>
              </a:rPr>
              <a:t> ______________ y la 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Calcular el </a:t>
            </a: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 </a:t>
            </a:r>
            <a:r>
              <a:rPr lang="es-ES" sz="1600" dirty="0">
                <a:cs typeface="Times New Roman"/>
              </a:rPr>
              <a:t>_______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</a:t>
            </a:r>
            <a:r>
              <a:rPr lang="es-ES" sz="1600" b="1" dirty="0">
                <a:cs typeface="Times New Roman"/>
              </a:rPr>
              <a:t>#subred</a:t>
            </a:r>
            <a:r>
              <a:rPr lang="es-ES" sz="1600" dirty="0">
                <a:cs typeface="Times New Roman"/>
              </a:rPr>
              <a:t> * </a:t>
            </a:r>
            <a:r>
              <a:rPr lang="es-ES" sz="1600" b="1" dirty="0">
                <a:cs typeface="Times New Roman"/>
              </a:rPr>
              <a:t>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</a:t>
            </a:r>
            <a:r>
              <a:rPr lang="es-ES" sz="1600" b="1" dirty="0">
                <a:cs typeface="Times New Roman"/>
              </a:rPr>
              <a:t>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53035" y="216405"/>
            <a:ext cx="8154652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39213"/>
              </p:ext>
            </p:extLst>
          </p:nvPr>
        </p:nvGraphicFramePr>
        <p:xfrm>
          <a:off x="494944" y="3319275"/>
          <a:ext cx="8268618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059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66962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908143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  <a:gridCol w="1431107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ES" sz="1400" dirty="0"/>
                    </a:p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714" y="1374881"/>
            <a:ext cx="8323421" cy="1064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Dirección de red: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19.0.0.0 / 28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Máscara de subred:</a:t>
            </a:r>
            <a:r>
              <a:rPr lang="es-ES" sz="1600" b="1" dirty="0">
                <a:cs typeface="Times New Roman"/>
              </a:rPr>
              <a:t> </a:t>
            </a:r>
            <a:r>
              <a:rPr lang="es-ES" sz="1600" b="1" dirty="0">
                <a:solidFill>
                  <a:srgbClr val="FF0000"/>
                </a:solidFill>
                <a:cs typeface="Times New Roman"/>
              </a:rPr>
              <a:t>255</a:t>
            </a:r>
            <a:r>
              <a:rPr lang="es-ES" sz="1600" b="1" dirty="0">
                <a:cs typeface="Times New Roman"/>
              </a:rPr>
              <a:t>.255.255.240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cs typeface="Times New Roman"/>
              </a:rPr>
              <a:t>Posición del </a:t>
            </a:r>
            <a:r>
              <a:rPr lang="es-ES" sz="1600" b="1" dirty="0">
                <a:cs typeface="Times New Roman"/>
              </a:rPr>
              <a:t>byte crítico</a:t>
            </a:r>
            <a:r>
              <a:rPr lang="es-ES" sz="1600" dirty="0">
                <a:cs typeface="Times New Roman"/>
              </a:rPr>
              <a:t>: 4</a:t>
            </a:r>
          </a:p>
          <a:p>
            <a:pPr marL="367665" marR="5080" indent="-285750" algn="just">
              <a:lnSpc>
                <a:spcPts val="21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cs typeface="Times New Roman"/>
              </a:rPr>
              <a:t>Desplazamiento </a:t>
            </a:r>
            <a:r>
              <a:rPr lang="es-ES" sz="1600" dirty="0">
                <a:cs typeface="Times New Roman"/>
              </a:rPr>
              <a:t>en el </a:t>
            </a:r>
            <a:r>
              <a:rPr lang="es-ES" sz="1600" b="1" dirty="0">
                <a:cs typeface="Times New Roman"/>
              </a:rPr>
              <a:t>byte crítico: </a:t>
            </a:r>
            <a:r>
              <a:rPr lang="es-ES" sz="1600" dirty="0">
                <a:cs typeface="Times New Roman"/>
              </a:rPr>
              <a:t> 16</a:t>
            </a:r>
            <a:endParaRPr lang="es-ES" sz="1600" dirty="0">
              <a:cs typeface="Times New Roman"/>
              <a:sym typeface="Wingdings" panose="05000000000000000000" pitchFamily="2" charset="2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347865" y="548680"/>
            <a:ext cx="8448270" cy="64807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Identificar la primera y última dirección IP válida y la dirección de broadcast de una subred?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11015"/>
              </p:ext>
            </p:extLst>
          </p:nvPr>
        </p:nvGraphicFramePr>
        <p:xfrm>
          <a:off x="550076" y="2617020"/>
          <a:ext cx="8043847" cy="38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33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964194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850827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609900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683596">
                  <a:extLst>
                    <a:ext uri="{9D8B030D-6E8A-4147-A177-3AD203B41FA5}">
                      <a16:colId xmlns:a16="http://schemas.microsoft.com/office/drawing/2014/main" val="2364185224"/>
                    </a:ext>
                  </a:extLst>
                </a:gridCol>
              </a:tblGrid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Primera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Última IP válida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de broadcast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840314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19. 0 .0 .49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19. 0 .0 .62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+ 15</a:t>
                      </a:r>
                    </a:p>
                    <a:p>
                      <a:pPr algn="ctr"/>
                      <a:r>
                        <a:rPr lang="es-ES" sz="1400" dirty="0"/>
                        <a:t>19.0.0.</a:t>
                      </a:r>
                      <a:r>
                        <a:rPr lang="es-ES" sz="1400" b="1" dirty="0"/>
                        <a:t>63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595222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673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2917</TotalTime>
  <Words>2697</Words>
  <Application>Microsoft Office PowerPoint</Application>
  <PresentationFormat>Presentación en pantalla (4:3)</PresentationFormat>
  <Paragraphs>399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127</cp:revision>
  <dcterms:created xsi:type="dcterms:W3CDTF">2013-06-11T22:32:36Z</dcterms:created>
  <dcterms:modified xsi:type="dcterms:W3CDTF">2021-06-08T16:18:58Z</dcterms:modified>
</cp:coreProperties>
</file>