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76" r:id="rId4"/>
    <p:sldId id="277" r:id="rId5"/>
    <p:sldId id="260" r:id="rId6"/>
    <p:sldId id="303" r:id="rId7"/>
    <p:sldId id="261" r:id="rId8"/>
    <p:sldId id="275" r:id="rId9"/>
    <p:sldId id="262" r:id="rId10"/>
    <p:sldId id="278" r:id="rId11"/>
    <p:sldId id="263" r:id="rId12"/>
    <p:sldId id="266" r:id="rId13"/>
    <p:sldId id="267" r:id="rId14"/>
    <p:sldId id="273" r:id="rId15"/>
    <p:sldId id="279" r:id="rId16"/>
    <p:sldId id="281" r:id="rId17"/>
    <p:sldId id="282" r:id="rId18"/>
    <p:sldId id="304" r:id="rId19"/>
    <p:sldId id="265" r:id="rId20"/>
    <p:sldId id="285" r:id="rId21"/>
    <p:sldId id="283" r:id="rId22"/>
    <p:sldId id="291" r:id="rId23"/>
    <p:sldId id="288" r:id="rId24"/>
    <p:sldId id="305" r:id="rId25"/>
    <p:sldId id="286" r:id="rId26"/>
    <p:sldId id="270" r:id="rId27"/>
    <p:sldId id="271" r:id="rId28"/>
    <p:sldId id="292" r:id="rId29"/>
    <p:sldId id="302" r:id="rId30"/>
    <p:sldId id="295" r:id="rId31"/>
    <p:sldId id="296" r:id="rId32"/>
    <p:sldId id="297" r:id="rId33"/>
    <p:sldId id="299" r:id="rId34"/>
    <p:sldId id="301" r:id="rId35"/>
    <p:sldId id="298" r:id="rId3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71" d="100"/>
          <a:sy n="71" d="100"/>
        </p:scale>
        <p:origin x="10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457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193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64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62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79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11/02/2021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4064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loopback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loopback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420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lang="es-ES" sz="24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15816" y="2190579"/>
            <a:ext cx="5791200" cy="167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Estudiar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entender</a:t>
            </a:r>
            <a:r>
              <a:rPr lang="es-MX" sz="1800" dirty="0">
                <a:latin typeface="ZapfHumnst BT"/>
              </a:rPr>
              <a:t> los esquemas de direccionamiento IPv4,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crear</a:t>
            </a:r>
            <a:r>
              <a:rPr lang="es-MX" sz="1800" dirty="0">
                <a:latin typeface="ZapfHumnst BT"/>
              </a:rPr>
              <a:t> esquemas de direccionamiento 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reconocer</a:t>
            </a:r>
            <a:r>
              <a:rPr lang="es-MX" sz="1800" dirty="0">
                <a:latin typeface="ZapfHumnst BT"/>
              </a:rPr>
              <a:t> esquemas con base de una dirección IP y su máscara.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53260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0826" y="558924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48592"/>
              </p:ext>
            </p:extLst>
          </p:nvPr>
        </p:nvGraphicFramePr>
        <p:xfrm>
          <a:off x="500826" y="2094924"/>
          <a:ext cx="8280920" cy="230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590999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4267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 </a:t>
            </a:r>
            <a:r>
              <a:rPr sz="2400" spc="-2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200" dirty="0">
                <a:cs typeface="Times New Roman"/>
              </a:rPr>
              <a:t> </a:t>
            </a:r>
            <a:r>
              <a:rPr sz="2400" spc="-5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stantes </a:t>
            </a:r>
            <a:r>
              <a:rPr sz="2400" spc="-19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son </a:t>
            </a:r>
            <a:r>
              <a:rPr sz="2400" spc="-204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utili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ados </a:t>
            </a:r>
            <a:r>
              <a:rPr sz="2400" spc="-19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spc="-204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numerar </a:t>
            </a:r>
            <a:r>
              <a:rPr sz="2400" spc="-25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cada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ed.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lang="es-ES"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lang="es-MX"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400" dirty="0">
              <a:cs typeface="Times New Roman"/>
            </a:endParaRPr>
          </a:p>
          <a:p>
            <a:pPr marL="36195" marR="22860" algn="just">
              <a:lnSpc>
                <a:spcPct val="100000"/>
              </a:lnSpc>
            </a:pPr>
            <a:r>
              <a:rPr sz="2400" spc="-5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1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primera</a:t>
            </a:r>
            <a:r>
              <a:rPr sz="2400" spc="15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</a:t>
            </a:r>
            <a:r>
              <a:rPr sz="2400" spc="17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(di</a:t>
            </a:r>
            <a:r>
              <a:rPr sz="2400" spc="-4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ección</a:t>
            </a:r>
            <a:r>
              <a:rPr sz="2400" spc="1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que</a:t>
            </a:r>
            <a:r>
              <a:rPr sz="2400" spc="15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identi</a:t>
            </a:r>
            <a:r>
              <a:rPr sz="2400" spc="-10" dirty="0">
                <a:cs typeface="Times New Roman"/>
              </a:rPr>
              <a:t>f</a:t>
            </a:r>
            <a:r>
              <a:rPr sz="2400" dirty="0">
                <a:cs typeface="Times New Roman"/>
              </a:rPr>
              <a:t>ica</a:t>
            </a:r>
            <a:r>
              <a:rPr sz="2400" spc="16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165" dirty="0">
                <a:cs typeface="Times New Roman"/>
              </a:rPr>
              <a:t> 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</a:t>
            </a:r>
            <a:r>
              <a:rPr sz="2400" spc="16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de </a:t>
            </a:r>
            <a:r>
              <a:rPr sz="2400" spc="5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25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clase)</a:t>
            </a:r>
            <a:r>
              <a:rPr sz="2400" spc="2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y</a:t>
            </a:r>
            <a:r>
              <a:rPr sz="2400" spc="25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26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última</a:t>
            </a:r>
            <a:r>
              <a:rPr sz="2400" spc="2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</a:t>
            </a:r>
            <a:r>
              <a:rPr sz="2400" spc="-15" dirty="0">
                <a:cs typeface="Times New Roman"/>
              </a:rPr>
              <a:t>u</a:t>
            </a:r>
            <a:r>
              <a:rPr sz="2400" dirty="0">
                <a:cs typeface="Times New Roman"/>
              </a:rPr>
              <a:t>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</a:t>
            </a:r>
            <a:r>
              <a:rPr sz="2400" spc="26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(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broadcas</a:t>
            </a:r>
            <a:r>
              <a:rPr sz="2400" b="1" i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400" dirty="0">
                <a:cs typeface="Times New Roman"/>
              </a:rPr>
              <a:t>)</a:t>
            </a:r>
            <a:r>
              <a:rPr sz="2400" spc="254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n</a:t>
            </a:r>
            <a:r>
              <a:rPr sz="2400" dirty="0">
                <a:cs typeface="Times New Roman"/>
              </a:rPr>
              <a:t>o</a:t>
            </a:r>
            <a:r>
              <a:rPr sz="2400" spc="26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</a:t>
            </a:r>
            <a:r>
              <a:rPr sz="2400" spc="254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utili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an en</a:t>
            </a:r>
            <a:r>
              <a:rPr sz="2400" spc="-5" dirty="0">
                <a:cs typeface="Times New Roman"/>
              </a:rPr>
              <a:t> u</a:t>
            </a:r>
            <a:r>
              <a:rPr sz="2400" dirty="0">
                <a:cs typeface="Times New Roman"/>
              </a:rPr>
              <a:t>n</a:t>
            </a:r>
            <a:r>
              <a:rPr sz="2400" spc="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e</a:t>
            </a:r>
            <a:r>
              <a:rPr lang="es-ES" sz="2400" dirty="0">
                <a:cs typeface="Times New Roman"/>
              </a:rPr>
              <a:t>s</a:t>
            </a:r>
            <a:r>
              <a:rPr sz="2400" dirty="0" err="1">
                <a:cs typeface="Times New Roman"/>
              </a:rPr>
              <a:t>quema</a:t>
            </a:r>
            <a:r>
              <a:rPr sz="2400" dirty="0">
                <a:cs typeface="Times New Roman"/>
              </a:rPr>
              <a:t> 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</a:t>
            </a:r>
            <a:r>
              <a:rPr sz="2400" b="1" i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as</a:t>
            </a:r>
            <a:r>
              <a:rPr sz="2400" b="1" i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ful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717032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72684"/>
              </p:ext>
            </p:extLst>
          </p:nvPr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2044"/>
              </p:ext>
            </p:extLst>
          </p:nvPr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60378"/>
              </p:ext>
            </p:extLst>
          </p:nvPr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94093" y="3422382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Diseñado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al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inicio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-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1</a:t>
            </a:r>
            <a:r>
              <a:rPr sz="2000" b="1" spc="-10" dirty="0">
                <a:cs typeface="Times New Roman"/>
              </a:rPr>
              <a:t>9</a:t>
            </a:r>
            <a:r>
              <a:rPr sz="2000" b="1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Se</a:t>
            </a:r>
            <a:r>
              <a:rPr sz="2000" b="1" spc="3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15" dirty="0">
                <a:cs typeface="Times New Roman"/>
              </a:rPr>
              <a:t>an</a:t>
            </a:r>
            <a:r>
              <a:rPr sz="2000" b="1" spc="33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4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b</a:t>
            </a:r>
            <a:r>
              <a:rPr sz="2000" b="1" spc="-10" dirty="0">
                <a:cs typeface="Times New Roman"/>
              </a:rPr>
              <a:t>y</a:t>
            </a:r>
            <a:r>
              <a:rPr sz="2000" b="1" spc="-15" dirty="0">
                <a:cs typeface="Times New Roman"/>
              </a:rPr>
              <a:t>tes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ra</a:t>
            </a:r>
            <a:r>
              <a:rPr sz="2000" b="1" spc="320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id</a:t>
            </a:r>
            <a:r>
              <a:rPr sz="2000" b="1" spc="-15" dirty="0">
                <a:cs typeface="Times New Roman"/>
              </a:rPr>
              <a:t>en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5" dirty="0">
                <a:cs typeface="Times New Roman"/>
              </a:rPr>
              <a:t>f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</a:t>
            </a:r>
            <a:r>
              <a:rPr sz="2000" b="1" spc="254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3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m</a:t>
            </a:r>
            <a:r>
              <a:rPr sz="2000" b="1" spc="-15" dirty="0">
                <a:cs typeface="Times New Roman"/>
              </a:rPr>
              <a:t>ane</a:t>
            </a:r>
            <a:r>
              <a:rPr sz="2000" b="1" spc="-3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a</a:t>
            </a: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20" dirty="0">
                <a:cs typeface="Times New Roman"/>
              </a:rPr>
              <a:t>ún</a:t>
            </a:r>
            <a:r>
              <a:rPr sz="2000" b="1" spc="-5" dirty="0">
                <a:cs typeface="Times New Roman"/>
              </a:rPr>
              <a:t>i</a:t>
            </a:r>
            <a:r>
              <a:rPr sz="2000" b="1" spc="-15" dirty="0">
                <a:cs typeface="Times New Roman"/>
              </a:rPr>
              <a:t>ca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cada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di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osi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ivo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25" dirty="0">
                <a:cs typeface="Times New Roman"/>
              </a:rPr>
              <a:t>d</a:t>
            </a:r>
            <a:r>
              <a:rPr sz="2000" b="1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Not</a:t>
            </a:r>
            <a:r>
              <a:rPr sz="2000" b="1" spc="-5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ción</a:t>
            </a:r>
            <a:r>
              <a:rPr sz="2000" b="1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Pun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De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5" dirty="0">
                <a:cs typeface="Times New Roman"/>
              </a:rPr>
              <a:t>imal</a:t>
            </a:r>
            <a:endParaRPr sz="2000" dirty="0">
              <a:cs typeface="Times New Roman"/>
            </a:endParaRPr>
          </a:p>
          <a:p>
            <a:pPr marL="680085" algn="ctr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sz="2000" b="1" dirty="0">
                <a:solidFill>
                  <a:srgbClr val="3333CC"/>
                </a:solidFill>
                <a:cs typeface="Times New Roman"/>
              </a:rPr>
              <a:t>A</a:t>
            </a:r>
            <a:r>
              <a:rPr sz="2000" b="1" spc="-1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B . C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D	132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163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128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17</a:t>
            </a:r>
            <a:endParaRPr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2C186E-9131-4443-A748-7163DD65D87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16474"/>
              </p:ext>
            </p:extLst>
          </p:nvPr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23356"/>
            <a:ext cx="7818193" cy="17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spcBef>
                <a:spcPts val="1475"/>
              </a:spcBef>
            </a:pPr>
            <a:r>
              <a:rPr lang="es-ES" sz="2000" dirty="0">
                <a:cs typeface="Times New Roman"/>
              </a:rPr>
              <a:t>Desar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o</a:t>
            </a:r>
            <a:r>
              <a:rPr lang="es-ES" sz="2000" spc="-1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la  </a:t>
            </a:r>
            <a:r>
              <a:rPr lang="es-ES" sz="2000" spc="-250" dirty="0">
                <a:cs typeface="Times New Roman"/>
              </a:rPr>
              <a:t> </a:t>
            </a:r>
            <a:r>
              <a:rPr lang="es-ES" sz="2000" spc="-1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l  </a:t>
            </a:r>
            <a:r>
              <a:rPr lang="es-ES" sz="2000" spc="-24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esqu</a:t>
            </a:r>
            <a:r>
              <a:rPr lang="es-ES" sz="2000" spc="-1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ma  </a:t>
            </a:r>
            <a:r>
              <a:rPr lang="es-ES" sz="2000" spc="-24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 </a:t>
            </a:r>
            <a:r>
              <a:rPr lang="es-ES" sz="2000" spc="-24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di</a:t>
            </a:r>
            <a:r>
              <a:rPr lang="es-ES" sz="2000" spc="-6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ecciona</a:t>
            </a:r>
            <a:r>
              <a:rPr lang="es-ES" sz="2000" spc="-10" dirty="0">
                <a:cs typeface="Times New Roman"/>
              </a:rPr>
              <a:t>m</a:t>
            </a:r>
            <a:r>
              <a:rPr lang="es-ES" sz="2000" dirty="0">
                <a:cs typeface="Times New Roman"/>
              </a:rPr>
              <a:t>ie</a:t>
            </a:r>
            <a:r>
              <a:rPr lang="es-ES" sz="2000" spc="-10" dirty="0">
                <a:cs typeface="Times New Roman"/>
              </a:rPr>
              <a:t>n</a:t>
            </a:r>
            <a:r>
              <a:rPr lang="es-ES" sz="2000" dirty="0">
                <a:cs typeface="Times New Roman"/>
              </a:rPr>
              <a:t>to  </a:t>
            </a:r>
            <a:r>
              <a:rPr lang="es-ES" sz="2000" spc="-2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ap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opiado utili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ando </a:t>
            </a:r>
            <a:r>
              <a:rPr lang="es-ES" sz="2000" spc="-28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28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di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</a:t>
            </a:r>
            <a:r>
              <a:rPr lang="es-ES" sz="2000" spc="-10" dirty="0">
                <a:cs typeface="Times New Roman"/>
              </a:rPr>
              <a:t>cc</a:t>
            </a:r>
            <a:r>
              <a:rPr lang="es-ES" sz="2000" dirty="0">
                <a:cs typeface="Times New Roman"/>
              </a:rPr>
              <a:t>ión </a:t>
            </a:r>
            <a:r>
              <a:rPr lang="es-ES" sz="2000" spc="-275" dirty="0">
                <a:cs typeface="Times New Roman"/>
              </a:rPr>
              <a:t> </a:t>
            </a:r>
            <a:r>
              <a:rPr lang="es-ES"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 </a:t>
            </a:r>
            <a:r>
              <a:rPr lang="es-ES"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-280" dirty="0"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lang="es-ES"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lang="es-ES"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lang="es-ES"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lang="es-ES"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lang="es-ES"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lang="es-ES"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lang="es-ES"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lang="es-ES"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lang="es-ES"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Utilizar el desplazamiento calculado en el paso 4 y crear la  primera  columna  de  la  tabla. No  olvidar  que  el desplazamiento se da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42322"/>
              </p:ext>
            </p:extLst>
          </p:nvPr>
        </p:nvGraphicFramePr>
        <p:xfrm>
          <a:off x="611561" y="3505364"/>
          <a:ext cx="7818192" cy="2731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7195" marR="388620" indent="-24130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Dir.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Inici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ble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Asi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ble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0" marR="422909" indent="157480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Dir.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Br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112.0.16.1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112.0.23.254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112.0.24.1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112.0.31.254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20" y="1407485"/>
            <a:ext cx="8388424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0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será el valor de la máscara en notación punto decimal para este esquema de direccionamiento?_______________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posición del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el valor del desplazamiento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dirección de broadcast? </a:t>
            </a:r>
            <a:r>
              <a:rPr lang="es-ES" sz="2000" u="sng" dirty="0">
                <a:cs typeface="Times New Roman"/>
              </a:rPr>
              <a:t>_______________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Llena la siguiente tabla con los valores de las subredes que se muestran: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prefijo?</a:t>
            </a:r>
          </a:p>
        </p:txBody>
      </p:sp>
      <p:graphicFrame>
        <p:nvGraphicFramePr>
          <p:cNvPr id="9" name="Tabla 10">
            <a:extLst>
              <a:ext uri="{FF2B5EF4-FFF2-40B4-BE49-F238E27FC236}">
                <a16:creationId xmlns:a16="http://schemas.microsoft.com/office/drawing/2014/main" id="{3E6DE81C-1BB7-45C9-B176-D82FA9A94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69279"/>
              </p:ext>
            </p:extLst>
          </p:nvPr>
        </p:nvGraphicFramePr>
        <p:xfrm>
          <a:off x="2764214" y="4312079"/>
          <a:ext cx="3363035" cy="227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778">
                  <a:extLst>
                    <a:ext uri="{9D8B030D-6E8A-4147-A177-3AD203B41FA5}">
                      <a16:colId xmlns:a16="http://schemas.microsoft.com/office/drawing/2014/main" val="539608324"/>
                    </a:ext>
                  </a:extLst>
                </a:gridCol>
                <a:gridCol w="2428257">
                  <a:extLst>
                    <a:ext uri="{9D8B030D-6E8A-4147-A177-3AD203B41FA5}">
                      <a16:colId xmlns:a16="http://schemas.microsoft.com/office/drawing/2014/main" val="3698879628"/>
                    </a:ext>
                  </a:extLst>
                </a:gridCol>
              </a:tblGrid>
              <a:tr h="42267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Subred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Dir. IP de la subred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211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4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296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9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970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7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1913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7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67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772816"/>
            <a:ext cx="8388424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0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reserva de clase: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19</a:t>
            </a:r>
            <a:r>
              <a:rPr lang="es-ES" sz="2000" dirty="0">
                <a:cs typeface="Times New Roman"/>
              </a:rPr>
              <a:t>. 0. 0. 0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subnetting: </a:t>
            </a:r>
            <a:r>
              <a:rPr lang="es-ES" sz="2000" dirty="0">
                <a:solidFill>
                  <a:srgbClr val="FF0000"/>
                </a:solidFill>
                <a:cs typeface="Times New Roman"/>
              </a:rPr>
              <a:t>11111111</a:t>
            </a:r>
            <a:r>
              <a:rPr lang="es-ES" sz="2000" dirty="0">
                <a:cs typeface="Times New Roman"/>
              </a:rPr>
              <a:t>. </a:t>
            </a:r>
            <a:r>
              <a:rPr lang="es-ES" sz="2000" dirty="0">
                <a:solidFill>
                  <a:srgbClr val="0070C0"/>
                </a:solidFill>
                <a:cs typeface="Times New Roman"/>
              </a:rPr>
              <a:t>11111111. 11111111. 1111</a:t>
            </a:r>
            <a:r>
              <a:rPr lang="es-ES" sz="2000" dirty="0">
                <a:cs typeface="Times New Roman"/>
              </a:rPr>
              <a:t>0000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 con el método binario?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71FA9D1B-E1A2-4B7B-826D-101FD95D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97874"/>
              </p:ext>
            </p:extLst>
          </p:nvPr>
        </p:nvGraphicFramePr>
        <p:xfrm>
          <a:off x="611560" y="3429000"/>
          <a:ext cx="7704856" cy="243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Transformar el #subred en binario utilizando los bits de subnetting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IP de la subred en decimal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00000000. 00000000. 0011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19.0.0.48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00000000. 00001101. 0011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19.0.13.48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00000000. 00010010. 1000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19.0.18.128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00000000. 0011 1100. 1010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19.0.60.160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00000000. 01110111. 1001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19.0.119.144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55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584" y="2132856"/>
            <a:ext cx="7686040" cy="3181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Identificar la posición del </a:t>
            </a:r>
            <a:r>
              <a:rPr lang="es-ES" sz="2000" b="1" dirty="0">
                <a:cs typeface="Times New Roman"/>
              </a:rPr>
              <a:t>Byte Crítico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desplazamiento en el Byte Crítico 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Multiplicar </a:t>
            </a:r>
            <a:r>
              <a:rPr lang="es-ES" sz="2000" b="1" dirty="0">
                <a:cs typeface="Times New Roman"/>
              </a:rPr>
              <a:t>#Subred * Desplazamiento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cocient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e se escribe a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</a:rPr>
              <a:t>Si el cociente &gt; 255 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764704"/>
            <a:ext cx="8964488" cy="1138519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61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201" y="1415343"/>
            <a:ext cx="768604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Utilizando los siguientes datos IP </a:t>
            </a:r>
            <a:r>
              <a:rPr lang="es-ES" sz="16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1600" dirty="0">
                <a:cs typeface="Times New Roman"/>
              </a:rPr>
              <a:t>llena la tabla: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Identificar la </a:t>
            </a:r>
            <a:r>
              <a:rPr lang="es-ES" sz="1600" b="1" dirty="0">
                <a:cs typeface="Times New Roman"/>
              </a:rPr>
              <a:t>posición del BC  </a:t>
            </a:r>
            <a:r>
              <a:rPr lang="es-ES" sz="1600" dirty="0">
                <a:cs typeface="Times New Roman"/>
              </a:rPr>
              <a:t>___________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b="1" dirty="0">
                <a:cs typeface="Times New Roman"/>
              </a:rPr>
              <a:t>Desplazamiento en el Byte Crítico </a:t>
            </a:r>
            <a:r>
              <a:rPr lang="es-ES" sz="1600" dirty="0">
                <a:cs typeface="Times New Roman"/>
              </a:rPr>
              <a:t>__ 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Multiplicar #Subred * Desplazamiento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cociente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a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Si el cociente &gt; 255 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5" y="543245"/>
            <a:ext cx="8964488" cy="685695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25148"/>
              </p:ext>
            </p:extLst>
          </p:nvPr>
        </p:nvGraphicFramePr>
        <p:xfrm>
          <a:off x="395536" y="3757919"/>
          <a:ext cx="8352927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6036437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054853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465426">
                  <a:extLst>
                    <a:ext uri="{9D8B030D-6E8A-4147-A177-3AD203B41FA5}">
                      <a16:colId xmlns:a16="http://schemas.microsoft.com/office/drawing/2014/main" val="597884049"/>
                    </a:ext>
                  </a:extLst>
                </a:gridCol>
              </a:tblGrid>
              <a:tr h="15545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Dir. IP de la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 * desplazamiento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Dividir entre 256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Cociente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Residuo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3*16=48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0</a:t>
                      </a:r>
                    </a:p>
                    <a:p>
                      <a:pPr algn="ctr"/>
                      <a:r>
                        <a:rPr lang="es-ES" sz="1400" dirty="0"/>
                        <a:t>256 /48</a:t>
                      </a:r>
                    </a:p>
                    <a:p>
                      <a:pPr algn="ctr"/>
                      <a:r>
                        <a:rPr lang="es-ES" sz="1400" dirty="0"/>
                        <a:t>          48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9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0110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7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158590-9096-4ED3-8108-2BDEF440D0DB}"/>
              </a:ext>
            </a:extLst>
          </p:cNvPr>
          <p:cNvSpPr txBox="1"/>
          <p:nvPr/>
        </p:nvSpPr>
        <p:spPr>
          <a:xfrm>
            <a:off x="1259632" y="2852937"/>
            <a:ext cx="720080" cy="36003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0 - 127</a:t>
            </a:r>
            <a:endParaRPr lang="es-MX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2572</Words>
  <Application>Microsoft Office PowerPoint</Application>
  <PresentationFormat>Presentación en pantalla (4:3)</PresentationFormat>
  <Paragraphs>388</Paragraphs>
  <Slides>35</Slides>
  <Notes>27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3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Bitmap Image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120</cp:revision>
  <dcterms:created xsi:type="dcterms:W3CDTF">2013-06-11T22:32:36Z</dcterms:created>
  <dcterms:modified xsi:type="dcterms:W3CDTF">2021-02-11T16:19:33Z</dcterms:modified>
</cp:coreProperties>
</file>