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2.jpg" ContentType="image/jpe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media/image4.jpg" ContentType="image/jpeg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354" r:id="rId2"/>
    <p:sldId id="259" r:id="rId3"/>
    <p:sldId id="261" r:id="rId4"/>
    <p:sldId id="360" r:id="rId5"/>
    <p:sldId id="340" r:id="rId6"/>
    <p:sldId id="342" r:id="rId7"/>
    <p:sldId id="357" r:id="rId8"/>
    <p:sldId id="326" r:id="rId9"/>
    <p:sldId id="347" r:id="rId10"/>
    <p:sldId id="353" r:id="rId11"/>
    <p:sldId id="355" r:id="rId12"/>
    <p:sldId id="349" r:id="rId13"/>
    <p:sldId id="350" r:id="rId14"/>
    <p:sldId id="356" r:id="rId15"/>
    <p:sldId id="351" r:id="rId16"/>
    <p:sldId id="361" r:id="rId17"/>
    <p:sldId id="362" r:id="rId18"/>
  </p:sldIdLst>
  <p:sldSz cx="12192000" cy="6858000"/>
  <p:notesSz cx="9296400" cy="70104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B79"/>
    <a:srgbClr val="A647D1"/>
    <a:srgbClr val="83E9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640" autoAdjust="0"/>
  </p:normalViewPr>
  <p:slideViewPr>
    <p:cSldViewPr>
      <p:cViewPr varScale="1">
        <p:scale>
          <a:sx n="97" d="100"/>
          <a:sy n="97" d="100"/>
        </p:scale>
        <p:origin x="96" y="42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3432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166296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593016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961698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854897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71574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lang="es-MX" noProof="1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92153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146312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304251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381294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0130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9645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3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79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11/22/2024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11/22/2024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52984" y="257556"/>
            <a:ext cx="11681460" cy="63078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11/22/2024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>
          <a:xfrm>
            <a:off x="609600" y="6377940"/>
            <a:ext cx="2804160" cy="276999"/>
          </a:xfrm>
        </p:spPr>
        <p:txBody>
          <a:bodyPr/>
          <a:lstStyle/>
          <a:p>
            <a:fld id="{5E75A0DC-66C6-4CEC-A5EB-F8C97CEC3796}" type="datetimeFigureOut">
              <a:rPr lang="es-MX" smtClean="0"/>
              <a:t>22/11/2024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145280" y="6377940"/>
            <a:ext cx="3901439" cy="276999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778240" y="6377940"/>
            <a:ext cx="2804160" cy="276999"/>
          </a:xfrm>
        </p:spPr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29193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55399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43088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09600" y="6377940"/>
            <a:ext cx="2804160" cy="276999"/>
          </a:xfrm>
        </p:spPr>
        <p:txBody>
          <a:bodyPr/>
          <a:lstStyle/>
          <a:p>
            <a:fld id="{5E75A0DC-66C6-4CEC-A5EB-F8C97CEC3796}" type="datetimeFigureOut">
              <a:rPr lang="es-MX" smtClean="0"/>
              <a:t>22/11/2024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145280" y="6377940"/>
            <a:ext cx="3901439" cy="276999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778240" y="6377940"/>
            <a:ext cx="2804160" cy="276999"/>
          </a:xfrm>
        </p:spPr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2224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04438" y="827024"/>
            <a:ext cx="5183123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87272" y="2393823"/>
            <a:ext cx="9617455" cy="2148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3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533400"/>
            <a:ext cx="7342584" cy="1470025"/>
          </a:xfrm>
        </p:spPr>
        <p:txBody>
          <a:bodyPr rtlCol="0">
            <a:normAutofit/>
          </a:bodyPr>
          <a:lstStyle/>
          <a:p>
            <a:pPr algn="l">
              <a:defRPr/>
            </a:pPr>
            <a:r>
              <a:rPr lang="es-MX" sz="3200" b="0" dirty="0">
                <a:solidFill>
                  <a:schemeClr val="bg2">
                    <a:lumMod val="50000"/>
                  </a:schemeClr>
                </a:solidFill>
              </a:rPr>
              <a:t>TC 2006B </a:t>
            </a:r>
            <a:br>
              <a:rPr lang="es-MX" sz="3200" b="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b="0" dirty="0">
                <a:solidFill>
                  <a:schemeClr val="bg2">
                    <a:lumMod val="50000"/>
                  </a:schemeClr>
                </a:solidFill>
              </a:rPr>
              <a:t>Interconexión de dispositivos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2106612"/>
            <a:ext cx="7848600" cy="900137"/>
          </a:xfrm>
        </p:spPr>
        <p:txBody>
          <a:bodyPr rtlCol="0">
            <a:normAutofit fontScale="85000" lnSpcReduction="20000"/>
          </a:bodyPr>
          <a:lstStyle/>
          <a:p>
            <a:pPr>
              <a:spcAft>
                <a:spcPts val="60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Actividad 15: </a:t>
            </a:r>
            <a:r>
              <a:rPr lang="es-MX" b="1" dirty="0" err="1">
                <a:solidFill>
                  <a:schemeClr val="accent4">
                    <a:lumMod val="50000"/>
                  </a:schemeClr>
                </a:solidFill>
              </a:rPr>
              <a:t>VLANs</a:t>
            </a: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, VLSM, DHCP, rutas estáticas y por default</a:t>
            </a:r>
          </a:p>
          <a:p>
            <a:pPr>
              <a:spcAft>
                <a:spcPts val="60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Monterrey, Campus Querétaro</a:t>
            </a:r>
          </a:p>
        </p:txBody>
      </p:sp>
      <p:pic>
        <p:nvPicPr>
          <p:cNvPr id="5" name="Imagen 4" descr="Logotipo&#10;&#10;Descripción generada automáticamente">
            <a:extLst>
              <a:ext uri="{FF2B5EF4-FFF2-40B4-BE49-F238E27FC236}">
                <a16:creationId xmlns:a16="http://schemas.microsoft.com/office/drawing/2014/main" id="{F4BFC986-6D54-472C-AD54-15826305BF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488" y="3109937"/>
            <a:ext cx="2808312" cy="3322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13772" y="381000"/>
            <a:ext cx="5164455" cy="8002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s-ES" sz="3200" b="1" spc="-25" dirty="0">
                <a:latin typeface="Calibri"/>
                <a:cs typeface="Calibri"/>
              </a:rPr>
              <a:t>Configuración de VLANs </a:t>
            </a:r>
          </a:p>
          <a:p>
            <a:pPr marL="12700" algn="ctr">
              <a:lnSpc>
                <a:spcPct val="100000"/>
              </a:lnSpc>
            </a:pPr>
            <a:r>
              <a:rPr lang="es-ES" sz="2000" spc="-25" dirty="0">
                <a:latin typeface="Calibri"/>
                <a:cs typeface="Calibri"/>
              </a:rPr>
              <a:t>Comandos para el Switch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4" name="7 CuadroTexto">
            <a:extLst>
              <a:ext uri="{FF2B5EF4-FFF2-40B4-BE49-F238E27FC236}">
                <a16:creationId xmlns:a16="http://schemas.microsoft.com/office/drawing/2014/main" id="{6003FC0E-25B6-447D-86B1-50C83DB3D6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564602"/>
            <a:ext cx="6248400" cy="3447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Creación de las VLANs con nombre</a:t>
            </a:r>
          </a:p>
          <a:p>
            <a:pPr lvl="1"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vlan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VID</a:t>
            </a:r>
          </a:p>
          <a:p>
            <a:pPr lvl="1"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name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NombreVLAN-asociadaVID</a:t>
            </a:r>
          </a:p>
          <a:p>
            <a:pPr lvl="1"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exit</a:t>
            </a:r>
          </a:p>
          <a:p>
            <a:pPr>
              <a:lnSpc>
                <a:spcPct val="150000"/>
              </a:lnSpc>
            </a:pP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Asignación de los </a:t>
            </a:r>
            <a:r>
              <a:rPr lang="es-ES" sz="1600" b="1" u="sng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puertos de acceso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cada VLAN  VID</a:t>
            </a:r>
          </a:p>
          <a:p>
            <a:pPr lvl="1"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interface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Nombre_Interfaz</a:t>
            </a:r>
          </a:p>
          <a:p>
            <a:pPr lvl="1"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switchport mode </a:t>
            </a:r>
            <a:r>
              <a:rPr lang="es-E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</a:t>
            </a:r>
          </a:p>
          <a:p>
            <a:pPr lvl="1"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switchport access vlan 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VID</a:t>
            </a:r>
            <a:endParaRPr lang="es-MX" sz="1800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7 CuadroTexto">
            <a:extLst>
              <a:ext uri="{FF2B5EF4-FFF2-40B4-BE49-F238E27FC236}">
                <a16:creationId xmlns:a16="http://schemas.microsoft.com/office/drawing/2014/main" id="{7588CF2B-42DE-4476-B511-687DB7E195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3488205"/>
            <a:ext cx="3810000" cy="1524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Definición del </a:t>
            </a:r>
            <a:r>
              <a:rPr lang="es-ES" sz="1600" b="1" u="sng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puerto troncal</a:t>
            </a:r>
          </a:p>
          <a:p>
            <a:pPr lvl="1"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interface 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Nombre_Interfaz</a:t>
            </a:r>
          </a:p>
          <a:p>
            <a:pPr lvl="1"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switchport mode </a:t>
            </a:r>
            <a:r>
              <a:rPr lang="es-E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trunk</a:t>
            </a:r>
          </a:p>
          <a:p>
            <a:pPr lvl="1"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no shut</a:t>
            </a:r>
            <a:endParaRPr lang="es-MX" sz="1800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0387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216BADD-BA05-EF7A-2722-95B8F603E3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1752600"/>
            <a:ext cx="7848600" cy="4748861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1544344" y="457200"/>
            <a:ext cx="910331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s-ES" sz="3200" b="1" spc="-25" dirty="0">
                <a:latin typeface="Calibri"/>
                <a:cs typeface="Calibri"/>
              </a:rPr>
              <a:t>Configuración de la VLAN1 de SCompany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DD94F8A2-A748-483F-9E72-EC0F7305BBE9}"/>
              </a:ext>
            </a:extLst>
          </p:cNvPr>
          <p:cNvSpPr/>
          <p:nvPr/>
        </p:nvSpPr>
        <p:spPr>
          <a:xfrm>
            <a:off x="4267201" y="2590800"/>
            <a:ext cx="1981200" cy="1371600"/>
          </a:xfrm>
          <a:prstGeom prst="rect">
            <a:avLst/>
          </a:prstGeom>
          <a:noFill/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833310D8-FB16-4469-B58E-2A51729588EE}"/>
              </a:ext>
            </a:extLst>
          </p:cNvPr>
          <p:cNvSpPr txBox="1"/>
          <p:nvPr/>
        </p:nvSpPr>
        <p:spPr>
          <a:xfrm>
            <a:off x="906816" y="1317467"/>
            <a:ext cx="10378365" cy="324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72390" lvl="0" algn="just">
              <a:lnSpc>
                <a:spcPts val="1800"/>
              </a:lnSpc>
              <a:spcAft>
                <a:spcPts val="0"/>
              </a:spcAft>
              <a:tabLst>
                <a:tab pos="457835" algn="l"/>
              </a:tabLst>
            </a:pPr>
            <a:r>
              <a:rPr lang="es-MX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Configurar</a:t>
            </a:r>
            <a:r>
              <a:rPr lang="es-MX" sz="1800" spc="9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1800" spc="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</a:t>
            </a:r>
            <a:r>
              <a:rPr lang="es-MX" sz="1800" spc="9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VLAN1 </a:t>
            </a:r>
            <a:r>
              <a:rPr lang="es-MX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del switch </a:t>
            </a:r>
            <a:r>
              <a:rPr lang="es-MX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SCompany</a:t>
            </a:r>
            <a:r>
              <a:rPr lang="es-MX" sz="1800" b="1" spc="25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1800" spc="-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</a:t>
            </a:r>
            <a:r>
              <a:rPr lang="es-MX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 primera </a:t>
            </a:r>
            <a:r>
              <a:rPr lang="es-MX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IP de la subred</a:t>
            </a:r>
            <a:r>
              <a:rPr lang="es-MX" sz="1800" spc="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s-MX" sz="1800" spc="-1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1800" spc="-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</a:t>
            </a:r>
            <a:r>
              <a:rPr lang="es-MX" sz="1800" spc="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default </a:t>
            </a:r>
            <a:r>
              <a:rPr lang="es-MX" sz="1800" b="1" spc="-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Gateway</a:t>
            </a:r>
            <a:r>
              <a:rPr lang="es-MX" sz="1800" spc="-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539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13772" y="249900"/>
            <a:ext cx="51644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s-ES" sz="3200" b="1" spc="-25" dirty="0">
                <a:latin typeface="Calibri"/>
                <a:cs typeface="Calibri"/>
              </a:rPr>
              <a:t>Configuración de las VLANs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9" name="7 CuadroTexto">
            <a:extLst>
              <a:ext uri="{FF2B5EF4-FFF2-40B4-BE49-F238E27FC236}">
                <a16:creationId xmlns:a16="http://schemas.microsoft.com/office/drawing/2014/main" id="{134ED542-4C7D-4B50-8C07-A5B19B10A1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148179"/>
            <a:ext cx="7315200" cy="2201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Configurar el switch 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SUsers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, que solamente ha sido puesto como una extensión del switch 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SCompany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F0/7-19 	</a:t>
            </a:r>
            <a:r>
              <a:rPr lang="es-ES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VLAN 20 Users</a:t>
            </a:r>
            <a:endParaRPr lang="es-MX" sz="16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SUsers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es una extensión de la 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VLAN 20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y todos los puertos de este switch pertenecen a esta VLAN.</a:t>
            </a:r>
            <a:endParaRPr lang="es-MX" sz="18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39C0462-84C8-4109-A78E-AAD18687D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3400" y="1141521"/>
            <a:ext cx="2133600" cy="5046785"/>
          </a:xfrm>
          <a:prstGeom prst="rect">
            <a:avLst/>
          </a:prstGeom>
        </p:spPr>
      </p:pic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449025C7-8E61-45D7-88A0-EE7576CDAE39}"/>
              </a:ext>
            </a:extLst>
          </p:cNvPr>
          <p:cNvSpPr/>
          <p:nvPr/>
        </p:nvSpPr>
        <p:spPr>
          <a:xfrm>
            <a:off x="8153400" y="5334000"/>
            <a:ext cx="1905000" cy="685800"/>
          </a:xfrm>
          <a:prstGeom prst="roundRect">
            <a:avLst/>
          </a:prstGeom>
          <a:solidFill>
            <a:srgbClr val="FBFB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>
                <a:solidFill>
                  <a:schemeClr val="tx1"/>
                </a:solidFill>
              </a:rPr>
              <a:t>VLAN 20: Users</a:t>
            </a:r>
          </a:p>
          <a:p>
            <a:pPr algn="ctr"/>
            <a:r>
              <a:rPr lang="es-ES" sz="1600" b="1" dirty="0">
                <a:solidFill>
                  <a:schemeClr val="tx1"/>
                </a:solidFill>
              </a:rPr>
              <a:t>193.168.1.0 /25</a:t>
            </a:r>
            <a:endParaRPr lang="es-MX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257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47800" y="-76200"/>
            <a:ext cx="8892480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rutas por default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D99F20F-671A-41D1-8D5A-1D575E79056A}"/>
              </a:ext>
            </a:extLst>
          </p:cNvPr>
          <p:cNvSpPr txBox="1"/>
          <p:nvPr/>
        </p:nvSpPr>
        <p:spPr>
          <a:xfrm>
            <a:off x="495300" y="914400"/>
            <a:ext cx="11201400" cy="862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_tradnl" sz="1600" dirty="0">
                <a:latin typeface="Arial" panose="020B0604020202020204" pitchFamily="34" charset="0"/>
                <a:cs typeface="Arial" panose="020B0604020202020204" pitchFamily="34" charset="0"/>
              </a:rPr>
              <a:t>Configurar la IP de la interface </a:t>
            </a:r>
            <a:r>
              <a:rPr lang="es-ES_tradnl" sz="1600" b="1" dirty="0">
                <a:latin typeface="Arial" panose="020B0604020202020204" pitchFamily="34" charset="0"/>
                <a:cs typeface="Arial" panose="020B0604020202020204" pitchFamily="34" charset="0"/>
              </a:rPr>
              <a:t>s0/0/0</a:t>
            </a:r>
            <a:r>
              <a:rPr lang="es-ES_tradnl" sz="1600" dirty="0">
                <a:latin typeface="Arial" panose="020B0604020202020204" pitchFamily="34" charset="0"/>
                <a:cs typeface="Arial" panose="020B0604020202020204" pitchFamily="34" charset="0"/>
              </a:rPr>
              <a:t> del </a:t>
            </a:r>
            <a:r>
              <a:rPr lang="es-ES_tradnl" sz="1600" b="1" dirty="0">
                <a:latin typeface="Arial" panose="020B0604020202020204" pitchFamily="34" charset="0"/>
                <a:cs typeface="Arial" panose="020B0604020202020204" pitchFamily="34" charset="0"/>
              </a:rPr>
              <a:t>RFrontera</a:t>
            </a:r>
            <a:r>
              <a:rPr lang="es-ES_tradnl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s-ES" sz="16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s-E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stablecer una</a:t>
            </a:r>
            <a:r>
              <a:rPr lang="es-ES" sz="1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ruta por default </a:t>
            </a:r>
            <a:r>
              <a:rPr lang="es-E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 se encargue de sacar el tráfico a Internet. </a:t>
            </a:r>
            <a:endParaRPr lang="es-ES_tradnl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FEB6DB2-BC53-41ED-8E85-70CA00123834}"/>
              </a:ext>
            </a:extLst>
          </p:cNvPr>
          <p:cNvSpPr txBox="1"/>
          <p:nvPr/>
        </p:nvSpPr>
        <p:spPr>
          <a:xfrm>
            <a:off x="800100" y="1786212"/>
            <a:ext cx="10744200" cy="775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s-ES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Cuando definimos </a:t>
            </a:r>
            <a:r>
              <a:rPr lang="es-ES" sz="1400" u="sng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nuestra interface de salida (s0/0/0) </a:t>
            </a:r>
            <a:r>
              <a:rPr lang="es-ES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tenemos una</a:t>
            </a:r>
            <a:r>
              <a:rPr lang="es-ES" sz="1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s-ES" sz="14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ruta por default directamente conectada</a:t>
            </a:r>
            <a:endParaRPr lang="es-MX" sz="1400" dirty="0">
              <a:solidFill>
                <a:srgbClr val="FF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s-ES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 utilizamos la </a:t>
            </a:r>
            <a:r>
              <a:rPr lang="es-ES" sz="1400" u="sng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dirección IP del siguiente router</a:t>
            </a:r>
            <a:r>
              <a:rPr lang="es-ES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tenemos una </a:t>
            </a:r>
            <a:r>
              <a:rPr lang="es-ES" sz="14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ruta por default recursiva. </a:t>
            </a:r>
            <a:endParaRPr lang="es-ES_tradnl" sz="14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B198D1-DB0C-A642-340B-2A51D63AA4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2667000"/>
            <a:ext cx="6629400" cy="4011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278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47800" y="0"/>
            <a:ext cx="8892480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rutas estáticas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D99F20F-671A-41D1-8D5A-1D575E79056A}"/>
              </a:ext>
            </a:extLst>
          </p:cNvPr>
          <p:cNvSpPr txBox="1"/>
          <p:nvPr/>
        </p:nvSpPr>
        <p:spPr>
          <a:xfrm>
            <a:off x="838200" y="1133168"/>
            <a:ext cx="11201400" cy="4160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Configurar en el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ISP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las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rutas estáticas 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necesarias para conectar el tráfico de Internet con la red local.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0B7402-8BBE-5497-014D-69B4BD7E72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4776" y="1711411"/>
            <a:ext cx="8098527" cy="4900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8710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56250915-8653-4CAC-B01C-81818B6BAF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200" y="1294041"/>
            <a:ext cx="2895600" cy="2173059"/>
          </a:xfrm>
          <a:prstGeom prst="rect">
            <a:avLst/>
          </a:prstGeom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524000" y="76200"/>
            <a:ext cx="8892480" cy="6858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Pruebas de conectividad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D6073C0-7C9A-64B9-ED41-54F068803B91}"/>
              </a:ext>
            </a:extLst>
          </p:cNvPr>
          <p:cNvSpPr txBox="1"/>
          <p:nvPr/>
        </p:nvSpPr>
        <p:spPr>
          <a:xfrm>
            <a:off x="826740" y="842431"/>
            <a:ext cx="8393460" cy="57092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s-MX" dirty="0"/>
              <a:t>Al terminar la configuración realiza las siguientes pruebas de conectividad:</a:t>
            </a:r>
          </a:p>
          <a:p>
            <a:r>
              <a:rPr lang="es-MX" b="1" dirty="0">
                <a:solidFill>
                  <a:srgbClr val="FF0000"/>
                </a:solidFill>
              </a:rPr>
              <a:t>Pruebas de conectividad interna:</a:t>
            </a:r>
          </a:p>
          <a:p>
            <a:r>
              <a:rPr lang="es-MX" b="1" dirty="0"/>
              <a:t>De                     Hacia	 Dirección IP	Ping </a:t>
            </a:r>
            <a:r>
              <a:rPr lang="es-MX" b="1" dirty="0" err="1"/>
              <a:t>results</a:t>
            </a:r>
            <a:r>
              <a:rPr lang="es-MX" b="1" dirty="0"/>
              <a:t> (</a:t>
            </a:r>
            <a:r>
              <a:rPr lang="es-MX" b="1" dirty="0" err="1"/>
              <a:t>Fail</a:t>
            </a:r>
            <a:r>
              <a:rPr lang="es-MX" b="1" dirty="0"/>
              <a:t> / </a:t>
            </a:r>
            <a:r>
              <a:rPr lang="es-MX" b="1" dirty="0" err="1"/>
              <a:t>Success</a:t>
            </a:r>
            <a:r>
              <a:rPr lang="es-MX" b="1" dirty="0"/>
              <a:t>)</a:t>
            </a:r>
          </a:p>
          <a:p>
            <a:r>
              <a:rPr lang="es-MX" dirty="0"/>
              <a:t>PVenta1            Manager</a:t>
            </a:r>
          </a:p>
          <a:p>
            <a:r>
              <a:rPr lang="es-MX" dirty="0"/>
              <a:t>User01              User02</a:t>
            </a:r>
          </a:p>
          <a:p>
            <a:r>
              <a:rPr lang="es-MX" dirty="0"/>
              <a:t>Printer1            pisos.com         193.168.1.145</a:t>
            </a:r>
          </a:p>
          <a:p>
            <a:r>
              <a:rPr lang="es-MX" dirty="0"/>
              <a:t>PVenta1            User01</a:t>
            </a:r>
          </a:p>
          <a:p>
            <a:r>
              <a:rPr lang="es-MX" dirty="0"/>
              <a:t>PVenta1            Printer1</a:t>
            </a:r>
          </a:p>
          <a:p>
            <a:r>
              <a:rPr lang="es-MX" dirty="0"/>
              <a:t>PVenta1            </a:t>
            </a:r>
            <a:r>
              <a:rPr lang="es-MX" dirty="0" err="1"/>
              <a:t>SCompany</a:t>
            </a:r>
            <a:r>
              <a:rPr lang="es-MX" dirty="0"/>
              <a:t>        193.168.1.153</a:t>
            </a:r>
          </a:p>
          <a:p>
            <a:r>
              <a:rPr lang="es-MX" dirty="0"/>
              <a:t> </a:t>
            </a:r>
          </a:p>
          <a:p>
            <a:r>
              <a:rPr lang="es-MX" b="1" dirty="0">
                <a:solidFill>
                  <a:srgbClr val="FF0000"/>
                </a:solidFill>
              </a:rPr>
              <a:t>Pruebas de conectividad externa:</a:t>
            </a:r>
          </a:p>
          <a:p>
            <a:r>
              <a:rPr lang="es-MX" b="1" dirty="0"/>
              <a:t>De                     Hacia	Dirección IP	Web browser </a:t>
            </a:r>
            <a:r>
              <a:rPr lang="es-MX" b="1" dirty="0" err="1"/>
              <a:t>results</a:t>
            </a:r>
            <a:r>
              <a:rPr lang="es-MX" b="1" dirty="0"/>
              <a:t> (</a:t>
            </a:r>
            <a:r>
              <a:rPr lang="es-MX" b="1" dirty="0" err="1"/>
              <a:t>Fail</a:t>
            </a:r>
            <a:r>
              <a:rPr lang="es-MX" b="1" dirty="0"/>
              <a:t> / </a:t>
            </a:r>
            <a:r>
              <a:rPr lang="es-MX" b="1" dirty="0" err="1"/>
              <a:t>Success</a:t>
            </a:r>
            <a:r>
              <a:rPr lang="es-MX" b="1" dirty="0"/>
              <a:t>)</a:t>
            </a:r>
          </a:p>
          <a:p>
            <a:r>
              <a:rPr lang="es-MX" dirty="0"/>
              <a:t>PVenta1	        CNN.com	151.101.193.65	</a:t>
            </a:r>
          </a:p>
          <a:p>
            <a:r>
              <a:rPr lang="es-MX" dirty="0"/>
              <a:t>User01	        CNN.com	151.101.193.65 	</a:t>
            </a:r>
          </a:p>
          <a:p>
            <a:r>
              <a:rPr lang="es-MX" dirty="0"/>
              <a:t>pisos.com        CNN.com	151.101.193.65</a:t>
            </a:r>
          </a:p>
          <a:p>
            <a:r>
              <a:rPr lang="es-MX" dirty="0"/>
              <a:t>CNN.com         pisos.com         193.168.1.145</a:t>
            </a:r>
          </a:p>
          <a:p>
            <a:endParaRPr lang="es-MX" dirty="0"/>
          </a:p>
          <a:p>
            <a:r>
              <a:rPr lang="es-MX" b="1" dirty="0">
                <a:solidFill>
                  <a:srgbClr val="FF0000"/>
                </a:solidFill>
              </a:rPr>
              <a:t>Pruebas por acceso remoto:</a:t>
            </a:r>
          </a:p>
          <a:p>
            <a:r>
              <a:rPr lang="es-MX" b="1" dirty="0"/>
              <a:t>De                     Hacia	Dirección IP	telnet </a:t>
            </a:r>
            <a:r>
              <a:rPr lang="es-MX" b="1" dirty="0" err="1"/>
              <a:t>results</a:t>
            </a:r>
            <a:r>
              <a:rPr lang="es-MX" b="1" dirty="0"/>
              <a:t> (</a:t>
            </a:r>
            <a:r>
              <a:rPr lang="es-MX" b="1" dirty="0" err="1"/>
              <a:t>Fail</a:t>
            </a:r>
            <a:r>
              <a:rPr lang="es-MX" b="1" dirty="0"/>
              <a:t> / </a:t>
            </a:r>
            <a:r>
              <a:rPr lang="es-MX" b="1" dirty="0" err="1"/>
              <a:t>Success</a:t>
            </a:r>
            <a:r>
              <a:rPr lang="es-MX" b="1" dirty="0"/>
              <a:t>)</a:t>
            </a:r>
          </a:p>
          <a:p>
            <a:r>
              <a:rPr lang="es-MX" dirty="0"/>
              <a:t>CNN.com         </a:t>
            </a:r>
            <a:r>
              <a:rPr lang="es-MX" dirty="0" err="1"/>
              <a:t>SCompany</a:t>
            </a:r>
            <a:r>
              <a:rPr lang="es-MX" dirty="0"/>
              <a:t>         193.168.1.153</a:t>
            </a:r>
          </a:p>
        </p:txBody>
      </p:sp>
    </p:spTree>
    <p:extLst>
      <p:ext uri="{BB962C8B-B14F-4D97-AF65-F5344CB8AC3E}">
        <p14:creationId xmlns:p14="http://schemas.microsoft.com/office/powerpoint/2010/main" val="29008574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27DF23A-4D2F-FB57-6448-F1825281DCD8}"/>
              </a:ext>
            </a:extLst>
          </p:cNvPr>
          <p:cNvSpPr txBox="1"/>
          <p:nvPr/>
        </p:nvSpPr>
        <p:spPr>
          <a:xfrm>
            <a:off x="762000" y="1167925"/>
            <a:ext cx="10668000" cy="51307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Usar el protocolo </a:t>
            </a:r>
            <a:r>
              <a:rPr lang="es-MX" sz="1400" b="1" dirty="0">
                <a:latin typeface="Arial" panose="020B0604020202020204" pitchFamily="34" charset="0"/>
                <a:cs typeface="Arial" panose="020B0604020202020204" pitchFamily="34" charset="0"/>
              </a:rPr>
              <a:t>telnet</a:t>
            </a:r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 para conectarse a un dispositivo de red es un riesgo de seguridad, porque toda la información se transmite en formato de texto no cifrado. El protocolo </a:t>
            </a:r>
            <a:r>
              <a:rPr lang="es-MX" sz="1400" b="1" dirty="0">
                <a:latin typeface="Arial" panose="020B0604020202020204" pitchFamily="34" charset="0"/>
                <a:cs typeface="Arial" panose="020B0604020202020204" pitchFamily="34" charset="0"/>
              </a:rPr>
              <a:t>SSH</a:t>
            </a:r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 cifra los datos de sesión y ofrece autenticación del dispositivo, por lo que se recomienda usar SSH para conexiones remotas. 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  <a:tabLst>
                <a:tab pos="594360" algn="l"/>
                <a:tab pos="449580" algn="l"/>
              </a:tabLst>
            </a:pP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Configurar el nombre de dominio: </a:t>
            </a: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pisos.com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tabLst>
                <a:tab pos="594360" algn="l"/>
                <a:tab pos="449580" algn="l"/>
              </a:tabLst>
            </a:pP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Configurar el método de la clave de cifrado: </a:t>
            </a:r>
            <a:r>
              <a:rPr lang="es-E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rsa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1024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bits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tabLst>
                <a:tab pos="594360" algn="l"/>
                <a:tab pos="449580" algn="l"/>
              </a:tabLst>
            </a:pP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Configurar un nombre de usuario y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password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de la base de datos local con un nivel de privilegio </a:t>
            </a: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que </a:t>
            </a:r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otorga derechos de administrador al usuario.</a:t>
            </a: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594360" algn="l"/>
                <a:tab pos="449580" algn="l"/>
              </a:tabLst>
            </a:pP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Nombre : </a:t>
            </a: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administrador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594360" algn="l"/>
                <a:tab pos="449580" algn="l"/>
              </a:tabLst>
            </a:pP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Password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s-E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secretpass</a:t>
            </a:r>
            <a:endParaRPr lang="es-MX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  <a:tabLst>
                <a:tab pos="594360" algn="l"/>
                <a:tab pos="449580" algn="l"/>
              </a:tabLst>
            </a:pP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Habilitar </a:t>
            </a: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SSH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en las líneas VTY 0 4 mediante el comando </a:t>
            </a:r>
            <a:r>
              <a:rPr lang="es-E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transport</a:t>
            </a: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 input 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y cambie el método de inicio de sesión para utilizar la base de datos local para la verificación del usuario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  <a:tabLst>
                <a:tab pos="594360" algn="l"/>
                <a:tab pos="449580" algn="l"/>
              </a:tabLst>
            </a:pP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Establecer una conexión SSH con el ruteador </a:t>
            </a:r>
            <a:r>
              <a:rPr lang="es-E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Rfrontera</a:t>
            </a: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Acceda remotamente a </a:t>
            </a:r>
            <a:r>
              <a:rPr lang="es-E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RFrontera</a:t>
            </a: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desde el servidor </a:t>
            </a: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CNN.com 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con el comando SSH. </a:t>
            </a:r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Use el nombre de usuario </a:t>
            </a:r>
            <a:r>
              <a:rPr lang="es-MX" sz="1400" b="1" dirty="0">
                <a:latin typeface="Arial" panose="020B0604020202020204" pitchFamily="34" charset="0"/>
                <a:cs typeface="Arial" panose="020B0604020202020204" pitchFamily="34" charset="0"/>
              </a:rPr>
              <a:t>administrador</a:t>
            </a:r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 y la contraseña </a:t>
            </a:r>
            <a:r>
              <a:rPr lang="es-MX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secretpass</a:t>
            </a:r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. En la línea de comandos (</a:t>
            </a:r>
            <a:r>
              <a:rPr lang="es-MX" sz="1400" dirty="0" err="1">
                <a:latin typeface="Arial" panose="020B0604020202020204" pitchFamily="34" charset="0"/>
                <a:cs typeface="Arial" panose="020B0604020202020204" pitchFamily="34" charset="0"/>
              </a:rPr>
              <a:t>Command</a:t>
            </a:r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400" dirty="0" err="1">
                <a:latin typeface="Arial" panose="020B0604020202020204" pitchFamily="34" charset="0"/>
                <a:cs typeface="Arial" panose="020B0604020202020204" pitchFamily="34" charset="0"/>
              </a:rPr>
              <a:t>Prompt</a:t>
            </a:r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) del servidor, inserta el siguiente comando: </a:t>
            </a:r>
          </a:p>
          <a:p>
            <a:pPr lvl="2">
              <a:lnSpc>
                <a:spcPct val="150000"/>
              </a:lnSpc>
              <a:tabLst>
                <a:tab pos="593725" algn="l"/>
                <a:tab pos="449263" algn="l"/>
                <a:tab pos="2058988" algn="l"/>
              </a:tabLst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ssh –l admin 65.255.255.253</a:t>
            </a:r>
            <a:endParaRPr lang="es-MX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2A2F5CB-AE2F-D4C0-A1A9-33BAC342F7EC}"/>
              </a:ext>
            </a:extLst>
          </p:cNvPr>
          <p:cNvSpPr txBox="1">
            <a:spLocks noChangeArrowheads="1"/>
          </p:cNvSpPr>
          <p:nvPr/>
        </p:nvSpPr>
        <p:spPr>
          <a:xfrm>
            <a:off x="1447800" y="0"/>
            <a:ext cx="8892480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ruteador para acceso por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ssh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78846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8871EE-F098-8474-4C9F-0EE5D09744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2181D16-D8F6-9783-A7F2-27874FF6EFA3}"/>
              </a:ext>
            </a:extLst>
          </p:cNvPr>
          <p:cNvSpPr txBox="1"/>
          <p:nvPr/>
        </p:nvSpPr>
        <p:spPr>
          <a:xfrm>
            <a:off x="914400" y="1295400"/>
            <a:ext cx="10363200" cy="40842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  <a:tabLst>
                <a:tab pos="594360" algn="l"/>
                <a:tab pos="449580" algn="l"/>
              </a:tabLst>
            </a:pP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Configurar el nombre de dominio: </a:t>
            </a: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pisos.com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  <a:tabLst>
                <a:tab pos="594360" algn="l"/>
                <a:tab pos="449580" algn="l"/>
              </a:tabLst>
            </a:pP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Configurar el método de la clave de cifrado: </a:t>
            </a:r>
            <a:r>
              <a:rPr lang="es-E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rsa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1024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bits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  <a:tabLst>
                <a:tab pos="594360" algn="l"/>
                <a:tab pos="449580" algn="l"/>
              </a:tabLst>
            </a:pP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Configurar un nombre de usuario y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password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de la base de datos local con un nivel de privilegio 15, que </a:t>
            </a:r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otorga derechos de administrador al usuario.</a:t>
            </a: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594360" algn="l"/>
                <a:tab pos="449580" algn="l"/>
              </a:tabLst>
            </a:pP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Nombre : </a:t>
            </a: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administrador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594360" algn="l"/>
                <a:tab pos="449580" algn="l"/>
              </a:tabLst>
            </a:pP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Password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s-E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secretpass</a:t>
            </a:r>
            <a:endParaRPr lang="es-MX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  <a:tabLst>
                <a:tab pos="594360" algn="l"/>
                <a:tab pos="449580" algn="l"/>
              </a:tabLst>
            </a:pP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Habilitar </a:t>
            </a: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SSH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en las líneas VTY 0 15 mediante el comando </a:t>
            </a:r>
            <a:r>
              <a:rPr lang="es-E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transport</a:t>
            </a: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 input 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y cambie el método de inicio de sesión para utilizar la base de datos local para la verificación del usuario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  <a:tabLst>
                <a:tab pos="594360" algn="l"/>
                <a:tab pos="449580" algn="l"/>
              </a:tabLst>
            </a:pP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Establecer una conexión SSH con el switch </a:t>
            </a:r>
            <a:r>
              <a:rPr lang="es-E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SCompany</a:t>
            </a: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Acceda remotamente a </a:t>
            </a:r>
            <a:r>
              <a:rPr lang="es-E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SCompany</a:t>
            </a: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desde el servidor </a:t>
            </a: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CNN.com 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con el comando SSH. </a:t>
            </a:r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Use el nombre de usuario </a:t>
            </a:r>
            <a:r>
              <a:rPr lang="es-MX" sz="1400" b="1" dirty="0">
                <a:latin typeface="Arial" panose="020B0604020202020204" pitchFamily="34" charset="0"/>
                <a:cs typeface="Arial" panose="020B0604020202020204" pitchFamily="34" charset="0"/>
              </a:rPr>
              <a:t>administrador</a:t>
            </a:r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 y la contraseña </a:t>
            </a:r>
            <a:r>
              <a:rPr lang="es-MX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secretpass</a:t>
            </a:r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. En la línea de comandos (</a:t>
            </a:r>
            <a:r>
              <a:rPr lang="es-MX" sz="1400" dirty="0" err="1">
                <a:latin typeface="Arial" panose="020B0604020202020204" pitchFamily="34" charset="0"/>
                <a:cs typeface="Arial" panose="020B0604020202020204" pitchFamily="34" charset="0"/>
              </a:rPr>
              <a:t>Command</a:t>
            </a:r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400" dirty="0" err="1">
                <a:latin typeface="Arial" panose="020B0604020202020204" pitchFamily="34" charset="0"/>
                <a:cs typeface="Arial" panose="020B0604020202020204" pitchFamily="34" charset="0"/>
              </a:rPr>
              <a:t>Prompt</a:t>
            </a:r>
            <a:r>
              <a:rPr lang="es-MX" sz="1400" dirty="0">
                <a:latin typeface="Arial" panose="020B0604020202020204" pitchFamily="34" charset="0"/>
                <a:cs typeface="Arial" panose="020B0604020202020204" pitchFamily="34" charset="0"/>
              </a:rPr>
              <a:t>) del servidor, inserta el siguiente comando: </a:t>
            </a:r>
          </a:p>
          <a:p>
            <a:pPr lvl="2">
              <a:lnSpc>
                <a:spcPct val="150000"/>
              </a:lnSpc>
              <a:tabLst>
                <a:tab pos="593725" algn="l"/>
                <a:tab pos="449263" algn="l"/>
                <a:tab pos="2058988" algn="l"/>
              </a:tabLst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ssh –l </a:t>
            </a:r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administrador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 193.168.1.153</a:t>
            </a:r>
            <a:endParaRPr lang="es-MX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B77C13E-D479-FACE-F2A6-56763E1120B8}"/>
              </a:ext>
            </a:extLst>
          </p:cNvPr>
          <p:cNvSpPr txBox="1">
            <a:spLocks noChangeArrowheads="1"/>
          </p:cNvSpPr>
          <p:nvPr/>
        </p:nvSpPr>
        <p:spPr>
          <a:xfrm>
            <a:off x="1447800" y="0"/>
            <a:ext cx="8892480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del switch para acceso por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ssh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751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xfrm>
            <a:off x="1287269" y="1432011"/>
            <a:ext cx="9617455" cy="25853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pc="-20" dirty="0"/>
              <a:t>Nu</a:t>
            </a:r>
            <a:r>
              <a:rPr spc="-5" dirty="0"/>
              <a:t>e</a:t>
            </a:r>
            <a:r>
              <a:rPr spc="-55" dirty="0"/>
              <a:t>s</a:t>
            </a:r>
            <a:r>
              <a:rPr spc="-10" dirty="0"/>
              <a:t>t</a:t>
            </a:r>
            <a:r>
              <a:rPr spc="-65" dirty="0"/>
              <a:t>r</a:t>
            </a:r>
            <a:r>
              <a:rPr spc="-15" dirty="0"/>
              <a:t>o</a:t>
            </a:r>
            <a:r>
              <a:rPr spc="175" dirty="0"/>
              <a:t> </a:t>
            </a:r>
            <a:r>
              <a:rPr spc="-50" dirty="0"/>
              <a:t>r</a:t>
            </a:r>
            <a:r>
              <a:rPr spc="-25" dirty="0"/>
              <a:t>e</a:t>
            </a:r>
            <a:r>
              <a:rPr spc="-35" dirty="0"/>
              <a:t>t</a:t>
            </a:r>
            <a:r>
              <a:rPr spc="-15" dirty="0"/>
              <a:t>o</a:t>
            </a:r>
            <a:r>
              <a:rPr spc="170" dirty="0"/>
              <a:t> </a:t>
            </a:r>
            <a:r>
              <a:rPr spc="-15" dirty="0"/>
              <a:t>el</a:t>
            </a:r>
            <a:r>
              <a:rPr spc="165" dirty="0"/>
              <a:t> </a:t>
            </a:r>
            <a:r>
              <a:rPr spc="-20" dirty="0"/>
              <a:t>dí</a:t>
            </a:r>
            <a:r>
              <a:rPr spc="-15" dirty="0"/>
              <a:t>a</a:t>
            </a:r>
            <a:r>
              <a:rPr spc="175" dirty="0"/>
              <a:t> </a:t>
            </a:r>
            <a:r>
              <a:rPr spc="-20" dirty="0"/>
              <a:t>d</a:t>
            </a:r>
            <a:r>
              <a:rPr spc="-15" dirty="0"/>
              <a:t>e</a:t>
            </a:r>
            <a:r>
              <a:rPr spc="175" dirty="0"/>
              <a:t> </a:t>
            </a:r>
            <a:r>
              <a:rPr spc="-20" dirty="0"/>
              <a:t>h</a:t>
            </a:r>
            <a:r>
              <a:rPr spc="-30" dirty="0"/>
              <a:t>o</a:t>
            </a:r>
            <a:r>
              <a:rPr spc="-15" dirty="0"/>
              <a:t>y</a:t>
            </a:r>
            <a:r>
              <a:rPr spc="165" dirty="0"/>
              <a:t> </a:t>
            </a:r>
            <a:r>
              <a:rPr spc="-15" dirty="0"/>
              <a:t>es</a:t>
            </a:r>
            <a:r>
              <a:rPr spc="165" dirty="0"/>
              <a:t> </a:t>
            </a:r>
            <a:r>
              <a:rPr spc="-10" dirty="0"/>
              <a:t>t</a:t>
            </a:r>
            <a:r>
              <a:rPr spc="-75" dirty="0"/>
              <a:t>r</a:t>
            </a:r>
            <a:r>
              <a:rPr spc="-15" dirty="0"/>
              <a:t>abajar</a:t>
            </a:r>
            <a:r>
              <a:rPr spc="175" dirty="0"/>
              <a:t> </a:t>
            </a:r>
            <a:r>
              <a:rPr spc="-35" dirty="0"/>
              <a:t>c</a:t>
            </a:r>
            <a:r>
              <a:rPr spc="-20" dirty="0"/>
              <a:t>o</a:t>
            </a:r>
            <a:r>
              <a:rPr spc="-15" dirty="0"/>
              <a:t>n</a:t>
            </a:r>
            <a:r>
              <a:rPr spc="180" dirty="0"/>
              <a:t> </a:t>
            </a:r>
            <a:r>
              <a:rPr spc="-20" dirty="0"/>
              <a:t>u</a:t>
            </a:r>
            <a:r>
              <a:rPr spc="-15" dirty="0"/>
              <a:t>n</a:t>
            </a:r>
            <a:r>
              <a:rPr spc="175" dirty="0"/>
              <a:t> </a:t>
            </a:r>
            <a:r>
              <a:rPr spc="-20" dirty="0"/>
              <a:t>diseñ</a:t>
            </a:r>
            <a:r>
              <a:rPr spc="-15" dirty="0"/>
              <a:t>o</a:t>
            </a:r>
            <a:r>
              <a:rPr spc="185" dirty="0"/>
              <a:t> </a:t>
            </a:r>
            <a:r>
              <a:rPr spc="-15" dirty="0"/>
              <a:t>fí</a:t>
            </a:r>
            <a:r>
              <a:rPr spc="-25" dirty="0"/>
              <a:t>s</a:t>
            </a:r>
            <a:r>
              <a:rPr spc="-10" dirty="0"/>
              <a:t>i</a:t>
            </a:r>
            <a:r>
              <a:rPr spc="-40" dirty="0"/>
              <a:t>c</a:t>
            </a:r>
            <a:r>
              <a:rPr spc="-15" dirty="0"/>
              <a:t>o</a:t>
            </a:r>
            <a:r>
              <a:rPr spc="170" dirty="0"/>
              <a:t> </a:t>
            </a:r>
            <a:r>
              <a:rPr spc="-20" dirty="0"/>
              <a:t>d</a:t>
            </a:r>
            <a:r>
              <a:rPr spc="-15" dirty="0"/>
              <a:t>e</a:t>
            </a:r>
            <a:r>
              <a:rPr spc="180" dirty="0"/>
              <a:t> </a:t>
            </a:r>
            <a:r>
              <a:rPr spc="-50" dirty="0"/>
              <a:t>r</a:t>
            </a:r>
            <a:r>
              <a:rPr spc="-15" dirty="0"/>
              <a:t>ed en</a:t>
            </a:r>
            <a:r>
              <a:rPr dirty="0"/>
              <a:t> </a:t>
            </a:r>
            <a:r>
              <a:rPr spc="-35" dirty="0"/>
              <a:t> </a:t>
            </a:r>
            <a:r>
              <a:rPr b="1" spc="-65" dirty="0">
                <a:latin typeface="Calibri"/>
                <a:cs typeface="Calibri"/>
              </a:rPr>
              <a:t>P</a:t>
            </a:r>
            <a:r>
              <a:rPr b="1" spc="-15" dirty="0">
                <a:latin typeface="Calibri"/>
                <a:cs typeface="Calibri"/>
              </a:rPr>
              <a:t>a</a:t>
            </a:r>
            <a:r>
              <a:rPr b="1" spc="-10" dirty="0">
                <a:latin typeface="Calibri"/>
                <a:cs typeface="Calibri"/>
              </a:rPr>
              <a:t>c</a:t>
            </a:r>
            <a:r>
              <a:rPr b="1" spc="-75" dirty="0">
                <a:latin typeface="Calibri"/>
                <a:cs typeface="Calibri"/>
              </a:rPr>
              <a:t>k</a:t>
            </a:r>
            <a:r>
              <a:rPr b="1" spc="-45" dirty="0">
                <a:latin typeface="Calibri"/>
                <a:cs typeface="Calibri"/>
              </a:rPr>
              <a:t>e</a:t>
            </a:r>
            <a:r>
              <a:rPr b="1" spc="-10" dirty="0">
                <a:latin typeface="Calibri"/>
                <a:cs typeface="Calibri"/>
              </a:rPr>
              <a:t>t</a:t>
            </a:r>
            <a:r>
              <a:rPr b="1" dirty="0">
                <a:latin typeface="Calibri"/>
                <a:cs typeface="Calibri"/>
              </a:rPr>
              <a:t> </a:t>
            </a:r>
            <a:r>
              <a:rPr b="1" spc="-25" dirty="0">
                <a:latin typeface="Calibri"/>
                <a:cs typeface="Calibri"/>
              </a:rPr>
              <a:t> </a:t>
            </a:r>
            <a:r>
              <a:rPr b="1" spc="-165" dirty="0">
                <a:latin typeface="Calibri"/>
                <a:cs typeface="Calibri"/>
              </a:rPr>
              <a:t>T</a:t>
            </a:r>
            <a:r>
              <a:rPr b="1" spc="-60" dirty="0">
                <a:latin typeface="Calibri"/>
                <a:cs typeface="Calibri"/>
              </a:rPr>
              <a:t>r</a:t>
            </a:r>
            <a:r>
              <a:rPr b="1" spc="-15" dirty="0">
                <a:latin typeface="Calibri"/>
                <a:cs typeface="Calibri"/>
              </a:rPr>
              <a:t>ac</a:t>
            </a:r>
            <a:r>
              <a:rPr b="1" spc="-5" dirty="0">
                <a:latin typeface="Calibri"/>
                <a:cs typeface="Calibri"/>
              </a:rPr>
              <a:t>e</a:t>
            </a:r>
            <a:r>
              <a:rPr b="1" spc="-10" dirty="0">
                <a:latin typeface="Calibri"/>
                <a:cs typeface="Calibri"/>
              </a:rPr>
              <a:t>r</a:t>
            </a:r>
            <a:r>
              <a:rPr b="1" dirty="0">
                <a:latin typeface="Calibri"/>
                <a:cs typeface="Calibri"/>
              </a:rPr>
              <a:t> </a:t>
            </a:r>
            <a:r>
              <a:rPr b="1" spc="-30" dirty="0">
                <a:latin typeface="Calibri"/>
                <a:cs typeface="Calibri"/>
              </a:rPr>
              <a:t> </a:t>
            </a:r>
            <a:r>
              <a:rPr spc="-15" dirty="0"/>
              <a:t>y</a:t>
            </a:r>
            <a:r>
              <a:rPr dirty="0"/>
              <a:t> </a:t>
            </a:r>
            <a:r>
              <a:rPr spc="-25" dirty="0"/>
              <a:t> </a:t>
            </a:r>
            <a:r>
              <a:rPr spc="-50" dirty="0"/>
              <a:t>r</a:t>
            </a:r>
            <a:r>
              <a:rPr spc="-15" dirty="0"/>
              <a:t>eal</a:t>
            </a:r>
            <a:r>
              <a:rPr spc="-25" dirty="0"/>
              <a:t>i</a:t>
            </a:r>
            <a:r>
              <a:rPr spc="-65" dirty="0"/>
              <a:t>z</a:t>
            </a:r>
            <a:r>
              <a:rPr spc="-15" dirty="0"/>
              <a:t>ar</a:t>
            </a:r>
            <a:r>
              <a:rPr dirty="0"/>
              <a:t> </a:t>
            </a:r>
            <a:r>
              <a:rPr spc="-25" dirty="0"/>
              <a:t> </a:t>
            </a:r>
            <a:r>
              <a:rPr spc="-20" dirty="0"/>
              <a:t>l</a:t>
            </a:r>
            <a:r>
              <a:rPr spc="-15" dirty="0"/>
              <a:t>a</a:t>
            </a:r>
            <a:r>
              <a:rPr dirty="0"/>
              <a:t> </a:t>
            </a:r>
            <a:r>
              <a:rPr spc="-40" dirty="0"/>
              <a:t> </a:t>
            </a:r>
            <a:r>
              <a:rPr spc="-20" dirty="0"/>
              <a:t>p</a:t>
            </a:r>
            <a:r>
              <a:rPr spc="-55" dirty="0"/>
              <a:t>r</a:t>
            </a:r>
            <a:r>
              <a:rPr spc="-20" dirty="0"/>
              <a:t>og</a:t>
            </a:r>
            <a:r>
              <a:rPr spc="-70" dirty="0"/>
              <a:t>r</a:t>
            </a:r>
            <a:r>
              <a:rPr spc="-20" dirty="0"/>
              <a:t>ama</a:t>
            </a:r>
            <a:r>
              <a:rPr spc="-5" dirty="0"/>
              <a:t>c</a:t>
            </a:r>
            <a:r>
              <a:rPr spc="-15" dirty="0"/>
              <a:t>ión</a:t>
            </a:r>
            <a:r>
              <a:rPr dirty="0"/>
              <a:t> </a:t>
            </a:r>
            <a:r>
              <a:rPr spc="-25" dirty="0"/>
              <a:t> </a:t>
            </a:r>
            <a:r>
              <a:rPr spc="-20" dirty="0"/>
              <a:t>d</a:t>
            </a:r>
            <a:r>
              <a:rPr spc="-15" dirty="0"/>
              <a:t>e</a:t>
            </a:r>
            <a:r>
              <a:rPr dirty="0"/>
              <a:t> </a:t>
            </a:r>
            <a:r>
              <a:rPr spc="-30" dirty="0"/>
              <a:t> </a:t>
            </a:r>
            <a:r>
              <a:rPr spc="-15" dirty="0"/>
              <a:t>los</a:t>
            </a:r>
            <a:r>
              <a:rPr dirty="0"/>
              <a:t> </a:t>
            </a:r>
            <a:r>
              <a:rPr spc="-30" dirty="0"/>
              <a:t> </a:t>
            </a:r>
            <a:r>
              <a:rPr spc="-15" dirty="0"/>
              <a:t>eq</a:t>
            </a:r>
            <a:r>
              <a:rPr spc="-5" dirty="0"/>
              <a:t>u</a:t>
            </a:r>
            <a:r>
              <a:rPr spc="-10" dirty="0"/>
              <a:t>i</a:t>
            </a:r>
            <a:r>
              <a:rPr spc="-30" dirty="0"/>
              <a:t>p</a:t>
            </a:r>
            <a:r>
              <a:rPr spc="-5" dirty="0"/>
              <a:t>o</a:t>
            </a:r>
            <a:r>
              <a:rPr spc="-15" dirty="0"/>
              <a:t>s</a:t>
            </a:r>
            <a:r>
              <a:rPr dirty="0"/>
              <a:t> </a:t>
            </a:r>
            <a:r>
              <a:rPr spc="-15" dirty="0"/>
              <a:t> </a:t>
            </a:r>
            <a:r>
              <a:rPr spc="-20" dirty="0"/>
              <a:t>de</a:t>
            </a:r>
            <a:r>
              <a:rPr spc="-15" dirty="0"/>
              <a:t> </a:t>
            </a:r>
            <a:r>
              <a:rPr lang="es-MX" spc="-10" dirty="0"/>
              <a:t>i</a:t>
            </a:r>
            <a:r>
              <a:rPr lang="es-MX" spc="-55" dirty="0"/>
              <a:t>n</a:t>
            </a:r>
            <a:r>
              <a:rPr lang="es-MX" spc="-35" dirty="0"/>
              <a:t>t</a:t>
            </a:r>
            <a:r>
              <a:rPr lang="es-MX" spc="-15" dirty="0"/>
              <a:t>e</a:t>
            </a:r>
            <a:r>
              <a:rPr lang="es-MX" spc="-50" dirty="0"/>
              <a:t>r</a:t>
            </a:r>
            <a:r>
              <a:rPr lang="es-MX" spc="-35" dirty="0"/>
              <a:t>c</a:t>
            </a:r>
            <a:r>
              <a:rPr lang="es-MX" spc="-20" dirty="0"/>
              <a:t>on</a:t>
            </a:r>
            <a:r>
              <a:rPr lang="es-MX" spc="-65" dirty="0"/>
              <a:t>e</a:t>
            </a:r>
            <a:r>
              <a:rPr lang="es-MX" spc="-5" dirty="0"/>
              <a:t>x</a:t>
            </a:r>
            <a:r>
              <a:rPr lang="es-MX" spc="-15" dirty="0"/>
              <a:t>ión</a:t>
            </a:r>
            <a:r>
              <a:rPr lang="es-ES" spc="-15" dirty="0"/>
              <a:t>,</a:t>
            </a:r>
            <a:r>
              <a:rPr dirty="0"/>
              <a:t> </a:t>
            </a:r>
            <a:r>
              <a:rPr spc="-135" dirty="0"/>
              <a:t> </a:t>
            </a:r>
            <a:r>
              <a:rPr spc="-20" dirty="0"/>
              <a:t>l</a:t>
            </a:r>
            <a:r>
              <a:rPr spc="-15" dirty="0"/>
              <a:t>a</a:t>
            </a:r>
            <a:r>
              <a:rPr dirty="0"/>
              <a:t> </a:t>
            </a:r>
            <a:r>
              <a:rPr spc="-125" dirty="0"/>
              <a:t> </a:t>
            </a:r>
            <a:r>
              <a:rPr dirty="0"/>
              <a:t>in</a:t>
            </a:r>
            <a:r>
              <a:rPr spc="-40" dirty="0"/>
              <a:t>s</a:t>
            </a:r>
            <a:r>
              <a:rPr spc="-45" dirty="0"/>
              <a:t>t</a:t>
            </a:r>
            <a:r>
              <a:rPr spc="5" dirty="0"/>
              <a:t>a</a:t>
            </a:r>
            <a:r>
              <a:rPr dirty="0"/>
              <a:t>lación </a:t>
            </a:r>
            <a:r>
              <a:rPr spc="-20" dirty="0"/>
              <a:t>d</a:t>
            </a:r>
            <a:r>
              <a:rPr spc="-15" dirty="0"/>
              <a:t>el</a:t>
            </a:r>
            <a:r>
              <a:rPr dirty="0"/>
              <a:t> </a:t>
            </a:r>
            <a:r>
              <a:rPr lang="es-MX" spc="-5" noProof="1"/>
              <a:t>s</a:t>
            </a:r>
            <a:r>
              <a:rPr lang="es-MX" spc="-15" noProof="1"/>
              <a:t>e</a:t>
            </a:r>
            <a:r>
              <a:rPr lang="es-MX" spc="5" noProof="1"/>
              <a:t>r</a:t>
            </a:r>
            <a:r>
              <a:rPr lang="es-MX" spc="-15" noProof="1"/>
              <a:t>v</a:t>
            </a:r>
            <a:r>
              <a:rPr lang="es-MX" spc="-20" noProof="1"/>
              <a:t>i</a:t>
            </a:r>
            <a:r>
              <a:rPr lang="es-MX" spc="-15" noProof="1"/>
              <a:t>cio</a:t>
            </a:r>
            <a:r>
              <a:rPr lang="es-ES" spc="-15" dirty="0"/>
              <a:t> de</a:t>
            </a:r>
            <a:r>
              <a:rPr dirty="0"/>
              <a:t> </a:t>
            </a:r>
            <a:r>
              <a:rPr b="1" spc="-25" dirty="0">
                <a:latin typeface="Calibri"/>
                <a:cs typeface="Calibri"/>
              </a:rPr>
              <a:t>DHC</a:t>
            </a:r>
            <a:r>
              <a:rPr b="1" spc="-15" dirty="0">
                <a:latin typeface="Calibri"/>
                <a:cs typeface="Calibri"/>
              </a:rPr>
              <a:t>P</a:t>
            </a:r>
            <a:r>
              <a:rPr lang="es-ES" spc="-15" dirty="0">
                <a:latin typeface="Calibri"/>
                <a:cs typeface="Calibri"/>
              </a:rPr>
              <a:t>, la configuración de </a:t>
            </a:r>
            <a:r>
              <a:rPr lang="es-ES" b="1" spc="-15" dirty="0">
                <a:latin typeface="Calibri"/>
                <a:cs typeface="Calibri"/>
              </a:rPr>
              <a:t>VLANs</a:t>
            </a:r>
            <a:r>
              <a:rPr lang="es-ES" spc="-15" dirty="0">
                <a:latin typeface="Calibri"/>
                <a:cs typeface="Calibri"/>
              </a:rPr>
              <a:t>,</a:t>
            </a:r>
            <a:r>
              <a:rPr lang="es-ES" b="1" spc="-15" dirty="0">
                <a:latin typeface="Calibri"/>
                <a:cs typeface="Calibri"/>
              </a:rPr>
              <a:t> rutas estáticas</a:t>
            </a:r>
            <a:r>
              <a:rPr b="1" spc="-10" dirty="0">
                <a:latin typeface="Calibri"/>
                <a:cs typeface="Calibri"/>
              </a:rPr>
              <a:t> </a:t>
            </a:r>
            <a:r>
              <a:rPr lang="es-ES" spc="-10" dirty="0">
                <a:latin typeface="Calibri"/>
                <a:cs typeface="Calibri"/>
              </a:rPr>
              <a:t>y una </a:t>
            </a:r>
            <a:r>
              <a:rPr lang="es-ES" b="1" spc="-10" dirty="0">
                <a:latin typeface="Calibri"/>
                <a:cs typeface="Calibri"/>
              </a:rPr>
              <a:t>ruta por default </a:t>
            </a:r>
            <a:r>
              <a:rPr spc="-20" dirty="0"/>
              <a:t>pa</a:t>
            </a:r>
            <a:r>
              <a:rPr spc="-75" dirty="0"/>
              <a:t>r</a:t>
            </a:r>
            <a:r>
              <a:rPr spc="-15" dirty="0"/>
              <a:t>a</a:t>
            </a:r>
            <a:r>
              <a:rPr spc="130" dirty="0"/>
              <a:t> </a:t>
            </a:r>
            <a:r>
              <a:rPr spc="-15" dirty="0"/>
              <a:t>log</a:t>
            </a:r>
            <a:r>
              <a:rPr spc="-80" dirty="0"/>
              <a:t>r</a:t>
            </a:r>
            <a:r>
              <a:rPr spc="-15" dirty="0"/>
              <a:t>ar</a:t>
            </a:r>
            <a:r>
              <a:rPr spc="110" dirty="0"/>
              <a:t> </a:t>
            </a:r>
            <a:r>
              <a:rPr spc="-20" dirty="0"/>
              <a:t>l</a:t>
            </a:r>
            <a:r>
              <a:rPr spc="-15" dirty="0"/>
              <a:t>a</a:t>
            </a:r>
            <a:r>
              <a:rPr spc="125" dirty="0"/>
              <a:t> </a:t>
            </a:r>
            <a:r>
              <a:rPr spc="-35" dirty="0" err="1"/>
              <a:t>c</a:t>
            </a:r>
            <a:r>
              <a:rPr spc="-20" dirty="0" err="1"/>
              <a:t>onectivid</a:t>
            </a:r>
            <a:r>
              <a:rPr spc="-5" dirty="0" err="1"/>
              <a:t>a</a:t>
            </a:r>
            <a:r>
              <a:rPr spc="-15" dirty="0" err="1"/>
              <a:t>d</a:t>
            </a:r>
            <a:r>
              <a:rPr spc="120" dirty="0"/>
              <a:t> </a:t>
            </a:r>
            <a:r>
              <a:rPr spc="-20" dirty="0"/>
              <a:t>d</a:t>
            </a:r>
            <a:r>
              <a:rPr spc="-15" dirty="0"/>
              <a:t>e</a:t>
            </a:r>
            <a:r>
              <a:rPr lang="es-ES" spc="-15" dirty="0"/>
              <a:t>l</a:t>
            </a:r>
            <a:r>
              <a:rPr spc="114" dirty="0"/>
              <a:t> </a:t>
            </a:r>
            <a:r>
              <a:rPr spc="-15" dirty="0" err="1"/>
              <a:t>e</a:t>
            </a:r>
            <a:r>
              <a:rPr spc="-10" dirty="0" err="1"/>
              <a:t>s</a:t>
            </a:r>
            <a:r>
              <a:rPr spc="-20" dirty="0" err="1"/>
              <a:t>paci</a:t>
            </a:r>
            <a:r>
              <a:rPr spc="-15" dirty="0" err="1"/>
              <a:t>o</a:t>
            </a:r>
            <a:r>
              <a:rPr lang="es-ES" spc="-15" dirty="0"/>
              <a:t> de trabajo de la compañía </a:t>
            </a:r>
            <a:r>
              <a:rPr lang="es-ES" b="1" spc="-15" dirty="0"/>
              <a:t>“Pisos y más”</a:t>
            </a:r>
            <a:r>
              <a:rPr b="1" spc="120" dirty="0"/>
              <a:t> </a:t>
            </a:r>
            <a:r>
              <a:rPr spc="-35" dirty="0"/>
              <a:t>c</a:t>
            </a:r>
            <a:r>
              <a:rPr spc="-20" dirty="0"/>
              <a:t>o</a:t>
            </a:r>
            <a:r>
              <a:rPr spc="-15" dirty="0"/>
              <a:t>n</a:t>
            </a:r>
            <a:r>
              <a:rPr spc="120" dirty="0"/>
              <a:t> </a:t>
            </a:r>
            <a:r>
              <a:rPr spc="-20" dirty="0"/>
              <a:t>l</a:t>
            </a:r>
            <a:r>
              <a:rPr spc="-15" dirty="0"/>
              <a:t>a</a:t>
            </a:r>
            <a:r>
              <a:rPr spc="125" dirty="0"/>
              <a:t> </a:t>
            </a:r>
            <a:r>
              <a:rPr spc="-50" dirty="0"/>
              <a:t>r</a:t>
            </a:r>
            <a:r>
              <a:rPr spc="-15" dirty="0"/>
              <a:t>ed</a:t>
            </a:r>
            <a:r>
              <a:rPr spc="-10" dirty="0"/>
              <a:t> I</a:t>
            </a:r>
            <a:r>
              <a:rPr spc="-45" dirty="0"/>
              <a:t>n</a:t>
            </a:r>
            <a:r>
              <a:rPr spc="-35" dirty="0"/>
              <a:t>t</a:t>
            </a:r>
            <a:r>
              <a:rPr spc="-15" dirty="0"/>
              <a:t>ern</a:t>
            </a:r>
            <a:r>
              <a:rPr spc="-40" dirty="0"/>
              <a:t>e</a:t>
            </a:r>
            <a:r>
              <a:rPr spc="-10" dirty="0"/>
              <a:t>t</a:t>
            </a:r>
            <a:r>
              <a:rPr dirty="0"/>
              <a:t>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04436" y="457200"/>
            <a:ext cx="5183123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pc="-25" dirty="0">
                <a:solidFill>
                  <a:schemeClr val="accent4">
                    <a:lumMod val="50000"/>
                  </a:schemeClr>
                </a:solidFill>
              </a:rPr>
              <a:t>Cas</a:t>
            </a:r>
            <a:r>
              <a:rPr spc="-20" dirty="0">
                <a:solidFill>
                  <a:schemeClr val="accent4">
                    <a:lumMod val="50000"/>
                  </a:schemeClr>
                </a:solidFill>
              </a:rPr>
              <a:t>o</a:t>
            </a:r>
            <a:r>
              <a:rPr spc="5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s-ES" spc="5" dirty="0">
                <a:solidFill>
                  <a:schemeClr val="accent4">
                    <a:lumMod val="50000"/>
                  </a:schemeClr>
                </a:solidFill>
              </a:rPr>
              <a:t>“Pisos y más”</a:t>
            </a:r>
            <a:endParaRPr spc="-2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5" name="Imagen 4" descr="Una captura de pantalla de un celular con la imagen de un videojuego&#10;&#10;Descripción generada automáticamente con confianza baja">
            <a:extLst>
              <a:ext uri="{FF2B5EF4-FFF2-40B4-BE49-F238E27FC236}">
                <a16:creationId xmlns:a16="http://schemas.microsoft.com/office/drawing/2014/main" id="{0DF0B658-8BDF-4311-A02B-61331522721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5124" y="3886200"/>
            <a:ext cx="3149600" cy="2362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2950" y="1277144"/>
            <a:ext cx="11053119" cy="35109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00"/>
              </a:lnSpc>
              <a:spcAft>
                <a:spcPts val="600"/>
              </a:spcAft>
            </a:pPr>
            <a:r>
              <a:rPr sz="2000" spc="-5" dirty="0">
                <a:latin typeface="Calibri"/>
                <a:cs typeface="Calibri"/>
              </a:rPr>
              <a:t>Debemo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4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eali</a:t>
            </a:r>
            <a:r>
              <a:rPr sz="2000" spc="-35" dirty="0">
                <a:latin typeface="Calibri"/>
                <a:cs typeface="Calibri"/>
              </a:rPr>
              <a:t>z</a:t>
            </a:r>
            <a:r>
              <a:rPr sz="2000" dirty="0">
                <a:latin typeface="Calibri"/>
                <a:cs typeface="Calibri"/>
              </a:rPr>
              <a:t>ar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el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dis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ñ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bas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en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4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2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tri</a:t>
            </a:r>
            <a:r>
              <a:rPr sz="2000" spc="-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c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-10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es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qu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</a:t>
            </a:r>
            <a:r>
              <a:rPr sz="2000" spc="5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sid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 err="1">
                <a:latin typeface="Calibri"/>
                <a:cs typeface="Calibri"/>
              </a:rPr>
              <a:t>e</a:t>
            </a:r>
            <a:r>
              <a:rPr sz="2000" spc="-25" dirty="0" err="1">
                <a:latin typeface="Calibri"/>
                <a:cs typeface="Calibri"/>
              </a:rPr>
              <a:t>st</a:t>
            </a:r>
            <a:r>
              <a:rPr sz="2000" dirty="0" err="1">
                <a:latin typeface="Calibri"/>
                <a:cs typeface="Calibri"/>
              </a:rPr>
              <a:t>ablecidas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</a:t>
            </a:r>
            <a:r>
              <a:rPr sz="2000" spc="-10" dirty="0">
                <a:latin typeface="Calibri"/>
                <a:cs typeface="Calibri"/>
              </a:rPr>
              <a:t>or</a:t>
            </a:r>
            <a:r>
              <a:rPr lang="es-ES" sz="2000" spc="-10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lang="es-MX" sz="2000" dirty="0">
                <a:latin typeface="Calibri"/>
                <a:cs typeface="Calibri"/>
              </a:rPr>
              <a:t>cli</a:t>
            </a:r>
            <a:r>
              <a:rPr lang="es-MX" sz="2000" spc="10" dirty="0">
                <a:latin typeface="Calibri"/>
                <a:cs typeface="Calibri"/>
              </a:rPr>
              <a:t>e</a:t>
            </a:r>
            <a:r>
              <a:rPr lang="es-MX" sz="2000" spc="-25" dirty="0">
                <a:latin typeface="Calibri"/>
                <a:cs typeface="Calibri"/>
              </a:rPr>
              <a:t>n</a:t>
            </a:r>
            <a:r>
              <a:rPr lang="es-MX" sz="2000" spc="-35" dirty="0">
                <a:latin typeface="Calibri"/>
                <a:cs typeface="Calibri"/>
              </a:rPr>
              <a:t>t</a:t>
            </a:r>
            <a:r>
              <a:rPr lang="es-MX" sz="2000" spc="-5" dirty="0">
                <a:latin typeface="Calibri"/>
                <a:cs typeface="Calibri"/>
              </a:rPr>
              <a:t>e</a:t>
            </a:r>
            <a:r>
              <a:rPr lang="es-ES" sz="2000" spc="-5" dirty="0">
                <a:latin typeface="Calibri"/>
                <a:cs typeface="Calibri"/>
              </a:rPr>
              <a:t>:</a:t>
            </a:r>
            <a:endParaRPr sz="2000" dirty="0">
              <a:latin typeface="Calibri"/>
              <a:cs typeface="Calibri"/>
            </a:endParaRPr>
          </a:p>
          <a:p>
            <a:pPr marL="469900" indent="-457200">
              <a:lnSpc>
                <a:spcPts val="3000"/>
              </a:lnSpc>
              <a:buFont typeface="+mj-lt"/>
              <a:buAutoNum type="arabicPeriod"/>
              <a:tabLst>
                <a:tab pos="311150" algn="l"/>
                <a:tab pos="2332038" algn="l"/>
              </a:tabLst>
            </a:pPr>
            <a:r>
              <a:rPr lang="es-MX" sz="2000" spc="-20" dirty="0">
                <a:latin typeface="Calibri"/>
                <a:cs typeface="Calibri"/>
              </a:rPr>
              <a:t>Deb</a:t>
            </a:r>
            <a:r>
              <a:rPr lang="es-MX" sz="2000" spc="-10" dirty="0">
                <a:latin typeface="Calibri"/>
                <a:cs typeface="Calibri"/>
              </a:rPr>
              <a:t>e</a:t>
            </a:r>
            <a:r>
              <a:rPr lang="es-MX" sz="2000" dirty="0">
                <a:latin typeface="Calibri"/>
                <a:cs typeface="Calibri"/>
              </a:rPr>
              <a:t>mos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utili</a:t>
            </a:r>
            <a:r>
              <a:rPr sz="2000" spc="-30" dirty="0">
                <a:latin typeface="Calibri"/>
                <a:cs typeface="Calibri"/>
              </a:rPr>
              <a:t>z</a:t>
            </a:r>
            <a:r>
              <a:rPr sz="2000" spc="-10" dirty="0">
                <a:latin typeface="Calibri"/>
                <a:cs typeface="Calibri"/>
              </a:rPr>
              <a:t>ar </a:t>
            </a:r>
            <a:r>
              <a:rPr sz="2000" b="1" spc="-20" dirty="0">
                <a:latin typeface="Calibri"/>
                <a:cs typeface="Calibri"/>
              </a:rPr>
              <a:t>VL</a:t>
            </a:r>
            <a:r>
              <a:rPr sz="2000" b="1" spc="-10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M</a:t>
            </a:r>
            <a:r>
              <a:rPr sz="2000" dirty="0">
                <a:latin typeface="Calibri"/>
                <a:cs typeface="Calibri"/>
              </a:rPr>
              <a:t>.</a:t>
            </a:r>
            <a:endParaRPr lang="es-ES" sz="2000" dirty="0">
              <a:latin typeface="Calibri"/>
              <a:cs typeface="Calibri"/>
            </a:endParaRPr>
          </a:p>
          <a:p>
            <a:pPr marL="469900" indent="-457200">
              <a:lnSpc>
                <a:spcPts val="3000"/>
              </a:lnSpc>
              <a:buFont typeface="+mj-lt"/>
              <a:buAutoNum type="arabicPeriod"/>
              <a:tabLst>
                <a:tab pos="311785" algn="l"/>
              </a:tabLst>
            </a:pPr>
            <a:r>
              <a:rPr lang="es-MX" sz="2000" spc="-20" noProof="1">
                <a:latin typeface="Calibri"/>
                <a:cs typeface="Calibri"/>
              </a:rPr>
              <a:t>Deb</a:t>
            </a:r>
            <a:r>
              <a:rPr lang="es-MX" sz="2000" spc="-10" noProof="1">
                <a:latin typeface="Calibri"/>
                <a:cs typeface="Calibri"/>
              </a:rPr>
              <a:t>e</a:t>
            </a:r>
            <a:r>
              <a:rPr lang="es-MX" sz="2000" noProof="1">
                <a:latin typeface="Calibri"/>
                <a:cs typeface="Calibri"/>
              </a:rPr>
              <a:t>mos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utili</a:t>
            </a:r>
            <a:r>
              <a:rPr sz="2000" spc="-30" dirty="0">
                <a:latin typeface="Calibri"/>
                <a:cs typeface="Calibri"/>
              </a:rPr>
              <a:t>z</a:t>
            </a:r>
            <a:r>
              <a:rPr sz="2000" spc="-10" dirty="0">
                <a:latin typeface="Calibri"/>
                <a:cs typeface="Calibri"/>
              </a:rPr>
              <a:t>ar t</a:t>
            </a:r>
            <a:r>
              <a:rPr sz="2000" spc="-45" dirty="0">
                <a:latin typeface="Calibri"/>
                <a:cs typeface="Calibri"/>
              </a:rPr>
              <a:t>r</a:t>
            </a:r>
            <a:r>
              <a:rPr sz="2000" spc="-15" dirty="0">
                <a:latin typeface="Calibri"/>
                <a:cs typeface="Calibri"/>
              </a:rPr>
              <a:t>es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VLAN</a:t>
            </a:r>
            <a:r>
              <a:rPr sz="2000" b="1" spc="-15" dirty="0">
                <a:latin typeface="Calibri"/>
                <a:cs typeface="Calibri"/>
              </a:rPr>
              <a:t>S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(M</a:t>
            </a:r>
            <a:r>
              <a:rPr sz="2000" spc="5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na</a:t>
            </a:r>
            <a:r>
              <a:rPr sz="2000" spc="-25" dirty="0">
                <a:latin typeface="Calibri"/>
                <a:cs typeface="Calibri"/>
              </a:rPr>
              <a:t>g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spc="-210" dirty="0">
                <a:latin typeface="Calibri"/>
                <a:cs typeface="Calibri"/>
              </a:rPr>
              <a:t>r</a:t>
            </a:r>
            <a:r>
              <a:rPr sz="2000" spc="-10" dirty="0">
                <a:latin typeface="Calibri"/>
                <a:cs typeface="Calibri"/>
              </a:rPr>
              <a:t>,</a:t>
            </a:r>
            <a:r>
              <a:rPr lang="es-MX" sz="2000" spc="-10" dirty="0">
                <a:latin typeface="Calibri"/>
                <a:cs typeface="Calibri"/>
              </a:rPr>
              <a:t>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Us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s</a:t>
            </a:r>
            <a:r>
              <a:rPr lang="es-MX" sz="2000" spc="-5" dirty="0">
                <a:latin typeface="Calibri"/>
                <a:cs typeface="Calibri"/>
              </a:rPr>
              <a:t> y</a:t>
            </a:r>
            <a:r>
              <a:rPr sz="2000" spc="-5" dirty="0">
                <a:latin typeface="Calibri"/>
                <a:cs typeface="Calibri"/>
              </a:rPr>
              <a:t> S</a:t>
            </a:r>
            <a:r>
              <a:rPr sz="2000" spc="5" dirty="0">
                <a:latin typeface="Calibri"/>
                <a:cs typeface="Calibri"/>
              </a:rPr>
              <a:t>er</a:t>
            </a:r>
            <a:r>
              <a:rPr sz="2000" spc="-10" dirty="0">
                <a:latin typeface="Calibri"/>
                <a:cs typeface="Calibri"/>
              </a:rPr>
              <a:t>vice</a:t>
            </a:r>
            <a:r>
              <a:rPr sz="2000" dirty="0">
                <a:latin typeface="Calibri"/>
                <a:cs typeface="Calibri"/>
              </a:rPr>
              <a:t>s)</a:t>
            </a:r>
          </a:p>
          <a:p>
            <a:pPr marL="469900" indent="-457200">
              <a:lnSpc>
                <a:spcPts val="3000"/>
              </a:lnSpc>
              <a:buFont typeface="+mj-lt"/>
              <a:buAutoNum type="arabicPeriod"/>
              <a:tabLst>
                <a:tab pos="311785" algn="l"/>
              </a:tabLst>
            </a:pPr>
            <a:r>
              <a:rPr lang="es-MX" sz="2000" spc="-5" dirty="0">
                <a:latin typeface="Calibri"/>
                <a:cs typeface="Calibri"/>
              </a:rPr>
              <a:t>Las tres </a:t>
            </a:r>
            <a:r>
              <a:rPr lang="es-MX" sz="2000" b="1" spc="-5" dirty="0" err="1">
                <a:latin typeface="Calibri"/>
                <a:cs typeface="Calibri"/>
              </a:rPr>
              <a:t>VLANs</a:t>
            </a:r>
            <a:r>
              <a:rPr lang="es-MX" sz="2000" spc="-5" dirty="0">
                <a:latin typeface="Calibri"/>
                <a:cs typeface="Calibri"/>
              </a:rPr>
              <a:t> (M</a:t>
            </a:r>
            <a:r>
              <a:rPr lang="es-MX" sz="2000" spc="5" dirty="0">
                <a:latin typeface="Calibri"/>
                <a:cs typeface="Calibri"/>
              </a:rPr>
              <a:t>a</a:t>
            </a:r>
            <a:r>
              <a:rPr lang="es-MX" sz="2000" spc="-5" dirty="0">
                <a:latin typeface="Calibri"/>
                <a:cs typeface="Calibri"/>
              </a:rPr>
              <a:t>na</a:t>
            </a:r>
            <a:r>
              <a:rPr lang="es-MX" sz="2000" spc="-25" dirty="0">
                <a:latin typeface="Calibri"/>
                <a:cs typeface="Calibri"/>
              </a:rPr>
              <a:t>g</a:t>
            </a:r>
            <a:r>
              <a:rPr lang="es-MX" sz="2000" spc="-15" dirty="0">
                <a:latin typeface="Calibri"/>
                <a:cs typeface="Calibri"/>
              </a:rPr>
              <a:t>e</a:t>
            </a:r>
            <a:r>
              <a:rPr lang="es-MX" sz="2000" spc="-210" dirty="0">
                <a:latin typeface="Calibri"/>
                <a:cs typeface="Calibri"/>
              </a:rPr>
              <a:t>rs</a:t>
            </a:r>
            <a:r>
              <a:rPr lang="es-MX" sz="2000" spc="-10" dirty="0">
                <a:latin typeface="Calibri"/>
                <a:cs typeface="Calibri"/>
              </a:rPr>
              <a:t>,</a:t>
            </a:r>
            <a:r>
              <a:rPr lang="es-MX" sz="2000" spc="-25" dirty="0">
                <a:latin typeface="Calibri"/>
                <a:cs typeface="Calibri"/>
              </a:rPr>
              <a:t> </a:t>
            </a:r>
            <a:r>
              <a:rPr lang="es-MX" sz="2000" spc="-20" dirty="0" err="1">
                <a:latin typeface="Calibri"/>
                <a:cs typeface="Calibri"/>
              </a:rPr>
              <a:t>Us</a:t>
            </a:r>
            <a:r>
              <a:rPr lang="es-MX" sz="2000" spc="-15" dirty="0" err="1">
                <a:latin typeface="Calibri"/>
                <a:cs typeface="Calibri"/>
              </a:rPr>
              <a:t>e</a:t>
            </a:r>
            <a:r>
              <a:rPr lang="es-MX" sz="2000" spc="-40" dirty="0" err="1">
                <a:latin typeface="Calibri"/>
                <a:cs typeface="Calibri"/>
              </a:rPr>
              <a:t>r</a:t>
            </a:r>
            <a:r>
              <a:rPr lang="es-MX" sz="2000" spc="-5" dirty="0" err="1">
                <a:latin typeface="Calibri"/>
                <a:cs typeface="Calibri"/>
              </a:rPr>
              <a:t>s</a:t>
            </a:r>
            <a:r>
              <a:rPr lang="es-MX" sz="2000" spc="-5" dirty="0">
                <a:latin typeface="Calibri"/>
                <a:cs typeface="Calibri"/>
              </a:rPr>
              <a:t> y S</a:t>
            </a:r>
            <a:r>
              <a:rPr lang="es-MX" sz="2000" spc="5" dirty="0">
                <a:latin typeface="Calibri"/>
                <a:cs typeface="Calibri"/>
              </a:rPr>
              <a:t>er</a:t>
            </a:r>
            <a:r>
              <a:rPr lang="es-MX" sz="2000" spc="-10" dirty="0">
                <a:latin typeface="Calibri"/>
                <a:cs typeface="Calibri"/>
              </a:rPr>
              <a:t>vice</a:t>
            </a:r>
            <a:r>
              <a:rPr lang="es-MX" sz="2000" dirty="0">
                <a:latin typeface="Calibri"/>
                <a:cs typeface="Calibri"/>
              </a:rPr>
              <a:t>s) </a:t>
            </a:r>
            <a:r>
              <a:rPr lang="es-MX" sz="2000" spc="-5" dirty="0">
                <a:latin typeface="Calibri"/>
                <a:cs typeface="Calibri"/>
              </a:rPr>
              <a:t>obtendrán </a:t>
            </a:r>
            <a:r>
              <a:rPr sz="2000" spc="-5" dirty="0" err="1">
                <a:latin typeface="Calibri"/>
                <a:cs typeface="Calibri"/>
              </a:rPr>
              <a:t>di</a:t>
            </a:r>
            <a:r>
              <a:rPr sz="2000" spc="-35" dirty="0" err="1">
                <a:latin typeface="Calibri"/>
                <a:cs typeface="Calibri"/>
              </a:rPr>
              <a:t>r</a:t>
            </a:r>
            <a:r>
              <a:rPr sz="2000" spc="-15" dirty="0" err="1">
                <a:latin typeface="Calibri"/>
                <a:cs typeface="Calibri"/>
              </a:rPr>
              <a:t>e</a:t>
            </a:r>
            <a:r>
              <a:rPr sz="2000" spc="-10" dirty="0" err="1">
                <a:latin typeface="Calibri"/>
                <a:cs typeface="Calibri"/>
              </a:rPr>
              <a:t>c</a:t>
            </a:r>
            <a:r>
              <a:rPr sz="2000" dirty="0" err="1">
                <a:latin typeface="Calibri"/>
                <a:cs typeface="Calibri"/>
              </a:rPr>
              <a:t>ci</a:t>
            </a:r>
            <a:r>
              <a:rPr lang="es-MX" sz="2000" dirty="0" err="1">
                <a:latin typeface="Calibri"/>
                <a:cs typeface="Calibri"/>
              </a:rPr>
              <a:t>ones</a:t>
            </a:r>
            <a:r>
              <a:rPr sz="2000" spc="-15" dirty="0">
                <a:latin typeface="Calibri"/>
                <a:cs typeface="Calibri"/>
              </a:rPr>
              <a:t> IP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 err="1">
                <a:latin typeface="Calibri"/>
                <a:cs typeface="Calibri"/>
              </a:rPr>
              <a:t>dinámi</a:t>
            </a:r>
            <a:r>
              <a:rPr sz="2000" spc="-10" dirty="0" err="1">
                <a:latin typeface="Calibri"/>
                <a:cs typeface="Calibri"/>
              </a:rPr>
              <a:t>c</a:t>
            </a:r>
            <a:r>
              <a:rPr sz="2000" dirty="0" err="1">
                <a:latin typeface="Calibri"/>
                <a:cs typeface="Calibri"/>
              </a:rPr>
              <a:t>a</a:t>
            </a:r>
            <a:r>
              <a:rPr lang="es-MX" sz="2000" dirty="0">
                <a:latin typeface="Calibri"/>
                <a:cs typeface="Calibri"/>
              </a:rPr>
              <a:t>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</a:t>
            </a:r>
            <a:r>
              <a:rPr sz="2000" b="1" spc="-5" dirty="0">
                <a:latin typeface="Calibri"/>
                <a:cs typeface="Calibri"/>
              </a:rPr>
              <a:t>DHCP</a:t>
            </a:r>
            <a:r>
              <a:rPr sz="2000" dirty="0">
                <a:latin typeface="Calibri"/>
                <a:cs typeface="Calibri"/>
              </a:rPr>
              <a:t>)</a:t>
            </a:r>
          </a:p>
          <a:p>
            <a:pPr marL="469900" marR="6350" indent="-457200">
              <a:lnSpc>
                <a:spcPts val="3000"/>
              </a:lnSpc>
              <a:buFont typeface="+mj-lt"/>
              <a:buAutoNum type="arabicPeriod"/>
              <a:tabLst>
                <a:tab pos="314960" algn="l"/>
              </a:tabLst>
            </a:pPr>
            <a:r>
              <a:rPr lang="es-MX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Configurar</a:t>
            </a:r>
            <a:r>
              <a:rPr lang="es-MX" sz="1800" spc="9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1800" spc="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</a:t>
            </a:r>
            <a:r>
              <a:rPr lang="es-MX" sz="1800" spc="9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VLAN1</a:t>
            </a:r>
            <a:r>
              <a:rPr lang="es-MX" sz="1800" b="1" spc="25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1800" spc="-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del switch </a:t>
            </a:r>
            <a:r>
              <a:rPr lang="es-MX" sz="1800" b="1" spc="-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SCompany</a:t>
            </a:r>
            <a:r>
              <a:rPr lang="es-MX" sz="1800" spc="-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con la </a:t>
            </a:r>
            <a:r>
              <a:rPr lang="es-MX" spc="-5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primera</a:t>
            </a:r>
            <a:r>
              <a:rPr lang="es-MX" sz="1800" spc="-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IP valida de la subred y el</a:t>
            </a:r>
            <a:r>
              <a:rPr lang="es-MX" sz="1800" spc="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default </a:t>
            </a:r>
            <a:r>
              <a:rPr lang="es-MX" sz="1800" b="1" spc="-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Gateway</a:t>
            </a:r>
            <a:r>
              <a:rPr lang="es-MX" sz="1800" spc="-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69900" marR="6350" indent="-457200">
              <a:lnSpc>
                <a:spcPts val="3000"/>
              </a:lnSpc>
              <a:buFont typeface="+mj-lt"/>
              <a:buAutoNum type="arabicPeriod"/>
              <a:tabLst>
                <a:tab pos="314960" algn="l"/>
              </a:tabLst>
            </a:pPr>
            <a:r>
              <a:rPr lang="es-ES" sz="2000" spc="-20" dirty="0">
                <a:latin typeface="Calibri"/>
                <a:cs typeface="Calibri"/>
              </a:rPr>
              <a:t>Deb</a:t>
            </a:r>
            <a:r>
              <a:rPr lang="es-ES" sz="2000" spc="-10" dirty="0">
                <a:latin typeface="Calibri"/>
                <a:cs typeface="Calibri"/>
              </a:rPr>
              <a:t>e</a:t>
            </a:r>
            <a:r>
              <a:rPr lang="es-ES" sz="2000" dirty="0">
                <a:latin typeface="Calibri"/>
                <a:cs typeface="Calibri"/>
              </a:rPr>
              <a:t>mos</a:t>
            </a:r>
            <a:r>
              <a:rPr lang="es-ES" sz="2000" spc="20" dirty="0">
                <a:latin typeface="Calibri"/>
                <a:cs typeface="Calibri"/>
              </a:rPr>
              <a:t> </a:t>
            </a:r>
            <a:r>
              <a:rPr lang="es-ES" sz="2000" spc="-35" dirty="0">
                <a:latin typeface="Calibri"/>
                <a:cs typeface="Calibri"/>
              </a:rPr>
              <a:t>c</a:t>
            </a:r>
            <a:r>
              <a:rPr lang="es-ES" sz="2000" spc="-5" dirty="0">
                <a:latin typeface="Calibri"/>
                <a:cs typeface="Calibri"/>
              </a:rPr>
              <a:t>onec</a:t>
            </a:r>
            <a:r>
              <a:rPr lang="es-ES" sz="2000" spc="-20" dirty="0">
                <a:latin typeface="Calibri"/>
                <a:cs typeface="Calibri"/>
              </a:rPr>
              <a:t>t</a:t>
            </a:r>
            <a:r>
              <a:rPr lang="es-ES" sz="2000" spc="-10" dirty="0">
                <a:latin typeface="Calibri"/>
                <a:cs typeface="Calibri"/>
              </a:rPr>
              <a:t>ar</a:t>
            </a:r>
            <a:r>
              <a:rPr lang="es-ES" sz="2000" spc="20" dirty="0">
                <a:latin typeface="Calibri"/>
                <a:cs typeface="Calibri"/>
              </a:rPr>
              <a:t> </a:t>
            </a:r>
            <a:r>
              <a:rPr lang="es-ES" sz="2000" dirty="0">
                <a:latin typeface="Calibri"/>
                <a:cs typeface="Calibri"/>
              </a:rPr>
              <a:t>la</a:t>
            </a:r>
            <a:r>
              <a:rPr lang="es-ES" sz="2000" spc="20" dirty="0">
                <a:latin typeface="Calibri"/>
                <a:cs typeface="Calibri"/>
              </a:rPr>
              <a:t> </a:t>
            </a:r>
            <a:r>
              <a:rPr lang="es-ES" sz="2000" spc="-55" dirty="0">
                <a:latin typeface="Calibri"/>
                <a:cs typeface="Calibri"/>
              </a:rPr>
              <a:t>r</a:t>
            </a:r>
            <a:r>
              <a:rPr lang="es-ES" sz="2000" spc="-15" dirty="0">
                <a:latin typeface="Calibri"/>
                <a:cs typeface="Calibri"/>
              </a:rPr>
              <a:t>ed</a:t>
            </a:r>
            <a:r>
              <a:rPr lang="es-ES" sz="2000" spc="25" dirty="0">
                <a:latin typeface="Calibri"/>
                <a:cs typeface="Calibri"/>
              </a:rPr>
              <a:t> </a:t>
            </a:r>
            <a:r>
              <a:rPr lang="es-ES" sz="2000" dirty="0">
                <a:latin typeface="Calibri"/>
                <a:cs typeface="Calibri"/>
              </a:rPr>
              <a:t>lo</a:t>
            </a:r>
            <a:r>
              <a:rPr lang="es-ES" sz="2000" spc="-30" dirty="0">
                <a:latin typeface="Calibri"/>
                <a:cs typeface="Calibri"/>
              </a:rPr>
              <a:t>c</a:t>
            </a:r>
            <a:r>
              <a:rPr lang="es-ES" sz="2000" dirty="0">
                <a:latin typeface="Calibri"/>
                <a:cs typeface="Calibri"/>
              </a:rPr>
              <a:t>al</a:t>
            </a:r>
            <a:r>
              <a:rPr lang="es-ES" sz="2000" spc="25" dirty="0">
                <a:latin typeface="Calibri"/>
                <a:cs typeface="Calibri"/>
              </a:rPr>
              <a:t> </a:t>
            </a:r>
            <a:r>
              <a:rPr lang="es-ES" sz="2000" dirty="0">
                <a:latin typeface="Calibri"/>
                <a:cs typeface="Calibri"/>
              </a:rPr>
              <a:t>a</a:t>
            </a:r>
            <a:r>
              <a:rPr lang="es-ES" sz="2000" spc="20" dirty="0">
                <a:latin typeface="Calibri"/>
                <a:cs typeface="Calibri"/>
              </a:rPr>
              <a:t> </a:t>
            </a:r>
            <a:r>
              <a:rPr lang="es-ES" sz="2000" dirty="0">
                <a:latin typeface="Calibri"/>
                <a:cs typeface="Calibri"/>
              </a:rPr>
              <a:t>los</a:t>
            </a:r>
            <a:r>
              <a:rPr lang="es-ES" sz="2000" spc="10" dirty="0">
                <a:latin typeface="Calibri"/>
                <a:cs typeface="Calibri"/>
              </a:rPr>
              <a:t> </a:t>
            </a:r>
            <a:r>
              <a:rPr lang="es-ES" sz="2000" spc="-20" dirty="0">
                <a:latin typeface="Calibri"/>
                <a:cs typeface="Calibri"/>
              </a:rPr>
              <a:t>se</a:t>
            </a:r>
            <a:r>
              <a:rPr lang="es-ES" sz="2000" spc="15" dirty="0">
                <a:latin typeface="Calibri"/>
                <a:cs typeface="Calibri"/>
              </a:rPr>
              <a:t>r</a:t>
            </a:r>
            <a:r>
              <a:rPr lang="es-ES" sz="2000" dirty="0">
                <a:latin typeface="Calibri"/>
                <a:cs typeface="Calibri"/>
              </a:rPr>
              <a:t>vicios</a:t>
            </a:r>
            <a:r>
              <a:rPr lang="es-ES" sz="2000" spc="15" dirty="0">
                <a:latin typeface="Calibri"/>
                <a:cs typeface="Calibri"/>
              </a:rPr>
              <a:t> </a:t>
            </a:r>
            <a:r>
              <a:rPr lang="es-ES" sz="2000" spc="-20" dirty="0">
                <a:latin typeface="Calibri"/>
                <a:cs typeface="Calibri"/>
              </a:rPr>
              <a:t>d</a:t>
            </a:r>
            <a:r>
              <a:rPr lang="es-ES" sz="2000" spc="-15" dirty="0">
                <a:latin typeface="Calibri"/>
                <a:cs typeface="Calibri"/>
              </a:rPr>
              <a:t>e</a:t>
            </a:r>
            <a:r>
              <a:rPr lang="es-ES" sz="2000" spc="25" dirty="0">
                <a:latin typeface="Calibri"/>
                <a:cs typeface="Calibri"/>
              </a:rPr>
              <a:t> </a:t>
            </a:r>
            <a:r>
              <a:rPr lang="es-ES" sz="2000" dirty="0">
                <a:latin typeface="Calibri"/>
                <a:cs typeface="Calibri"/>
              </a:rPr>
              <a:t>I</a:t>
            </a:r>
            <a:r>
              <a:rPr lang="es-ES" sz="2000" spc="-30" dirty="0">
                <a:latin typeface="Calibri"/>
                <a:cs typeface="Calibri"/>
              </a:rPr>
              <a:t>n</a:t>
            </a:r>
            <a:r>
              <a:rPr lang="es-ES" sz="2000" spc="-35" dirty="0">
                <a:latin typeface="Calibri"/>
                <a:cs typeface="Calibri"/>
              </a:rPr>
              <a:t>t</a:t>
            </a:r>
            <a:r>
              <a:rPr lang="es-ES" sz="2000" spc="-15" dirty="0">
                <a:latin typeface="Calibri"/>
                <a:cs typeface="Calibri"/>
              </a:rPr>
              <a:t>e</a:t>
            </a:r>
            <a:r>
              <a:rPr lang="es-ES" sz="2000" dirty="0">
                <a:latin typeface="Calibri"/>
                <a:cs typeface="Calibri"/>
              </a:rPr>
              <a:t>r</a:t>
            </a:r>
            <a:r>
              <a:rPr lang="es-ES" sz="2000" spc="-20" dirty="0">
                <a:latin typeface="Calibri"/>
                <a:cs typeface="Calibri"/>
              </a:rPr>
              <a:t>net. Para interconectar la red local con el proveedor de servicios es necesario instalar una </a:t>
            </a:r>
            <a:r>
              <a:rPr lang="es-ES" sz="2000" b="1" spc="-20" dirty="0">
                <a:latin typeface="Calibri"/>
                <a:cs typeface="Calibri"/>
              </a:rPr>
              <a:t>ruta por default</a:t>
            </a:r>
            <a:r>
              <a:rPr lang="es-ES" sz="2000" spc="-20" dirty="0">
                <a:latin typeface="Calibri"/>
                <a:cs typeface="Calibri"/>
              </a:rPr>
              <a:t>. </a:t>
            </a:r>
          </a:p>
          <a:p>
            <a:pPr marL="469900" marR="6350" indent="-457200">
              <a:lnSpc>
                <a:spcPts val="3000"/>
              </a:lnSpc>
              <a:buFont typeface="+mj-lt"/>
              <a:buAutoNum type="arabicPeriod"/>
              <a:tabLst>
                <a:tab pos="314960" algn="l"/>
              </a:tabLst>
            </a:pPr>
            <a:r>
              <a:rPr lang="es-ES" sz="2000" spc="-20" dirty="0">
                <a:latin typeface="Calibri"/>
                <a:cs typeface="Calibri"/>
              </a:rPr>
              <a:t>Debemos configurar rutas estáticas en el </a:t>
            </a:r>
            <a:r>
              <a:rPr lang="es-ES" sz="2000" b="1" spc="-20" dirty="0">
                <a:latin typeface="Calibri"/>
                <a:cs typeface="Calibri"/>
              </a:rPr>
              <a:t>ISP</a:t>
            </a:r>
            <a:r>
              <a:rPr lang="es-ES" sz="2000" spc="-20" dirty="0">
                <a:latin typeface="Calibri"/>
                <a:cs typeface="Calibri"/>
              </a:rPr>
              <a:t> para que se pueda conectar con la red local.</a:t>
            </a:r>
          </a:p>
          <a:p>
            <a:pPr marL="469900" marR="6350" indent="-457200">
              <a:lnSpc>
                <a:spcPts val="3000"/>
              </a:lnSpc>
              <a:buFont typeface="+mj-lt"/>
              <a:buAutoNum type="arabicPeriod"/>
              <a:tabLst>
                <a:tab pos="314960" algn="l"/>
              </a:tabLst>
            </a:pPr>
            <a:r>
              <a:rPr lang="es-MX" sz="2000" spc="-50" noProof="1">
                <a:latin typeface="Calibri"/>
                <a:cs typeface="Calibri"/>
              </a:rPr>
              <a:t>R</a:t>
            </a:r>
            <a:r>
              <a:rPr lang="es-MX" sz="2000" spc="-15" noProof="1">
                <a:latin typeface="Calibri"/>
                <a:cs typeface="Calibri"/>
              </a:rPr>
              <a:t>ea</a:t>
            </a:r>
            <a:r>
              <a:rPr lang="es-MX" sz="2000" noProof="1">
                <a:latin typeface="Calibri"/>
                <a:cs typeface="Calibri"/>
              </a:rPr>
              <a:t>li</a:t>
            </a:r>
            <a:r>
              <a:rPr lang="es-MX" sz="2000" spc="-40" noProof="1">
                <a:latin typeface="Calibri"/>
                <a:cs typeface="Calibri"/>
              </a:rPr>
              <a:t>z</a:t>
            </a:r>
            <a:r>
              <a:rPr lang="es-MX" sz="2000" spc="-10" noProof="1">
                <a:latin typeface="Calibri"/>
                <a:cs typeface="Calibri"/>
              </a:rPr>
              <a:t>ar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las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pru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ba</a:t>
            </a:r>
            <a:r>
              <a:rPr sz="2000" b="1" dirty="0">
                <a:latin typeface="Calibri"/>
                <a:cs typeface="Calibri"/>
              </a:rPr>
              <a:t>s </a:t>
            </a:r>
            <a:r>
              <a:rPr sz="2000" b="1" spc="-20" dirty="0">
                <a:latin typeface="Calibri"/>
                <a:cs typeface="Calibri"/>
              </a:rPr>
              <a:t>d</a:t>
            </a:r>
            <a:r>
              <a:rPr sz="2000" b="1" spc="-15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c</a:t>
            </a:r>
            <a:r>
              <a:rPr sz="2000" b="1" spc="-5" dirty="0">
                <a:latin typeface="Calibri"/>
                <a:cs typeface="Calibri"/>
              </a:rPr>
              <a:t>onectivida</a:t>
            </a:r>
            <a:r>
              <a:rPr sz="2000" b="1" dirty="0">
                <a:latin typeface="Calibri"/>
                <a:cs typeface="Calibri"/>
              </a:rPr>
              <a:t>d</a:t>
            </a:r>
            <a:r>
              <a:rPr sz="2000" b="1" spc="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ne</a:t>
            </a:r>
            <a:r>
              <a:rPr sz="2000" spc="-10" dirty="0">
                <a:latin typeface="Calibri"/>
                <a:cs typeface="Calibri"/>
              </a:rPr>
              <a:t>c</a:t>
            </a:r>
            <a:r>
              <a:rPr sz="2000" spc="-15" dirty="0">
                <a:latin typeface="Calibri"/>
                <a:cs typeface="Calibri"/>
              </a:rPr>
              <a:t>esar</a:t>
            </a:r>
            <a:r>
              <a:rPr sz="2000" dirty="0">
                <a:latin typeface="Calibri"/>
                <a:cs typeface="Calibri"/>
              </a:rPr>
              <a:t>ias.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50439E7-051A-49D7-BFD6-237A56112EE4}"/>
              </a:ext>
            </a:extLst>
          </p:cNvPr>
          <p:cNvSpPr txBox="1">
            <a:spLocks noChangeArrowheads="1"/>
          </p:cNvSpPr>
          <p:nvPr/>
        </p:nvSpPr>
        <p:spPr>
          <a:xfrm>
            <a:off x="762000" y="152400"/>
            <a:ext cx="10443519" cy="1124744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Restricciones y consideraciones del cliente</a:t>
            </a:r>
          </a:p>
        </p:txBody>
      </p:sp>
      <p:pic>
        <p:nvPicPr>
          <p:cNvPr id="5" name="Imagen 4" descr="Un ratón de computadora&#10;&#10;Descripción generada automáticamente con confianza media">
            <a:extLst>
              <a:ext uri="{FF2B5EF4-FFF2-40B4-BE49-F238E27FC236}">
                <a16:creationId xmlns:a16="http://schemas.microsoft.com/office/drawing/2014/main" id="{927F9FD1-2B32-4E2C-B331-0E2268D604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0434" y="4689022"/>
            <a:ext cx="2485571" cy="186417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05000" y="267440"/>
            <a:ext cx="8077200" cy="8002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s-MX" sz="3200" b="1" spc="-25" dirty="0">
                <a:solidFill>
                  <a:schemeClr val="accent4">
                    <a:lumMod val="50000"/>
                  </a:schemeClr>
                </a:solidFill>
                <a:latin typeface="Calibri"/>
                <a:cs typeface="Calibri"/>
              </a:rPr>
              <a:t>Subneteo con máscaras de longitud variable </a:t>
            </a:r>
            <a:r>
              <a:rPr lang="es-MX" sz="2000" spc="-25" dirty="0">
                <a:solidFill>
                  <a:schemeClr val="accent4">
                    <a:lumMod val="50000"/>
                  </a:schemeClr>
                </a:solidFill>
                <a:latin typeface="Calibri"/>
                <a:cs typeface="Calibri"/>
              </a:rPr>
              <a:t>(VLSM)</a:t>
            </a:r>
            <a:endParaRPr sz="2000" dirty="0">
              <a:solidFill>
                <a:schemeClr val="accent4">
                  <a:lumMod val="50000"/>
                </a:schemeClr>
              </a:solidFill>
              <a:latin typeface="Calibri"/>
              <a:cs typeface="Calibri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4EF5B48-9283-3FB1-AEA0-33B024D5E9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8069487"/>
              </p:ext>
            </p:extLst>
          </p:nvPr>
        </p:nvGraphicFramePr>
        <p:xfrm>
          <a:off x="800100" y="1524000"/>
          <a:ext cx="10286999" cy="1822766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3793059946"/>
                    </a:ext>
                  </a:extLst>
                </a:gridCol>
                <a:gridCol w="640759">
                  <a:extLst>
                    <a:ext uri="{9D8B030D-6E8A-4147-A177-3AD203B41FA5}">
                      <a16:colId xmlns:a16="http://schemas.microsoft.com/office/drawing/2014/main" val="170422774"/>
                    </a:ext>
                  </a:extLst>
                </a:gridCol>
                <a:gridCol w="959441">
                  <a:extLst>
                    <a:ext uri="{9D8B030D-6E8A-4147-A177-3AD203B41FA5}">
                      <a16:colId xmlns:a16="http://schemas.microsoft.com/office/drawing/2014/main" val="152283986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26008969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473716125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3483025210"/>
                    </a:ext>
                  </a:extLst>
                </a:gridCol>
                <a:gridCol w="1981199">
                  <a:extLst>
                    <a:ext uri="{9D8B030D-6E8A-4147-A177-3AD203B41FA5}">
                      <a16:colId xmlns:a16="http://schemas.microsoft.com/office/drawing/2014/main" val="1341946690"/>
                    </a:ext>
                  </a:extLst>
                </a:gridCol>
              </a:tblGrid>
              <a:tr h="369886">
                <a:tc>
                  <a:txBody>
                    <a:bodyPr/>
                    <a:lstStyle/>
                    <a:p>
                      <a:pPr marL="1905" algn="ctr">
                        <a:lnSpc>
                          <a:spcPts val="1800"/>
                        </a:lnSpc>
                      </a:pPr>
                      <a:r>
                        <a:rPr lang="es-MX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Segmento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s-MX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VLAN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s-MX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IPs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s-MX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Orden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s-MX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Dirección de subred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s-MX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Máscara</a:t>
                      </a:r>
                      <a:r>
                        <a:rPr lang="es-MX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</a:t>
                      </a:r>
                      <a:r>
                        <a:rPr lang="es-MX" sz="1400" spc="11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subred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s-MX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Prefijo de red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3146183"/>
                  </a:ext>
                </a:extLst>
              </a:tr>
              <a:tr h="361315"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1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Management</a:t>
                      </a:r>
                      <a:endParaRPr lang="es-MX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1211505"/>
                  </a:ext>
                </a:extLst>
              </a:tr>
              <a:tr h="363855"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1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Users</a:t>
                      </a:r>
                      <a:endParaRPr lang="es-MX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6419246"/>
                  </a:ext>
                </a:extLst>
              </a:tr>
              <a:tr h="363855"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1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Services</a:t>
                      </a:r>
                      <a:endParaRPr lang="es-MX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0975503"/>
                  </a:ext>
                </a:extLst>
              </a:tr>
              <a:tr h="363855"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Native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marR="0" lvl="0" indent="0" algn="ctr" defTabSz="91440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marR="0" lvl="0" indent="0" algn="ctr" defTabSz="91440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12030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A6B97F3-F57D-B769-EF0F-C237FC9EDF3B}"/>
              </a:ext>
            </a:extLst>
          </p:cNvPr>
          <p:cNvSpPr txBox="1"/>
          <p:nvPr/>
        </p:nvSpPr>
        <p:spPr>
          <a:xfrm>
            <a:off x="685800" y="1001783"/>
            <a:ext cx="3511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Dirección de red: </a:t>
            </a:r>
            <a:r>
              <a:rPr lang="es-MX" sz="2000" b="1" dirty="0">
                <a:solidFill>
                  <a:srgbClr val="FF0000"/>
                </a:solidFill>
              </a:rPr>
              <a:t>193.168.1.0 /24</a:t>
            </a:r>
          </a:p>
        </p:txBody>
      </p:sp>
    </p:spTree>
    <p:extLst>
      <p:ext uri="{BB962C8B-B14F-4D97-AF65-F5344CB8AC3E}">
        <p14:creationId xmlns:p14="http://schemas.microsoft.com/office/powerpoint/2010/main" val="1392632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76600" y="160126"/>
            <a:ext cx="5164455" cy="8002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s-ES" sz="3200" b="1" spc="-25" dirty="0">
                <a:latin typeface="Calibri"/>
                <a:cs typeface="Calibri"/>
              </a:rPr>
              <a:t>Configuración de VLANs</a:t>
            </a:r>
          </a:p>
          <a:p>
            <a:pPr marL="12700" algn="ctr">
              <a:lnSpc>
                <a:spcPct val="100000"/>
              </a:lnSpc>
            </a:pPr>
            <a:r>
              <a:rPr lang="es-ES" sz="2000" spc="-25" dirty="0">
                <a:latin typeface="Calibri"/>
                <a:cs typeface="Calibri"/>
              </a:rPr>
              <a:t>Ruteador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9" name="7 CuadroTexto">
            <a:extLst>
              <a:ext uri="{FF2B5EF4-FFF2-40B4-BE49-F238E27FC236}">
                <a16:creationId xmlns:a16="http://schemas.microsoft.com/office/drawing/2014/main" id="{134ED542-4C7D-4B50-8C07-A5B19B10A1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988947"/>
            <a:ext cx="11430000" cy="698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Las </a:t>
            </a: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VLANs 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son redes virtuales que permiten </a:t>
            </a: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segmentar el tráfico 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y tener distintos dominios de broadcast en una misma interface del router, con el uso de las subinterfaces. </a:t>
            </a:r>
            <a:endParaRPr lang="es-MX" sz="14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7 CuadroTexto">
            <a:extLst>
              <a:ext uri="{FF2B5EF4-FFF2-40B4-BE49-F238E27FC236}">
                <a16:creationId xmlns:a16="http://schemas.microsoft.com/office/drawing/2014/main" id="{38E0D603-2C5E-46E8-85CD-52C2F196B0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762918"/>
            <a:ext cx="3733800" cy="4484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El definir subinterfaces en el </a:t>
            </a: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RFrontera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implica que la interface </a:t>
            </a: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g0/0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recibe peticiones de la </a:t>
            </a: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vlan 10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vlan 20 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y </a:t>
            </a: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vlan 30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_tradnl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Las subinterfaces se definen con la interface </a:t>
            </a: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g0/0 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y se le concatena la </a:t>
            </a: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subinteface 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asociada con la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vlan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g0/0.10</a:t>
            </a: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El protocolo de encapsulamiento debe incluir el </a:t>
            </a: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id 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de la</a:t>
            </a: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 vlan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MX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dirección IP de la subinterface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va a ser la </a:t>
            </a: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última dirección IP válida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de la subred o bloque.</a:t>
            </a:r>
            <a:endParaRPr lang="es-MX" sz="14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3762FC-C175-4931-7CF4-5F4508C401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0" y="1674845"/>
            <a:ext cx="7206752" cy="4360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682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7 CuadroTexto">
            <a:extLst>
              <a:ext uri="{FF2B5EF4-FFF2-40B4-BE49-F238E27FC236}">
                <a16:creationId xmlns:a16="http://schemas.microsoft.com/office/drawing/2014/main" id="{134ED542-4C7D-4B50-8C07-A5B19B10A1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982264"/>
            <a:ext cx="10591800" cy="3857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Comandos para el Router</a:t>
            </a:r>
          </a:p>
          <a:p>
            <a:pPr>
              <a:lnSpc>
                <a:spcPct val="150000"/>
              </a:lnSpc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! Sección para crear las subinterfaces asociadas a cada VLAN</a:t>
            </a:r>
          </a:p>
          <a:p>
            <a:pPr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int g0/0.VID</a:t>
            </a:r>
          </a:p>
          <a:p>
            <a:pPr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encapsulation  dot1q  VID</a:t>
            </a:r>
          </a:p>
          <a:p>
            <a:pPr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ip add  DirIP  Msk</a:t>
            </a:r>
          </a:p>
          <a:p>
            <a:pPr>
              <a:lnSpc>
                <a:spcPct val="150000"/>
              </a:lnSpc>
            </a:pPr>
            <a:endParaRPr lang="es-E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! Hay que levantar todas las subinterfaces (lógicas). Si levanto la interfaz física se levantan todas las subinterfaces.</a:t>
            </a:r>
          </a:p>
          <a:p>
            <a:pPr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int g0/0</a:t>
            </a:r>
          </a:p>
          <a:p>
            <a:pPr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no shut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s-MX" sz="18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E6910A5E-3570-A45A-7F70-649DCA3C68F3}"/>
              </a:ext>
            </a:extLst>
          </p:cNvPr>
          <p:cNvSpPr txBox="1"/>
          <p:nvPr/>
        </p:nvSpPr>
        <p:spPr>
          <a:xfrm>
            <a:off x="3276600" y="160126"/>
            <a:ext cx="5164455" cy="8002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s-ES" sz="3200" b="1" spc="-25" dirty="0">
                <a:latin typeface="Calibri"/>
                <a:cs typeface="Calibri"/>
              </a:rPr>
              <a:t>Configuración de VLANs</a:t>
            </a:r>
          </a:p>
          <a:p>
            <a:pPr marL="12700" algn="ctr">
              <a:lnSpc>
                <a:spcPct val="100000"/>
              </a:lnSpc>
            </a:pPr>
            <a:r>
              <a:rPr lang="es-ES" sz="2000" spc="-25" dirty="0">
                <a:latin typeface="Calibri"/>
                <a:cs typeface="Calibri"/>
              </a:rPr>
              <a:t>Ruteador</a:t>
            </a:r>
            <a:endParaRPr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21269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2EBEDB1-7895-A5C2-E527-240F2F56B0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1949973"/>
            <a:ext cx="7772400" cy="4702756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2743200" y="326195"/>
            <a:ext cx="601122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s-ES" sz="3200" b="1" spc="-25" dirty="0">
                <a:latin typeface="Calibri"/>
                <a:cs typeface="Calibri"/>
              </a:rPr>
              <a:t>Configuración del servicio de DHCP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9" name="7 CuadroTexto">
            <a:extLst>
              <a:ext uri="{FF2B5EF4-FFF2-40B4-BE49-F238E27FC236}">
                <a16:creationId xmlns:a16="http://schemas.microsoft.com/office/drawing/2014/main" id="{134ED542-4C7D-4B50-8C07-A5B19B10A1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990593"/>
            <a:ext cx="10820400" cy="1524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lnSpc>
                <a:spcPct val="150000"/>
              </a:lnSpc>
              <a:buAutoNum type="arabicPeriod"/>
            </a:pPr>
            <a:r>
              <a:rPr lang="es-ES_tradnl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Tenemos tres subredes asociadas con las </a:t>
            </a:r>
            <a:r>
              <a:rPr lang="es-ES_tradnl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VLANs 10, 20 y 30</a:t>
            </a:r>
            <a:r>
              <a:rPr lang="es-ES_tradnl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s-MX" sz="1600" spc="-5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 tres </a:t>
            </a:r>
            <a:r>
              <a:rPr lang="es-MX" sz="1600" spc="-5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VLANs</a:t>
            </a:r>
            <a:r>
              <a:rPr lang="es-MX" sz="1600" spc="-5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s-MX" sz="1600" b="1" spc="-5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s-MX" sz="1600" b="1" spc="5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MX" sz="1600" b="1" spc="-5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r>
              <a:rPr lang="es-MX" sz="1600" b="1" spc="-25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s-MX" sz="1600" b="1" spc="-15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MX" sz="1600" b="1" spc="-21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rs</a:t>
            </a:r>
            <a:r>
              <a:rPr lang="es-MX" sz="1600" b="1" spc="-1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s-MX" sz="1600" b="1" spc="-25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spc="-2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</a:t>
            </a:r>
            <a:r>
              <a:rPr lang="es-MX" sz="1600" b="1" spc="-15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MX" sz="1600" b="1" spc="-4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MX" sz="1600" b="1" spc="-5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MX" sz="1600" spc="-5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</a:t>
            </a:r>
            <a:r>
              <a:rPr lang="es-MX" sz="1600" b="1" spc="-5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</a:t>
            </a:r>
            <a:r>
              <a:rPr lang="es-MX" sz="1600" b="1" spc="5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</a:t>
            </a:r>
            <a:r>
              <a:rPr lang="es-MX" sz="1600" b="1" spc="-1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vice</a:t>
            </a:r>
            <a:r>
              <a:rPr lang="es-MX" sz="16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MX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s-MX" sz="1600" spc="-5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obtendrán di</a:t>
            </a:r>
            <a:r>
              <a:rPr lang="es-MX" sz="1600" spc="-35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MX" sz="1600" spc="-15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s-MX" sz="1600" spc="-1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MX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ción</a:t>
            </a:r>
            <a:r>
              <a:rPr lang="es-MX" sz="1600" spc="-15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IP</a:t>
            </a:r>
            <a:r>
              <a:rPr lang="es-MX" sz="1600" spc="-1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spc="-5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dinámi</a:t>
            </a:r>
            <a:r>
              <a:rPr lang="es-MX" sz="1600" spc="-1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s-MX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MX" sz="1600" spc="-1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MX" sz="1600" b="1" spc="-5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DHCP</a:t>
            </a:r>
            <a:r>
              <a:rPr lang="es-MX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s-ES_tradnl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Configurar primero las excepciones.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s-ES_tradnl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Configurar </a:t>
            </a:r>
            <a:r>
              <a:rPr lang="es-ES_tradnl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DHCP</a:t>
            </a:r>
            <a:r>
              <a:rPr lang="es-ES_tradnl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en </a:t>
            </a:r>
            <a:r>
              <a:rPr lang="es-ES_tradnl" sz="1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RFrontera</a:t>
            </a:r>
            <a:r>
              <a:rPr lang="es-ES_tradnl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MX" sz="16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457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7 CuadroTexto"/>
          <p:cNvSpPr txBox="1">
            <a:spLocks noChangeArrowheads="1"/>
          </p:cNvSpPr>
          <p:nvPr/>
        </p:nvSpPr>
        <p:spPr bwMode="auto">
          <a:xfrm>
            <a:off x="1650420" y="1201931"/>
            <a:ext cx="8891160" cy="5032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lnSpc>
                <a:spcPct val="150000"/>
              </a:lnSpc>
              <a:buAutoNum type="arabicPeriod"/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Excluir las direcciones estáticas del pool de DHCP.</a:t>
            </a:r>
          </a:p>
          <a:p>
            <a:pPr lvl="1">
              <a:lnSpc>
                <a:spcPct val="150000"/>
              </a:lnSpc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 dhcp excluded-address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Dir_IP_Inicial Dir_IP_Final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Definir un </a:t>
            </a:r>
            <a:r>
              <a:rPr lang="es-MX" sz="20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 de direcciones dinámicas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 serán asignadas cuando sean solicitadas.</a:t>
            </a:r>
          </a:p>
          <a:p>
            <a:pPr lvl="1">
              <a:lnSpc>
                <a:spcPct val="150000"/>
              </a:lnSpc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 dhcp pool</a:t>
            </a:r>
            <a:r>
              <a:rPr lang="es-MX" sz="2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NombrePool</a:t>
            </a:r>
          </a:p>
          <a:p>
            <a:pPr lvl="1">
              <a:lnSpc>
                <a:spcPct val="150000"/>
              </a:lnSpc>
            </a:pP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Dirección de red Máscara de subred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Establecer la  puerta de enlace predeterminada (default Gateway):</a:t>
            </a:r>
          </a:p>
          <a:p>
            <a:pPr lvl="1">
              <a:lnSpc>
                <a:spcPct val="150000"/>
              </a:lnSpc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default-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router</a:t>
            </a:r>
            <a:r>
              <a:rPr lang="es-MX" sz="2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dirIP</a:t>
            </a:r>
            <a:endParaRPr lang="es-MX" sz="20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 startAt="2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Establecer el servidor DNS</a:t>
            </a:r>
          </a:p>
          <a:p>
            <a:pPr lvl="1">
              <a:lnSpc>
                <a:spcPct val="150000"/>
              </a:lnSpc>
            </a:pP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dns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-server </a:t>
            </a:r>
            <a:r>
              <a:rPr lang="es-MX" sz="20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dirIP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-Server</a:t>
            </a:r>
          </a:p>
          <a:p>
            <a:pPr lvl="1">
              <a:lnSpc>
                <a:spcPct val="150000"/>
              </a:lnSpc>
              <a:spcAft>
                <a:spcPts val="1200"/>
              </a:spcAft>
            </a:pP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371600" y="5893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mínima de un servicio DHCP</a:t>
            </a:r>
          </a:p>
        </p:txBody>
      </p:sp>
    </p:spTree>
    <p:extLst>
      <p:ext uri="{BB962C8B-B14F-4D97-AF65-F5344CB8AC3E}">
        <p14:creationId xmlns:p14="http://schemas.microsoft.com/office/powerpoint/2010/main" val="2220096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7 CuadroTexto">
            <a:extLst>
              <a:ext uri="{FF2B5EF4-FFF2-40B4-BE49-F238E27FC236}">
                <a16:creationId xmlns:a16="http://schemas.microsoft.com/office/drawing/2014/main" id="{134ED542-4C7D-4B50-8C07-A5B19B10A1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154668"/>
            <a:ext cx="9448800" cy="1677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Pasos para configurar las 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VLANs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en el 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switch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Crear la 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base de datos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de las 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VLANs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Asignar los 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puertos de acceso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del switch a la VLAN correspondiente.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Definir el 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puerto troncal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(puerto por el que va a salir el tráfico de las distintas VLANs). </a:t>
            </a:r>
            <a:endParaRPr lang="es-MX" sz="18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B4E578D-7BAF-4681-BF75-AC5FE3AD8971}"/>
              </a:ext>
            </a:extLst>
          </p:cNvPr>
          <p:cNvSpPr txBox="1"/>
          <p:nvPr/>
        </p:nvSpPr>
        <p:spPr>
          <a:xfrm>
            <a:off x="834271" y="2923903"/>
            <a:ext cx="8382000" cy="4160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Las subredes y los puertos del switch han sido divididos de la siguiente forma:</a:t>
            </a:r>
            <a:endParaRPr lang="es-ES" sz="16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4967D43-4562-4C9A-BFA7-1485C888EFE6}"/>
              </a:ext>
            </a:extLst>
          </p:cNvPr>
          <p:cNvSpPr txBox="1"/>
          <p:nvPr/>
        </p:nvSpPr>
        <p:spPr>
          <a:xfrm>
            <a:off x="829558" y="5703332"/>
            <a:ext cx="6127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vlan 1 </a:t>
            </a: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que es la</a:t>
            </a:r>
            <a:r>
              <a:rPr lang="es-E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nativa</a:t>
            </a: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, está creada siempre por default.</a:t>
            </a:r>
            <a:r>
              <a:rPr lang="es-E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endParaRPr lang="es-MX" dirty="0"/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D5DA73BA-9C18-4089-BD14-C3684A90530F}"/>
              </a:ext>
            </a:extLst>
          </p:cNvPr>
          <p:cNvGraphicFramePr>
            <a:graphicFrameLocks noGrp="1"/>
          </p:cNvGraphicFramePr>
          <p:nvPr/>
        </p:nvGraphicFramePr>
        <p:xfrm>
          <a:off x="952499" y="3630221"/>
          <a:ext cx="8610601" cy="1822766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477293">
                  <a:extLst>
                    <a:ext uri="{9D8B030D-6E8A-4147-A177-3AD203B41FA5}">
                      <a16:colId xmlns:a16="http://schemas.microsoft.com/office/drawing/2014/main" val="3615906484"/>
                    </a:ext>
                  </a:extLst>
                </a:gridCol>
                <a:gridCol w="885544">
                  <a:extLst>
                    <a:ext uri="{9D8B030D-6E8A-4147-A177-3AD203B41FA5}">
                      <a16:colId xmlns:a16="http://schemas.microsoft.com/office/drawing/2014/main" val="56571631"/>
                    </a:ext>
                  </a:extLst>
                </a:gridCol>
                <a:gridCol w="1790064">
                  <a:extLst>
                    <a:ext uri="{9D8B030D-6E8A-4147-A177-3AD203B41FA5}">
                      <a16:colId xmlns:a16="http://schemas.microsoft.com/office/drawing/2014/main" val="1977572645"/>
                    </a:ext>
                  </a:extLst>
                </a:gridCol>
                <a:gridCol w="2125237">
                  <a:extLst>
                    <a:ext uri="{9D8B030D-6E8A-4147-A177-3AD203B41FA5}">
                      <a16:colId xmlns:a16="http://schemas.microsoft.com/office/drawing/2014/main" val="912248757"/>
                    </a:ext>
                  </a:extLst>
                </a:gridCol>
                <a:gridCol w="2332463">
                  <a:extLst>
                    <a:ext uri="{9D8B030D-6E8A-4147-A177-3AD203B41FA5}">
                      <a16:colId xmlns:a16="http://schemas.microsoft.com/office/drawing/2014/main" val="445826148"/>
                    </a:ext>
                  </a:extLst>
                </a:gridCol>
              </a:tblGrid>
              <a:tr h="369886">
                <a:tc>
                  <a:txBody>
                    <a:bodyPr/>
                    <a:lstStyle/>
                    <a:p>
                      <a:pPr marL="1905" algn="ctr">
                        <a:lnSpc>
                          <a:spcPts val="1800"/>
                        </a:lnSpc>
                      </a:pPr>
                      <a:r>
                        <a:rPr lang="es-MX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Segmento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s-MX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VLAN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s-MX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Puertos</a:t>
                      </a:r>
                      <a:r>
                        <a:rPr lang="es-MX" sz="1400" spc="12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asignados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s-MX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Dirección de subred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s-MX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Máscara</a:t>
                      </a:r>
                      <a:r>
                        <a:rPr lang="es-MX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</a:t>
                      </a:r>
                      <a:r>
                        <a:rPr lang="es-MX" sz="1400" spc="11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subred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9771022"/>
                  </a:ext>
                </a:extLst>
              </a:tr>
              <a:tr h="361315"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1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Management</a:t>
                      </a:r>
                      <a:endParaRPr lang="es-MX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F0/1-6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193.168.1.128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255.255.255.240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5077248"/>
                  </a:ext>
                </a:extLst>
              </a:tr>
              <a:tr h="363855"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1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Users</a:t>
                      </a:r>
                      <a:endParaRPr lang="es-MX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F0/7-19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193.168.1.0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255.255.255.128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312521"/>
                  </a:ext>
                </a:extLst>
              </a:tr>
              <a:tr h="363855"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1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Services</a:t>
                      </a:r>
                      <a:endParaRPr lang="es-MX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F0/20-24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193.168.1.144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255.255.255.248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9322335"/>
                  </a:ext>
                </a:extLst>
              </a:tr>
              <a:tr h="363855"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Native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No aplica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marR="0" lvl="0" indent="0" algn="ctr" defTabSz="91440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193.168.1.152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255.255.255.252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8639124"/>
                  </a:ext>
                </a:extLst>
              </a:tr>
            </a:tbl>
          </a:graphicData>
        </a:graphic>
      </p:graphicFrame>
      <p:sp>
        <p:nvSpPr>
          <p:cNvPr id="3" name="object 2">
            <a:extLst>
              <a:ext uri="{FF2B5EF4-FFF2-40B4-BE49-F238E27FC236}">
                <a16:creationId xmlns:a16="http://schemas.microsoft.com/office/drawing/2014/main" id="{971A254D-C5FF-A9A5-062C-50421163077C}"/>
              </a:ext>
            </a:extLst>
          </p:cNvPr>
          <p:cNvSpPr txBox="1"/>
          <p:nvPr/>
        </p:nvSpPr>
        <p:spPr>
          <a:xfrm>
            <a:off x="3276600" y="160126"/>
            <a:ext cx="5164455" cy="8002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s-ES" sz="3200" b="1" spc="-25" dirty="0">
                <a:latin typeface="Calibri"/>
                <a:cs typeface="Calibri"/>
              </a:rPr>
              <a:t>Configuración de VLANs</a:t>
            </a:r>
          </a:p>
          <a:p>
            <a:pPr marL="12700" algn="ctr">
              <a:lnSpc>
                <a:spcPct val="100000"/>
              </a:lnSpc>
            </a:pPr>
            <a:r>
              <a:rPr lang="es-ES" sz="2000" spc="-25" dirty="0">
                <a:latin typeface="Calibri"/>
                <a:cs typeface="Calibri"/>
              </a:rPr>
              <a:t>Switch</a:t>
            </a:r>
            <a:endParaRPr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06668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4081</TotalTime>
  <Words>1378</Words>
  <Application>Microsoft Office PowerPoint</Application>
  <PresentationFormat>Widescreen</PresentationFormat>
  <Paragraphs>175</Paragraphs>
  <Slides>17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Courier New</vt:lpstr>
      <vt:lpstr>Dom Casual</vt:lpstr>
      <vt:lpstr>Symbol</vt:lpstr>
      <vt:lpstr>Office Theme</vt:lpstr>
      <vt:lpstr>TC 2006B  Interconexión de dispositivos</vt:lpstr>
      <vt:lpstr>Caso “Pisos y más”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José Oscar Hernández Pérez</dc:creator>
  <cp:lastModifiedBy>Lizethe Pérez Fuertes</cp:lastModifiedBy>
  <cp:revision>105</cp:revision>
  <cp:lastPrinted>2023-11-21T15:56:19Z</cp:lastPrinted>
  <dcterms:created xsi:type="dcterms:W3CDTF">2021-02-01T12:33:05Z</dcterms:created>
  <dcterms:modified xsi:type="dcterms:W3CDTF">2024-11-22T21:57:39Z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2020-11-04T00:00:00Z</vt:filetime>
  </property>
  <property fmtid="{D5CDD505-2E9C-101B-9397-08002B2CF9AE}" pid="3" name="LastSaved">
    <vt:filetime>2021-02-01T00:00:00Z</vt:filetime>
  </property>
</Properties>
</file>