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336" r:id="rId8"/>
    <p:sldId id="337" r:id="rId9"/>
    <p:sldId id="338" r:id="rId10"/>
    <p:sldId id="339" r:id="rId11"/>
    <p:sldId id="352" r:id="rId12"/>
    <p:sldId id="341" r:id="rId13"/>
    <p:sldId id="326" r:id="rId14"/>
    <p:sldId id="340" r:id="rId15"/>
    <p:sldId id="342" r:id="rId16"/>
    <p:sldId id="347" r:id="rId17"/>
    <p:sldId id="353" r:id="rId18"/>
    <p:sldId id="349" r:id="rId19"/>
    <p:sldId id="350" r:id="rId20"/>
    <p:sldId id="343" r:id="rId21"/>
    <p:sldId id="344" r:id="rId22"/>
    <p:sldId id="345" r:id="rId23"/>
    <p:sldId id="346" r:id="rId24"/>
    <p:sldId id="351" r:id="rId25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54" y="9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039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8124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334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049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1707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518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91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864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367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586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08/11/2021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.mx/guia-forbes-de-coworking-todo-lo-que-necesitas-sab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haus.work/paquet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457200" y="1210055"/>
            <a:ext cx="3886200" cy="49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pocas direcciones IP públicas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Se utiliza la combinación de direccionamiento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capa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capa 4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Cuando un dispositivo inicia una sesión TCP/IP, genera un valor de puerto de origen TCP o UDP para identificar la sesión de forma exclusiva. Cuando 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NAT recibe un paquete del cliente, utiliza su número de puerto de origen para identificar de forma exclusiva la traducción NAT específica.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con sobrecarga (PAT)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B0AC25F-EB64-4D2F-9EDE-3A27C3562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89954"/>
            <a:ext cx="711831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826740" y="1122825"/>
            <a:ext cx="9982200" cy="197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una dirección IP pública,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incluyendo direcciones estáticas como los servidores, impresoras, etc.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Para poder instalar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necesito realizar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una traducción estática, una dirección IP privada, una dirección IP pública,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puerto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por el que vamos 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escuchar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 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por el que me van a contactar desde el exterior. 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Port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forwarding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E5623976-67C1-44F7-B5B4-F006ED337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276600"/>
            <a:ext cx="809961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1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23738" y="2438400"/>
            <a:ext cx="8572500" cy="4261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10, 20 y 30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subred de los usuarios (VLAN 20) es a la única a la que se le asignarán direcciones IP dinámicas.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un servicio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centralizado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179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21E66B3-CCB9-42A0-BDEF-6A109E342D0C}"/>
              </a:ext>
            </a:extLst>
          </p:cNvPr>
          <p:cNvSpPr/>
          <p:nvPr/>
        </p:nvSpPr>
        <p:spPr>
          <a:xfrm>
            <a:off x="4511337" y="1732663"/>
            <a:ext cx="7655510" cy="4396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24" y="1857393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subinteface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E39566-266F-4777-9CFE-F81A618A9DD9}"/>
              </a:ext>
            </a:extLst>
          </p:cNvPr>
          <p:cNvSpPr txBox="1"/>
          <p:nvPr/>
        </p:nvSpPr>
        <p:spPr>
          <a:xfrm>
            <a:off x="7010400" y="3048000"/>
            <a:ext cx="53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lang="es-E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g0/0.VID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dot1q  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Msk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shut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DA392B-394A-46B2-9F7F-190FF463EB90}"/>
              </a:ext>
            </a:extLst>
          </p:cNvPr>
          <p:cNvSpPr txBox="1"/>
          <p:nvPr/>
        </p:nvSpPr>
        <p:spPr>
          <a:xfrm>
            <a:off x="838200" y="4800600"/>
            <a:ext cx="11049000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NOTAS: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Todas las interfaces y subinterfaces de la red se configurarán como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ya que es una traducción interna.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única interface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es la que se conecta con el ISP, ya que es la que se encargará de la traducción del direccionamiento privado a público.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413968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914400" y="3080820"/>
            <a:ext cx="4682601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puertos 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han sido divididos de la siguiente forma: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F0/1-6 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10 Management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F0/20-24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30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38199" y="5345668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21416"/>
            <a:ext cx="5486400" cy="381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es-E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Creación de las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con nombre.  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Asignación de los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614351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Definición del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1C5F8D1-956C-46FB-AE08-76654D8D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006141"/>
            <a:ext cx="7449284" cy="3743973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stick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</a:t>
            </a:r>
            <a:r>
              <a:rPr lang="es-ES_tradnl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Solamente de</a:t>
            </a:r>
            <a:r>
              <a:rPr lang="es-E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ruta por default directamente conectada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la IP del siguiente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6177" y="2429027"/>
            <a:ext cx="230505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9475" algn="l"/>
              </a:tabLst>
            </a:pPr>
            <a:r>
              <a:rPr sz="3200" spc="-5" dirty="0">
                <a:latin typeface="Calibri"/>
                <a:cs typeface="Calibri"/>
              </a:rPr>
              <a:t>Lo</a:t>
            </a:r>
            <a:r>
              <a:rPr sz="3200" dirty="0">
                <a:latin typeface="Calibri"/>
                <a:cs typeface="Calibri"/>
              </a:rPr>
              <a:t>s	espacios</a:t>
            </a: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olabo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3038" y="2429027"/>
            <a:ext cx="301498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algn="ctr">
              <a:lnSpc>
                <a:spcPct val="100000"/>
              </a:lnSpc>
              <a:tabLst>
                <a:tab pos="763270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854710" algn="l"/>
              </a:tabLst>
            </a:pPr>
            <a:r>
              <a:rPr sz="3200" spc="-5" dirty="0">
                <a:latin typeface="Calibri"/>
                <a:cs typeface="Calibri"/>
              </a:rPr>
              <a:t>so</a:t>
            </a:r>
            <a:r>
              <a:rPr sz="3200" dirty="0">
                <a:latin typeface="Calibri"/>
                <a:cs typeface="Calibri"/>
              </a:rPr>
              <a:t>n	in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laciones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87388" y="2429027"/>
            <a:ext cx="197421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1815" algn="l"/>
              </a:tabLst>
            </a:pPr>
            <a:r>
              <a:rPr sz="3200" dirty="0">
                <a:latin typeface="Calibri"/>
                <a:cs typeface="Calibri"/>
              </a:rPr>
              <a:t>o	es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acios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58402" y="2429027"/>
            <a:ext cx="1951989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740410" algn="l"/>
              </a:tabLst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64135" algn="ctr">
              <a:lnSpc>
                <a:spcPct val="100000"/>
              </a:lnSpc>
              <a:tabLst>
                <a:tab pos="962025" algn="l"/>
              </a:tabLst>
            </a:pPr>
            <a:r>
              <a:rPr sz="3200" spc="5" dirty="0">
                <a:latin typeface="Calibri"/>
                <a:cs typeface="Calibri"/>
              </a:rPr>
              <a:t>q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87031" y="2917317"/>
            <a:ext cx="4024629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6595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259079">
              <a:lnSpc>
                <a:spcPct val="100000"/>
              </a:lnSpc>
              <a:tabLst>
                <a:tab pos="1097280" algn="l"/>
                <a:tab pos="1922145" algn="l"/>
                <a:tab pos="3636645" algn="l"/>
              </a:tabLst>
            </a:pPr>
            <a:r>
              <a:rPr sz="3200" spc="-5" dirty="0">
                <a:latin typeface="Calibri"/>
                <a:cs typeface="Calibri"/>
              </a:rPr>
              <a:t>fi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mej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	</a:t>
            </a:r>
            <a:r>
              <a:rPr sz="3200" spc="5" dirty="0">
                <a:latin typeface="Calibri"/>
                <a:cs typeface="Calibri"/>
              </a:rPr>
              <a:t>su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177" y="3404996"/>
            <a:ext cx="54375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1350" algn="l"/>
                <a:tab pos="4124325" algn="l"/>
                <a:tab pos="5127625" algn="l"/>
              </a:tabLst>
            </a:pPr>
            <a:r>
              <a:rPr sz="3200" spc="-5" dirty="0">
                <a:latin typeface="Calibri"/>
                <a:cs typeface="Calibri"/>
              </a:rPr>
              <a:t>pe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sona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ompar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	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16177" y="3892448"/>
            <a:ext cx="959612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oduc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ivid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hace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ork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ahor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se</a:t>
            </a:r>
            <a:r>
              <a:rPr sz="3200" spc="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vicios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33400" y="1066800"/>
            <a:ext cx="11125200" cy="548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(defino las direcciones IP privadas que tienen permiso a ser traducidas): :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(definir la acción que se va a realizar en cada una de las interfaces cuando tengamos el servicio de NAT instalado)</a:t>
            </a: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 todas las interfaces internas de nuestra red local)</a:t>
            </a: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 la interface que se conecta con el exterior ISP)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41304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7168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2294" y="146421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latin typeface="Calibri"/>
                <a:cs typeface="Calibri"/>
              </a:rPr>
              <a:t>C</a:t>
            </a:r>
            <a:r>
              <a:rPr lang="es-ES" sz="3200" b="1" spc="-25" dirty="0" err="1">
                <a:latin typeface="Calibri"/>
                <a:cs typeface="Calibri"/>
              </a:rPr>
              <a:t>onfiguración</a:t>
            </a:r>
            <a:r>
              <a:rPr lang="es-ES" sz="3200" b="1" spc="-25" dirty="0">
                <a:latin typeface="Calibri"/>
                <a:cs typeface="Calibri"/>
              </a:rPr>
              <a:t> de NAT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188601"/>
            <a:ext cx="10795254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EAAB3B-5925-414E-B6F3-ACD389299CD4}"/>
              </a:ext>
            </a:extLst>
          </p:cNvPr>
          <p:cNvSpPr txBox="1"/>
          <p:nvPr/>
        </p:nvSpPr>
        <p:spPr>
          <a:xfrm>
            <a:off x="4741513" y="162129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65.255.255.252 /30</a:t>
            </a:r>
            <a:endParaRPr lang="es-MX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8BBC62-5122-4A03-B687-05CDCC3A6B0F}"/>
              </a:ext>
            </a:extLst>
          </p:cNvPr>
          <p:cNvSpPr txBox="1"/>
          <p:nvPr/>
        </p:nvSpPr>
        <p:spPr>
          <a:xfrm>
            <a:off x="5245227" y="2361773"/>
            <a:ext cx="66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.253</a:t>
            </a:r>
            <a:endParaRPr lang="es-MX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B32E8-C79B-442F-81C5-CFB68650DEF5}"/>
              </a:ext>
            </a:extLst>
          </p:cNvPr>
          <p:cNvSpPr txBox="1"/>
          <p:nvPr/>
        </p:nvSpPr>
        <p:spPr>
          <a:xfrm>
            <a:off x="6290236" y="1986818"/>
            <a:ext cx="55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.254</a:t>
            </a:r>
            <a:endParaRPr lang="es-MX" sz="1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B2FC1C-F07B-4AE2-A80F-57B6E87851C0}"/>
              </a:ext>
            </a:extLst>
          </p:cNvPr>
          <p:cNvSpPr txBox="1"/>
          <p:nvPr/>
        </p:nvSpPr>
        <p:spPr>
          <a:xfrm>
            <a:off x="387590" y="979571"/>
            <a:ext cx="576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Direccionamiento público:  65.100.255.128 /29</a:t>
            </a:r>
            <a:endParaRPr lang="es-MX" sz="2000" b="1" dirty="0">
              <a:solidFill>
                <a:srgbClr val="FF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FBAE0F7-51F8-4000-8221-9BF6EC9CA9D9}"/>
              </a:ext>
            </a:extLst>
          </p:cNvPr>
          <p:cNvSpPr txBox="1"/>
          <p:nvPr/>
        </p:nvSpPr>
        <p:spPr>
          <a:xfrm>
            <a:off x="4506402" y="2061094"/>
            <a:ext cx="111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dirty="0"/>
              <a:t>S0/0/0</a:t>
            </a:r>
            <a:endParaRPr lang="es-MX" sz="1400" b="1" dirty="0"/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8A488AD0-7425-4692-BD29-2FAE29DF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4478" y="5410200"/>
            <a:ext cx="3812776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3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0AE05A5-F217-428C-9C81-0B75BBA57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496845"/>
            <a:ext cx="8641947" cy="43434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346142" y="80959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latin typeface="Calibri"/>
                <a:cs typeface="Calibri"/>
              </a:rPr>
              <a:t>C</a:t>
            </a:r>
            <a:r>
              <a:rPr lang="es-ES" sz="3200" b="1" spc="-25" dirty="0" err="1">
                <a:latin typeface="Calibri"/>
                <a:cs typeface="Calibri"/>
              </a:rPr>
              <a:t>onfiguración</a:t>
            </a:r>
            <a:r>
              <a:rPr lang="es-ES" sz="3200" b="1" spc="-25" dirty="0">
                <a:latin typeface="Calibri"/>
                <a:cs typeface="Calibri"/>
              </a:rPr>
              <a:t> de NAT estático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B2FC1C-F07B-4AE2-A80F-57B6E87851C0}"/>
              </a:ext>
            </a:extLst>
          </p:cNvPr>
          <p:cNvSpPr txBox="1"/>
          <p:nvPr/>
        </p:nvSpPr>
        <p:spPr>
          <a:xfrm>
            <a:off x="326591" y="838200"/>
            <a:ext cx="576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Direccionamiento público:  65.100.255.128 /29</a:t>
            </a:r>
            <a:endParaRPr lang="es-MX" sz="2000" b="1" dirty="0">
              <a:solidFill>
                <a:srgbClr val="FF0000"/>
              </a:solidFill>
            </a:endParaRP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8A488AD0-7425-4692-BD29-2FAE29DF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90" y="1378697"/>
            <a:ext cx="12017809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el direccionamiento es público en el NAT todas las direcciones se pueden utilizar: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65.100.255.128 – 65.100.255.135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estático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Local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(65.100.255.134)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Cámara web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(65.100.255.135)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0AE05A5-F217-428C-9C81-0B75BBA57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86000"/>
            <a:ext cx="8501108" cy="427261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209800" y="170713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latin typeface="Calibri"/>
                <a:cs typeface="Calibri"/>
              </a:rPr>
              <a:t>C</a:t>
            </a:r>
            <a:r>
              <a:rPr lang="es-ES" sz="3200" b="1" spc="-25" dirty="0" err="1">
                <a:latin typeface="Calibri"/>
                <a:cs typeface="Calibri"/>
              </a:rPr>
              <a:t>onfiguración</a:t>
            </a:r>
            <a:r>
              <a:rPr lang="es-ES" sz="3200" b="1" spc="-25" dirty="0">
                <a:latin typeface="Calibri"/>
                <a:cs typeface="Calibri"/>
              </a:rPr>
              <a:t> de NAT con sobrecarga (PAT)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B2FC1C-F07B-4AE2-A80F-57B6E87851C0}"/>
              </a:ext>
            </a:extLst>
          </p:cNvPr>
          <p:cNvSpPr txBox="1"/>
          <p:nvPr/>
        </p:nvSpPr>
        <p:spPr>
          <a:xfrm>
            <a:off x="559965" y="933687"/>
            <a:ext cx="576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Direccionamiento público:  65.100.255.128 /29</a:t>
            </a:r>
            <a:endParaRPr lang="es-MX" sz="2000" b="1" dirty="0">
              <a:solidFill>
                <a:srgbClr val="FF0000"/>
              </a:solidFill>
            </a:endParaRP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8A488AD0-7425-4692-BD29-2FAE29DF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82" y="1357752"/>
            <a:ext cx="10475718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dinámico con sobrecarga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ya que tenemos que traducir muchas direcciones IP privadas con pocas direcciones IP públicas.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219200" y="1310471"/>
            <a:ext cx="9753600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servicio 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DHCP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externa: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NAT con sobrecarga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estático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Probar desde el exterior el acceso al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(65.100.255.134)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a la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cámara web (65.100.255.135)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41304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495" y="1736242"/>
            <a:ext cx="10473055" cy="248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El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orkin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vuel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u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60" dirty="0">
                <a:latin typeface="Calibri"/>
                <a:cs typeface="Calibri"/>
              </a:rPr>
              <a:t>é</a:t>
            </a:r>
            <a:r>
              <a:rPr sz="2800" spc="-15" dirty="0">
                <a:latin typeface="Calibri"/>
                <a:cs typeface="Calibri"/>
              </a:rPr>
              <a:t>xi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</a:t>
            </a:r>
            <a:r>
              <a:rPr sz="2800" spc="-10" dirty="0">
                <a:latin typeface="Calibri"/>
                <a:cs typeface="Calibri"/>
              </a:rPr>
              <a:t>í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ya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50" dirty="0">
                <a:latin typeface="Calibri"/>
                <a:cs typeface="Calibri"/>
              </a:rPr>
              <a:t>nt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opci</a:t>
            </a:r>
            <a:r>
              <a:rPr sz="2800" spc="-5" dirty="0">
                <a:latin typeface="Calibri"/>
                <a:cs typeface="Calibri"/>
              </a:rPr>
              <a:t>ó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able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pequeñ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emp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esas,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ups</a:t>
            </a:r>
            <a:r>
              <a:rPr sz="2800" spc="-15" dirty="0">
                <a:latin typeface="Calibri"/>
                <a:cs typeface="Calibri"/>
              </a:rPr>
              <a:t> y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eelance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1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ejemplo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ocio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C</a:t>
            </a:r>
            <a:r>
              <a:rPr sz="2800" b="1" spc="-25" dirty="0">
                <a:latin typeface="Calibri"/>
                <a:cs typeface="Calibri"/>
              </a:rPr>
              <a:t>OH</a:t>
            </a:r>
            <a:r>
              <a:rPr sz="2800" b="1" spc="-65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US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pac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ki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ciu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 Que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des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espacios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abajo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scri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ori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ijos,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sala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j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oficina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15" dirty="0">
                <a:latin typeface="Calibri"/>
                <a:cs typeface="Calibri"/>
              </a:rPr>
              <a:t>equ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pada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endParaRPr sz="2775" baseline="2552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8626" y="5008753"/>
            <a:ext cx="8365490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cias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[1]</a:t>
            </a:r>
            <a:r>
              <a:rPr sz="1800" spc="-5" dirty="0">
                <a:latin typeface="Calibri"/>
                <a:cs typeface="Calibri"/>
              </a:rPr>
              <a:t> Solí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2018</a:t>
            </a:r>
            <a:r>
              <a:rPr sz="1800" spc="-2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Guía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F</a:t>
            </a:r>
            <a:r>
              <a:rPr sz="1800" i="1" spc="-5" dirty="0">
                <a:latin typeface="Calibri"/>
                <a:cs typeface="Calibri"/>
              </a:rPr>
              <a:t>orb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d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</a:t>
            </a:r>
            <a:r>
              <a:rPr sz="1800" i="1" spc="-15" dirty="0">
                <a:latin typeface="Calibri"/>
                <a:cs typeface="Calibri"/>
              </a:rPr>
              <a:t>owo</a:t>
            </a:r>
            <a:r>
              <a:rPr sz="1800" i="1" spc="-20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k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5" dirty="0">
                <a:latin typeface="Calibri"/>
                <a:cs typeface="Calibri"/>
              </a:rPr>
              <a:t>ng: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od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qu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ne</a:t>
            </a:r>
            <a:r>
              <a:rPr sz="1800" i="1" spc="-25" dirty="0">
                <a:latin typeface="Calibri"/>
                <a:cs typeface="Calibri"/>
              </a:rPr>
              <a:t>c</a:t>
            </a:r>
            <a:r>
              <a:rPr sz="1800" i="1" dirty="0">
                <a:latin typeface="Calibri"/>
                <a:cs typeface="Calibri"/>
              </a:rPr>
              <a:t>es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</a:t>
            </a:r>
            <a:r>
              <a:rPr sz="1800" i="1" spc="-10" dirty="0">
                <a:latin typeface="Calibri"/>
                <a:cs typeface="Calibri"/>
              </a:rPr>
              <a:t>a</a:t>
            </a:r>
            <a:r>
              <a:rPr sz="1800" i="1" spc="-15" dirty="0">
                <a:latin typeface="Calibri"/>
                <a:cs typeface="Calibri"/>
              </a:rPr>
              <a:t>be</a:t>
            </a:r>
            <a:r>
              <a:rPr sz="1800" i="1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ps://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om.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x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d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in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od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lo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-que-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si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b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r/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[2]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US.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</a:t>
            </a:r>
            <a:r>
              <a:rPr sz="1800" spc="-35" dirty="0">
                <a:latin typeface="Calibri"/>
                <a:cs typeface="Calibri"/>
              </a:rPr>
              <a:t>.</a:t>
            </a:r>
            <a:r>
              <a:rPr sz="1800" spc="-1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.)</a:t>
            </a:r>
            <a:r>
              <a:rPr sz="1800" dirty="0">
                <a:latin typeface="Calibri"/>
                <a:cs typeface="Calibri"/>
              </a:rPr>
              <a:t>. </a:t>
            </a:r>
            <a:r>
              <a:rPr sz="1800" i="1" spc="-55" dirty="0">
                <a:latin typeface="Calibri"/>
                <a:cs typeface="Calibri"/>
              </a:rPr>
              <a:t>P</a:t>
            </a:r>
            <a:r>
              <a:rPr sz="1800" i="1" spc="-5" dirty="0">
                <a:latin typeface="Calibri"/>
                <a:cs typeface="Calibri"/>
              </a:rPr>
              <a:t>aqu</a:t>
            </a:r>
            <a:r>
              <a:rPr sz="1800" i="1" spc="-15" dirty="0">
                <a:latin typeface="Calibri"/>
                <a:cs typeface="Calibri"/>
              </a:rPr>
              <a:t>e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s:/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oha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spc="-5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q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spc="-10" dirty="0"/>
              <a:t>i</a:t>
            </a:r>
            <a:r>
              <a:rPr spc="-55" dirty="0"/>
              <a:t>n</a:t>
            </a:r>
            <a:r>
              <a:rPr spc="-35" dirty="0"/>
              <a:t>t</a:t>
            </a:r>
            <a:r>
              <a:rPr spc="-15" dirty="0"/>
              <a:t>e</a:t>
            </a:r>
            <a:r>
              <a:rPr spc="-50" dirty="0"/>
              <a:t>r</a:t>
            </a:r>
            <a:r>
              <a:rPr spc="-35" dirty="0"/>
              <a:t>c</a:t>
            </a:r>
            <a:r>
              <a:rPr spc="-20" dirty="0"/>
              <a:t>on</a:t>
            </a:r>
            <a:r>
              <a:rPr spc="-65" dirty="0"/>
              <a:t>e</a:t>
            </a:r>
            <a:r>
              <a:rPr spc="-5" dirty="0"/>
              <a:t>x</a:t>
            </a:r>
            <a:r>
              <a:rPr spc="-15" dirty="0"/>
              <a:t>ión</a:t>
            </a:r>
            <a:r>
              <a:rPr dirty="0"/>
              <a:t> </a:t>
            </a:r>
            <a:r>
              <a:rPr spc="-135" dirty="0"/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31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125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125" dirty="0"/>
              <a:t> </a:t>
            </a:r>
            <a:r>
              <a:rPr spc="-5" dirty="0"/>
              <a:t>s</a:t>
            </a:r>
            <a:r>
              <a:rPr spc="-15" dirty="0"/>
              <a:t>e</a:t>
            </a:r>
            <a:r>
              <a:rPr spc="5" dirty="0"/>
              <a:t>r</a:t>
            </a:r>
            <a:r>
              <a:rPr spc="-15" dirty="0"/>
              <a:t>v</a:t>
            </a:r>
            <a:r>
              <a:rPr spc="-20" dirty="0"/>
              <a:t>i</a:t>
            </a:r>
            <a:r>
              <a:rPr spc="-15" dirty="0"/>
              <a:t>cios</a:t>
            </a:r>
            <a:r>
              <a:rPr dirty="0"/>
              <a:t> </a:t>
            </a:r>
            <a:r>
              <a:rPr spc="-120" dirty="0"/>
              <a:t> </a:t>
            </a:r>
            <a:r>
              <a:rPr spc="-1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125"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25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135" dirty="0"/>
              <a:t> </a:t>
            </a:r>
            <a:r>
              <a:rPr b="1" spc="-20" dirty="0">
                <a:latin typeface="Calibri"/>
                <a:cs typeface="Calibri"/>
              </a:rPr>
              <a:t>N</a:t>
            </a:r>
            <a:r>
              <a:rPr b="1" spc="-23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/>
              <a:t>c</a:t>
            </a:r>
            <a:r>
              <a:rPr spc="-20" dirty="0"/>
              <a:t>onectivid</a:t>
            </a:r>
            <a:r>
              <a:rPr spc="-5" dirty="0"/>
              <a:t>a</a:t>
            </a:r>
            <a:r>
              <a:rPr spc="-15" dirty="0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35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114" dirty="0"/>
              <a:t> </a:t>
            </a:r>
            <a:r>
              <a:rPr spc="-15" dirty="0"/>
              <a:t>e</a:t>
            </a:r>
            <a:r>
              <a:rPr spc="-10" dirty="0"/>
              <a:t>s</a:t>
            </a:r>
            <a:r>
              <a:rPr spc="-20" dirty="0"/>
              <a:t>paci</a:t>
            </a:r>
            <a:r>
              <a:rPr spc="-15" dirty="0"/>
              <a:t>o</a:t>
            </a:r>
            <a:r>
              <a:rPr spc="13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5" dirty="0"/>
              <a:t>o</a:t>
            </a:r>
            <a:r>
              <a:rPr spc="-40" dirty="0"/>
              <a:t>w</a:t>
            </a:r>
            <a:r>
              <a:rPr spc="-25" dirty="0"/>
              <a:t>o</a:t>
            </a:r>
            <a:r>
              <a:rPr spc="-15" dirty="0"/>
              <a:t>rking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24977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latin typeface="Calibri"/>
                <a:cs typeface="Calibri"/>
              </a:rPr>
              <a:t>Cas</a:t>
            </a:r>
            <a:r>
              <a:rPr sz="3200" b="1" spc="-20" dirty="0">
                <a:latin typeface="Calibri"/>
                <a:cs typeface="Calibri"/>
              </a:rPr>
              <a:t>o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35" dirty="0">
                <a:latin typeface="Calibri"/>
                <a:cs typeface="Calibri"/>
              </a:rPr>
              <a:t>E</a:t>
            </a:r>
            <a:r>
              <a:rPr sz="3200" b="1" spc="-20" dirty="0">
                <a:latin typeface="Calibri"/>
                <a:cs typeface="Calibri"/>
              </a:rPr>
              <a:t>spacio</a:t>
            </a:r>
            <a:r>
              <a:rPr sz="3200" b="1" dirty="0">
                <a:latin typeface="Calibri"/>
                <a:cs typeface="Calibri"/>
              </a:rPr>
              <a:t> de</a:t>
            </a:r>
            <a:r>
              <a:rPr sz="3200" b="1" spc="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Co</a:t>
            </a:r>
            <a:r>
              <a:rPr sz="3200" b="1" spc="-25" dirty="0">
                <a:latin typeface="Calibri"/>
                <a:cs typeface="Calibri"/>
              </a:rPr>
              <a:t>w</a:t>
            </a:r>
            <a:r>
              <a:rPr sz="3200" b="1" spc="-20" dirty="0">
                <a:latin typeface="Calibri"/>
                <a:cs typeface="Calibri"/>
              </a:rPr>
              <a:t>ork</a:t>
            </a:r>
            <a:r>
              <a:rPr sz="3200" b="1" spc="-5" dirty="0">
                <a:latin typeface="Calibri"/>
                <a:cs typeface="Calibri"/>
              </a:rPr>
              <a:t>i</a:t>
            </a:r>
            <a:r>
              <a:rPr sz="3200" b="1" spc="-20" dirty="0">
                <a:latin typeface="Calibri"/>
                <a:cs typeface="Calibri"/>
              </a:rPr>
              <a:t>ng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188601"/>
            <a:ext cx="10795254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EAAB3B-5925-414E-B6F3-ACD389299CD4}"/>
              </a:ext>
            </a:extLst>
          </p:cNvPr>
          <p:cNvSpPr txBox="1"/>
          <p:nvPr/>
        </p:nvSpPr>
        <p:spPr>
          <a:xfrm>
            <a:off x="4741513" y="162129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65.255.255.252 /30</a:t>
            </a:r>
            <a:endParaRPr lang="es-MX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8BBC62-5122-4A03-B687-05CDCC3A6B0F}"/>
              </a:ext>
            </a:extLst>
          </p:cNvPr>
          <p:cNvSpPr txBox="1"/>
          <p:nvPr/>
        </p:nvSpPr>
        <p:spPr>
          <a:xfrm>
            <a:off x="5245227" y="2361773"/>
            <a:ext cx="66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.253</a:t>
            </a:r>
            <a:endParaRPr lang="es-MX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B32E8-C79B-442F-81C5-CFB68650DEF5}"/>
              </a:ext>
            </a:extLst>
          </p:cNvPr>
          <p:cNvSpPr txBox="1"/>
          <p:nvPr/>
        </p:nvSpPr>
        <p:spPr>
          <a:xfrm>
            <a:off x="6290236" y="1986818"/>
            <a:ext cx="55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.254</a:t>
            </a:r>
            <a:endParaRPr lang="es-MX" sz="1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B2FC1C-F07B-4AE2-A80F-57B6E87851C0}"/>
              </a:ext>
            </a:extLst>
          </p:cNvPr>
          <p:cNvSpPr txBox="1"/>
          <p:nvPr/>
        </p:nvSpPr>
        <p:spPr>
          <a:xfrm>
            <a:off x="520827" y="1022136"/>
            <a:ext cx="576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Direccionamiento público:  65.100.255.128 /29</a:t>
            </a:r>
            <a:endParaRPr lang="es-MX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281" y="1371600"/>
            <a:ext cx="10983097" cy="420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lang="es-ES" sz="2000" b="1" spc="-10" dirty="0">
                <a:latin typeface="Calibri"/>
                <a:cs typeface="Calibri"/>
              </a:rPr>
              <a:t>pública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arnos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b="1" dirty="0">
                <a:latin typeface="Calibri"/>
                <a:cs typeface="Calibri"/>
              </a:rPr>
              <a:t>ISP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65.255.255.25</a:t>
            </a:r>
            <a:r>
              <a:rPr sz="2000" b="1" spc="-5" dirty="0">
                <a:latin typeface="Calibri"/>
                <a:cs typeface="Calibri"/>
              </a:rPr>
              <a:t>3/</a:t>
            </a:r>
            <a:r>
              <a:rPr sz="2000" b="1" spc="-10" dirty="0">
                <a:latin typeface="Calibri"/>
                <a:cs typeface="Calibri"/>
              </a:rPr>
              <a:t>30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onec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ar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-3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vicios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net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</a:t>
            </a:r>
            <a:r>
              <a:rPr sz="2000" spc="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li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emos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siguie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bloqu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I</a:t>
            </a:r>
            <a:r>
              <a:rPr lang="es-ES" sz="200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65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100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255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12</a:t>
            </a:r>
            <a:r>
              <a:rPr sz="2000" b="1" spc="-15" dirty="0">
                <a:latin typeface="Calibri"/>
                <a:cs typeface="Calibri"/>
              </a:rPr>
              <a:t>8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/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29</a:t>
            </a:r>
            <a:endParaRPr sz="20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000"/>
              </a:lnSpc>
              <a:buFont typeface="+mj-lt"/>
              <a:buAutoNum type="arabicPeriod"/>
              <a:tabLst>
                <a:tab pos="7380605" algn="l"/>
              </a:tabLst>
            </a:pPr>
            <a:r>
              <a:rPr sz="2000" spc="-70" dirty="0">
                <a:latin typeface="Calibri"/>
                <a:cs typeface="Calibri"/>
              </a:rPr>
              <a:t>P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deb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utili</a:t>
            </a:r>
            <a:r>
              <a:rPr sz="2000" spc="-45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lang="es-ES" sz="2000" b="1" spc="25" dirty="0">
                <a:latin typeface="Calibri"/>
                <a:cs typeface="Calibri"/>
              </a:rPr>
              <a:t>PAT (NAT overload)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000"/>
              </a:lnSpc>
              <a:buFont typeface="+mj-lt"/>
              <a:buAutoNum type="arabicPeriod"/>
              <a:tabLst>
                <a:tab pos="7380605" algn="l"/>
              </a:tabLst>
            </a:pPr>
            <a:r>
              <a:rPr sz="2000" spc="10" dirty="0" err="1">
                <a:latin typeface="Calibri"/>
                <a:cs typeface="Calibri"/>
              </a:rPr>
              <a:t>S</a:t>
            </a:r>
            <a:r>
              <a:rPr sz="2000" spc="-15" dirty="0" err="1">
                <a:latin typeface="Calibri"/>
                <a:cs typeface="Calibri"/>
              </a:rPr>
              <a:t>e</a:t>
            </a:r>
            <a:r>
              <a:rPr sz="2000" spc="15" dirty="0" err="1">
                <a:latin typeface="Calibri"/>
                <a:cs typeface="Calibri"/>
              </a:rPr>
              <a:t>r</a:t>
            </a:r>
            <a:r>
              <a:rPr sz="2000" dirty="0" err="1">
                <a:latin typeface="Calibri"/>
                <a:cs typeface="Calibri"/>
              </a:rPr>
              <a:t>vid</a:t>
            </a:r>
            <a:r>
              <a:rPr sz="2000" spc="-15" dirty="0" err="1">
                <a:latin typeface="Calibri"/>
                <a:cs typeface="Calibri"/>
              </a:rPr>
              <a:t>o</a:t>
            </a:r>
            <a:r>
              <a:rPr sz="2000" spc="-10" dirty="0" err="1">
                <a:latin typeface="Calibri"/>
                <a:cs typeface="Calibri"/>
              </a:rPr>
              <a:t>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Cáma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0" dirty="0" err="1">
                <a:latin typeface="Calibri"/>
                <a:cs typeface="Calibri"/>
              </a:rPr>
              <a:t>tiene</a:t>
            </a:r>
            <a:r>
              <a:rPr sz="2000" dirty="0" err="1">
                <a:latin typeface="Calibri"/>
                <a:cs typeface="Calibri"/>
              </a:rPr>
              <a:t>n</a:t>
            </a:r>
            <a:r>
              <a:rPr lang="es-ES" sz="2000" dirty="0">
                <a:latin typeface="Calibri"/>
                <a:cs typeface="Calibri"/>
              </a:rPr>
              <a:t> </a:t>
            </a:r>
            <a:r>
              <a:rPr lang="es-ES" sz="2000" b="1" dirty="0">
                <a:latin typeface="Calibri"/>
                <a:cs typeface="Calibri"/>
              </a:rPr>
              <a:t>NAT estático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pa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e</a:t>
            </a:r>
            <a:r>
              <a:rPr sz="2000" spc="-35" dirty="0">
                <a:latin typeface="Calibri"/>
                <a:cs typeface="Calibri"/>
              </a:rPr>
              <a:t>st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vicios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ionada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0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ea</a:t>
            </a:r>
            <a:r>
              <a:rPr sz="2000" dirty="0" err="1">
                <a:latin typeface="Calibri"/>
                <a:cs typeface="Calibri"/>
              </a:rPr>
              <a:t>li</a:t>
            </a:r>
            <a:r>
              <a:rPr sz="2000" spc="-40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pru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ba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onectivida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58198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017240" y="1371600"/>
            <a:ext cx="9906000" cy="400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Hay 4 formas de instalar el servicio de NAT: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estático.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traduce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dinámico: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puro: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cada dirección IP privada se traduce a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lo cual consume muchas direcciones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públicas.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con sobrecarga (PAT):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pocas direcciones IP públicas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Se utiliza la combinación de direccionamiento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capa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capa 4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una dirección IP pública,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incluyendo direcciones estáticas como los servidores, impresoras, etc.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11688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NAT</a:t>
            </a:r>
          </a:p>
        </p:txBody>
      </p:sp>
    </p:spTree>
    <p:extLst>
      <p:ext uri="{BB962C8B-B14F-4D97-AF65-F5344CB8AC3E}">
        <p14:creationId xmlns:p14="http://schemas.microsoft.com/office/powerpoint/2010/main" val="17096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09600" y="1467775"/>
            <a:ext cx="3886200" cy="455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traduce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este ejemplo,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se configuró con las asignaciones estáticas para las direcciones locales internas del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Svr1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PC2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PC3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Cuando estos dispositivos envían tráfico a Internet, sus direcciones locales internas se traducen a las direcciones globales internas configuradas. Para las redes externas, estos dispositivos tienen direcciones IPv4 públicas.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estático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07CCBC75-D28D-4131-8928-B8BF5C157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143000"/>
            <a:ext cx="6553200" cy="53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457200" y="1139301"/>
            <a:ext cx="4343400" cy="46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cada dirección IP privada se traduce dinámicamente a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Utiliza un conjunto de direcciones públicas y las asigna según el orden de llegada. Cuando un dispositivo interno solicita acceso a una red externa, se asigna una dirección IPv4 pública disponible del conjunto.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ejemplo,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PC3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accede a Internet mediante la primera dirección disponible del conjunto de NAT dinámico. Las demás direcciones siguen disponibles para utilizarlas. 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dinámico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172EC7C-A97C-4908-BDC7-FC7CC9AEB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066800"/>
            <a:ext cx="6580230" cy="54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</TotalTime>
  <Words>1803</Words>
  <Application>Microsoft Office PowerPoint</Application>
  <PresentationFormat>Panorámica</PresentationFormat>
  <Paragraphs>165</Paragraphs>
  <Slides>24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Dom Casual</vt:lpstr>
      <vt:lpstr>Symbol</vt:lpstr>
      <vt:lpstr>Office Theme</vt:lpstr>
      <vt:lpstr>Presentación de PowerPoint</vt:lpstr>
      <vt:lpstr>Caso Espacio de Coworking</vt:lpstr>
      <vt:lpstr>Caso Espacio de Coworking</vt:lpstr>
      <vt:lpstr>Caso Espacio de Coworking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52</cp:revision>
  <dcterms:created xsi:type="dcterms:W3CDTF">2021-02-01T12:33:05Z</dcterms:created>
  <dcterms:modified xsi:type="dcterms:W3CDTF">2021-11-08T19:36:35Z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