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02" r:id="rId4"/>
    <p:sldId id="307" r:id="rId5"/>
    <p:sldId id="308" r:id="rId6"/>
    <p:sldId id="310" r:id="rId7"/>
    <p:sldId id="311" r:id="rId8"/>
    <p:sldId id="312" r:id="rId9"/>
    <p:sldId id="313" r:id="rId10"/>
    <p:sldId id="314" r:id="rId11"/>
    <p:sldId id="266" r:id="rId12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86397" autoAdjust="0"/>
  </p:normalViewPr>
  <p:slideViewPr>
    <p:cSldViewPr>
      <p:cViewPr varScale="1">
        <p:scale>
          <a:sx n="78" d="100"/>
          <a:sy n="78" d="100"/>
        </p:scale>
        <p:origin x="1242" y="7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C2B32-24D0-452B-B5FF-F5993EDD6237}" type="datetimeFigureOut">
              <a:rPr lang="es-MX" smtClean="0"/>
              <a:t>28/11/2019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AC4DC-B8D9-40C3-B65E-1867758B1A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80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826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9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569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8098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035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878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9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846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11017" y="0"/>
            <a:ext cx="1110995" cy="790194"/>
          </a:xfrm>
          <a:custGeom>
            <a:avLst/>
            <a:gdLst/>
            <a:ahLst/>
            <a:cxnLst/>
            <a:rect l="l" t="t" r="r" b="b"/>
            <a:pathLst>
              <a:path w="1110996" h="790194">
                <a:moveTo>
                  <a:pt x="0" y="309372"/>
                </a:moveTo>
                <a:lnTo>
                  <a:pt x="275717" y="790194"/>
                </a:lnTo>
                <a:lnTo>
                  <a:pt x="835279" y="790194"/>
                </a:lnTo>
                <a:lnTo>
                  <a:pt x="1110995" y="309372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11017" y="0"/>
            <a:ext cx="177402" cy="309372"/>
          </a:xfrm>
          <a:custGeom>
            <a:avLst/>
            <a:gdLst/>
            <a:ahLst/>
            <a:cxnLst/>
            <a:rect l="l" t="t" r="r" b="b"/>
            <a:pathLst>
              <a:path w="177402" h="309372">
                <a:moveTo>
                  <a:pt x="177402" y="0"/>
                </a:moveTo>
                <a:lnTo>
                  <a:pt x="0" y="309372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673" y="5024628"/>
            <a:ext cx="68177" cy="118871"/>
          </a:xfrm>
          <a:custGeom>
            <a:avLst/>
            <a:gdLst/>
            <a:ahLst/>
            <a:cxnLst/>
            <a:rect l="l" t="t" r="r" b="b"/>
            <a:pathLst>
              <a:path w="68177" h="118871">
                <a:moveTo>
                  <a:pt x="0" y="0"/>
                </a:moveTo>
                <a:lnTo>
                  <a:pt x="68177" y="118871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673" y="4577334"/>
            <a:ext cx="1033272" cy="566165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6" y="275842"/>
                </a:lnTo>
                <a:lnTo>
                  <a:pt x="74461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8" y="275842"/>
                </a:lnTo>
                <a:lnTo>
                  <a:pt x="257043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4632" y="901953"/>
            <a:ext cx="7154735" cy="12241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763" y="1960626"/>
            <a:ext cx="6316472" cy="27531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75276"/>
            <a:ext cx="148945" cy="1932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aYygoY9hc" TargetMode="External"/><Relationship Id="rId2" Type="http://schemas.openxmlformats.org/officeDocument/2006/relationships/hyperlink" Target="https://www.youtube.com/watch?v=e0TfIbZXPe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oNEoSARCh4" TargetMode="External"/><Relationship Id="rId5" Type="http://schemas.openxmlformats.org/officeDocument/2006/relationships/hyperlink" Target="https://www.youtube.com/watch?v=svIHgdX09Jc" TargetMode="External"/><Relationship Id="rId4" Type="http://schemas.openxmlformats.org/officeDocument/2006/relationships/hyperlink" Target="https://www.youtube.com/watch?v=VvIvINcn79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038350"/>
            <a:ext cx="8001000" cy="167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</a:pPr>
            <a:r>
              <a:rPr sz="4400" spc="370" dirty="0" err="1">
                <a:solidFill>
                  <a:srgbClr val="18BAD4"/>
                </a:solidFill>
                <a:latin typeface="Arial"/>
                <a:cs typeface="Arial"/>
              </a:rPr>
              <a:t>Introducció</a:t>
            </a:r>
            <a:r>
              <a:rPr lang="es-MX" sz="4400" spc="37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44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5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4400" spc="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145" dirty="0">
                <a:solidFill>
                  <a:srgbClr val="18BAD4"/>
                </a:solidFill>
                <a:latin typeface="Arial"/>
                <a:cs typeface="Arial"/>
              </a:rPr>
              <a:t>la</a:t>
            </a:r>
            <a:r>
              <a:rPr sz="4400" spc="10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305" dirty="0">
                <a:solidFill>
                  <a:srgbClr val="18BAD4"/>
                </a:solidFill>
                <a:latin typeface="Arial"/>
                <a:cs typeface="Arial"/>
              </a:rPr>
              <a:t>manipulación</a:t>
            </a:r>
            <a:r>
              <a:rPr sz="4400" spc="2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185" dirty="0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sz="4400" spc="9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280" dirty="0">
                <a:solidFill>
                  <a:srgbClr val="18BAD4"/>
                </a:solidFill>
                <a:latin typeface="Arial"/>
                <a:cs typeface="Arial"/>
              </a:rPr>
              <a:t>datos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99607" y="1764725"/>
            <a:ext cx="7114247" cy="1324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lvl="1" algn="just">
              <a:lnSpc>
                <a:spcPts val="2500"/>
              </a:lnSpc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10" dirty="0" err="1">
                <a:solidFill>
                  <a:schemeClr val="bg1"/>
                </a:solidFill>
                <a:cs typeface="Calibri"/>
              </a:rPr>
              <a:t>BuscarV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obtener la fecha de nacimiento y el sueldo mensual con base al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RFC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Hacer uso de la hoja de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y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BUSCARV –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VLOOKUP</a:t>
            </a:r>
            <a:r>
              <a:rPr lang="es-MX" spc="-10" dirty="0">
                <a:solidFill>
                  <a:schemeClr val="bg1"/>
                </a:solidFill>
                <a:cs typeface="Calibri"/>
              </a:rPr>
              <a:t>.</a:t>
            </a:r>
            <a:endParaRPr lang="es-MX" spc="-10" dirty="0">
              <a:solidFill>
                <a:srgbClr val="C5DAEB"/>
              </a:solidFill>
              <a:cs typeface="Calibri"/>
            </a:endParaRPr>
          </a:p>
          <a:p>
            <a:pPr marL="469900" indent="-4572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b="1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22567" cy="274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78476" y="495300"/>
            <a:ext cx="182540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2BAFA534-4919-48CF-B7A0-C227FECAD53C}"/>
              </a:ext>
            </a:extLst>
          </p:cNvPr>
          <p:cNvSpPr txBox="1"/>
          <p:nvPr/>
        </p:nvSpPr>
        <p:spPr>
          <a:xfrm>
            <a:off x="2439085" y="137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D5CB86F-C3FD-4B11-8731-7D59AE4FBA68}"/>
              </a:ext>
            </a:extLst>
          </p:cNvPr>
          <p:cNvSpPr/>
          <p:nvPr/>
        </p:nvSpPr>
        <p:spPr>
          <a:xfrm>
            <a:off x="1905000" y="777259"/>
            <a:ext cx="7053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12700" indent="-457200">
              <a:lnSpc>
                <a:spcPct val="100099"/>
              </a:lnSpc>
              <a:buFont typeface="+mj-lt"/>
              <a:buAutoNum type="arabicPeriod" startAt="7"/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Dados los siguientes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RFCs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 completa la tabla con los datos que faltan (utiliza VLOOKUP).</a:t>
            </a: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3231A8D7-1A92-400E-88E8-570698894633}"/>
              </a:ext>
            </a:extLst>
          </p:cNvPr>
          <p:cNvSpPr/>
          <p:nvPr/>
        </p:nvSpPr>
        <p:spPr>
          <a:xfrm>
            <a:off x="2066608" y="3229670"/>
            <a:ext cx="5674995" cy="257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503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190500" y="742950"/>
            <a:ext cx="8763000" cy="480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1"/>
              </a:spcBef>
            </a:pPr>
            <a:endParaRPr sz="850" dirty="0"/>
          </a:p>
          <a:p>
            <a:pPr marL="12700" marR="12700">
              <a:lnSpc>
                <a:spcPct val="100099"/>
              </a:lnSpc>
            </a:pPr>
            <a:r>
              <a:rPr lang="es-MX" sz="1600" kern="0" dirty="0">
                <a:solidFill>
                  <a:srgbClr val="18BAD4"/>
                </a:solidFill>
                <a:latin typeface="Arial"/>
                <a:cs typeface="Arial"/>
              </a:rPr>
              <a:t>Funciones útiles para limpiar datos en Excel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(Depuración y formato)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(18:46min):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2"/>
              </a:rPr>
              <a:t>https://www.youtube.com/watch?v=e0TfIbZXPeA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lang="es-MX" sz="1600" spc="-50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spc="45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lang="es-MX" sz="1600" spc="30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lang="es-MX" sz="1600" spc="90" dirty="0">
                <a:solidFill>
                  <a:srgbClr val="18BAD4"/>
                </a:solidFill>
                <a:latin typeface="Arial"/>
                <a:cs typeface="Arial"/>
              </a:rPr>
              <a:t>ncion</a:t>
            </a:r>
            <a:r>
              <a:rPr lang="es-MX" sz="1600" spc="9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80" dirty="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lang="es-MX" sz="16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-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135" dirty="0">
                <a:solidFill>
                  <a:srgbClr val="18BAD4"/>
                </a:solidFill>
                <a:latin typeface="Arial"/>
                <a:cs typeface="Arial"/>
              </a:rPr>
              <a:t>st</a:t>
            </a:r>
            <a:r>
              <a:rPr lang="es-MX" sz="1600" spc="75" dirty="0">
                <a:solidFill>
                  <a:srgbClr val="18BAD4"/>
                </a:solidFill>
                <a:latin typeface="Arial"/>
                <a:cs typeface="Arial"/>
              </a:rPr>
              <a:t>adísticas</a:t>
            </a:r>
            <a:r>
              <a:rPr lang="es-MX" sz="1600" spc="3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50" dirty="0">
                <a:solidFill>
                  <a:srgbClr val="18BAD4"/>
                </a:solidFill>
                <a:latin typeface="Arial"/>
                <a:cs typeface="Arial"/>
              </a:rPr>
              <a:t>básicas</a:t>
            </a:r>
            <a:r>
              <a:rPr lang="es-MX" sz="1200" spc="50" dirty="0">
                <a:solidFill>
                  <a:srgbClr val="18BAD4"/>
                </a:solidFill>
                <a:latin typeface="Arial"/>
                <a:cs typeface="Arial"/>
              </a:rPr>
              <a:t>:</a:t>
            </a:r>
            <a:r>
              <a:rPr lang="es-MX" sz="1200" spc="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PROMEDI</a:t>
            </a:r>
            <a:r>
              <a:rPr lang="es-MX" sz="1100" spc="-30" dirty="0">
                <a:solidFill>
                  <a:srgbClr val="18BAD4"/>
                </a:solidFill>
                <a:latin typeface="Arial"/>
                <a:cs typeface="Arial"/>
              </a:rPr>
              <a:t>O,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 PROMEDI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O.SI,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45" dirty="0">
                <a:solidFill>
                  <a:srgbClr val="18BAD4"/>
                </a:solidFill>
                <a:latin typeface="Arial"/>
                <a:cs typeface="Arial"/>
              </a:rPr>
              <a:t>PRO</a:t>
            </a:r>
            <a:r>
              <a:rPr lang="es-MX" sz="1100" spc="40" dirty="0">
                <a:solidFill>
                  <a:srgbClr val="18BAD4"/>
                </a:solidFill>
                <a:latin typeface="Arial"/>
                <a:cs typeface="Arial"/>
              </a:rPr>
              <a:t>MEDI</a:t>
            </a:r>
            <a:r>
              <a:rPr lang="es-MX" sz="1100" spc="5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100" spc="-20" dirty="0">
                <a:solidFill>
                  <a:srgbClr val="18BAD4"/>
                </a:solidFill>
                <a:latin typeface="Arial"/>
                <a:cs typeface="Arial"/>
              </a:rPr>
              <a:t>TO,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55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114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40" dirty="0">
                <a:solidFill>
                  <a:srgbClr val="18BAD4"/>
                </a:solidFill>
                <a:latin typeface="Arial"/>
                <a:cs typeface="Arial"/>
              </a:rPr>
              <a:t>X,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14" dirty="0">
                <a:solidFill>
                  <a:srgbClr val="18BAD4"/>
                </a:solidFill>
                <a:latin typeface="Arial"/>
                <a:cs typeface="Arial"/>
              </a:rPr>
              <a:t>MI</a:t>
            </a:r>
            <a:r>
              <a:rPr lang="es-MX" sz="1100" spc="14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 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5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5" dirty="0">
                <a:solidFill>
                  <a:srgbClr val="18BAD4"/>
                </a:solidFill>
                <a:latin typeface="Arial"/>
                <a:cs typeface="Arial"/>
              </a:rPr>
              <a:t>A,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SI,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TO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(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VER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AGE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4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V</a:t>
            </a:r>
            <a:r>
              <a:rPr lang="es-MX" sz="1100" spc="-7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100" spc="-8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AGEIF,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V</a:t>
            </a:r>
            <a:r>
              <a:rPr lang="es-MX" sz="1100" spc="-7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100" spc="-8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AGEIFS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 </a:t>
            </a:r>
            <a:r>
              <a:rPr lang="es-MX" sz="1100" spc="20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40" dirty="0">
                <a:solidFill>
                  <a:srgbClr val="18BAD4"/>
                </a:solidFill>
                <a:latin typeface="Arial"/>
                <a:cs typeface="Arial"/>
              </a:rPr>
              <a:t>X,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20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40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lang="es-MX" sz="1100" spc="11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30" dirty="0">
                <a:solidFill>
                  <a:srgbClr val="18BAD4"/>
                </a:solidFill>
                <a:latin typeface="Arial"/>
                <a:cs typeface="Arial"/>
              </a:rPr>
              <a:t>T,</a:t>
            </a:r>
            <a:r>
              <a:rPr lang="es-MX" sz="1100" spc="2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TIF,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20" dirty="0">
                <a:solidFill>
                  <a:srgbClr val="18BAD4"/>
                </a:solidFill>
                <a:latin typeface="Arial"/>
                <a:cs typeface="Arial"/>
              </a:rPr>
              <a:t>TIFS,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SU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SU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IF,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SUMIFS)</a:t>
            </a:r>
            <a:endParaRPr lang="es-MX" sz="1100" dirty="0"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(16:456min):</a:t>
            </a:r>
          </a:p>
          <a:p>
            <a:pPr marL="12700" marR="12700">
              <a:lnSpc>
                <a:spcPct val="100099"/>
              </a:lnSpc>
            </a:pPr>
            <a:endParaRPr lang="es-MX" sz="1600" spc="-50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kern="0" dirty="0">
                <a:solidFill>
                  <a:srgbClr val="18BAD4"/>
                </a:solidFill>
                <a:latin typeface="Arial"/>
                <a:cs typeface="Arial"/>
              </a:rPr>
              <a:t>Funciones condicionales: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(IF, AND, OR (SI, Y, O)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(7:33min):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3"/>
              </a:rPr>
              <a:t>https://www.youtube.com/watch?v=IeaYygoY9hc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s-MX" sz="1600" spc="90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lang="es-MX" sz="1600" spc="85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lang="es-MX" sz="1600" spc="175" dirty="0">
                <a:solidFill>
                  <a:srgbClr val="18BAD4"/>
                </a:solidFill>
                <a:latin typeface="Arial"/>
                <a:cs typeface="Arial"/>
              </a:rPr>
              <a:t>nciones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70" dirty="0" err="1">
                <a:solidFill>
                  <a:srgbClr val="18BAD4"/>
                </a:solidFill>
                <a:latin typeface="Arial"/>
                <a:cs typeface="Arial"/>
              </a:rPr>
              <a:t>Year</a:t>
            </a:r>
            <a:r>
              <a:rPr lang="es-MX" sz="1600" spc="70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6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225" dirty="0" err="1">
                <a:solidFill>
                  <a:srgbClr val="18BAD4"/>
                </a:solidFill>
                <a:latin typeface="Arial"/>
                <a:cs typeface="Arial"/>
              </a:rPr>
              <a:t>Month</a:t>
            </a:r>
            <a:r>
              <a:rPr lang="es-MX" sz="1600" spc="22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75" dirty="0">
                <a:solidFill>
                  <a:srgbClr val="18BAD4"/>
                </a:solidFill>
                <a:latin typeface="Arial"/>
                <a:cs typeface="Arial"/>
              </a:rPr>
              <a:t>Day,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190" dirty="0" err="1">
                <a:solidFill>
                  <a:srgbClr val="18BAD4"/>
                </a:solidFill>
                <a:latin typeface="Arial"/>
                <a:cs typeface="Arial"/>
              </a:rPr>
              <a:t>Hour,</a:t>
            </a:r>
            <a:r>
              <a:rPr lang="es-MX" sz="1600" spc="15" dirty="0" err="1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600" spc="20" dirty="0" err="1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300" dirty="0" err="1">
                <a:solidFill>
                  <a:srgbClr val="18BAD4"/>
                </a:solidFill>
                <a:latin typeface="Arial"/>
                <a:cs typeface="Arial"/>
              </a:rPr>
              <a:t>xt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(Año, Mes, Día, Hora, Texto)</a:t>
            </a:r>
          </a:p>
          <a:p>
            <a:pPr marL="12700">
              <a:lnSpc>
                <a:spcPct val="100000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1 (Ver hasta el minuto 3:35): </a:t>
            </a:r>
            <a:r>
              <a:rPr lang="es-MX" sz="1600" dirty="0">
                <a:latin typeface="Arial"/>
                <a:cs typeface="Arial"/>
                <a:hlinkClick r:id="rId4"/>
              </a:rPr>
              <a:t>https://www.youtube.com/watch?v=VvIvINcn79I</a:t>
            </a:r>
            <a:endParaRPr lang="es-MX" sz="1600" dirty="0">
              <a:latin typeface="Arial"/>
              <a:cs typeface="Arial"/>
            </a:endParaRPr>
          </a:p>
          <a:p>
            <a:pPr marL="12700"/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2 (Ver hasta el minuto 6:13): </a:t>
            </a:r>
            <a:r>
              <a:rPr lang="es-MX" sz="1600" dirty="0">
                <a:latin typeface="Arial"/>
                <a:cs typeface="Arial"/>
                <a:hlinkClick r:id="rId5"/>
              </a:rPr>
              <a:t>https://www.youtube.com/watch?v=svIHgdX09Jc</a:t>
            </a:r>
            <a:endParaRPr lang="es-MX" sz="1600" dirty="0">
              <a:latin typeface="Arial"/>
              <a:cs typeface="Arial"/>
            </a:endParaRPr>
          </a:p>
          <a:p>
            <a:pPr marL="12700"/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kern="0" dirty="0">
                <a:solidFill>
                  <a:srgbClr val="18BAD4"/>
                </a:solidFill>
                <a:latin typeface="Arial"/>
                <a:cs typeface="Arial"/>
              </a:rPr>
              <a:t>Función VLOOKUP (BUSCARV)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(7:09min):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6"/>
              </a:rPr>
              <a:t>https://www.youtube.com/watch?v=OoNEoSARCh4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24">
            <a:extLst>
              <a:ext uri="{FF2B5EF4-FFF2-40B4-BE49-F238E27FC236}">
                <a16:creationId xmlns:a16="http://schemas.microsoft.com/office/drawing/2014/main" id="{79CF0C40-49DB-42D0-A42C-C9E1743EABB8}"/>
              </a:ext>
            </a:extLst>
          </p:cNvPr>
          <p:cNvSpPr txBox="1"/>
          <p:nvPr/>
        </p:nvSpPr>
        <p:spPr>
          <a:xfrm>
            <a:off x="1981200" y="3707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Fuentes de consulta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689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1037562"/>
            <a:ext cx="5049520" cy="5422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65"/>
              </a:lnSpc>
            </a:pPr>
            <a:r>
              <a:rPr lang="es-MX" sz="3600" spc="30" dirty="0">
                <a:solidFill>
                  <a:srgbClr val="18BAD4"/>
                </a:solidFill>
                <a:latin typeface="Arial"/>
                <a:cs typeface="Arial"/>
              </a:rPr>
              <a:t>Actividad 9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63568" y="1866900"/>
            <a:ext cx="6076191" cy="17866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33985">
              <a:lnSpc>
                <a:spcPct val="100099"/>
              </a:lnSpc>
            </a:pPr>
            <a:r>
              <a:rPr lang="es-MX" sz="3200" spc="155" dirty="0">
                <a:solidFill>
                  <a:schemeClr val="bg1"/>
                </a:solidFill>
                <a:latin typeface="Arial"/>
                <a:cs typeface="Arial"/>
              </a:rPr>
              <a:t>Depuración y formato de datos con fórmulas y funciones en Microsoft Excel 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1"/>
              </a:spcBef>
            </a:pPr>
            <a:endParaRPr sz="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3846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3" y="952440"/>
            <a:ext cx="6462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Depuración y formato de datos con fórmulas y funciones en Microsoft Excel 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81305" y="1995677"/>
            <a:ext cx="5700696" cy="14698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50000"/>
              </a:lnSpc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Abre el archivo </a:t>
            </a:r>
            <a:r>
              <a:rPr lang="es-MX" b="1" dirty="0">
                <a:solidFill>
                  <a:srgbClr val="FFFF00"/>
                </a:solidFill>
                <a:cs typeface="Calibri"/>
              </a:rPr>
              <a:t>ejercicio9_matrícula.xls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indent="-342900">
              <a:lnSpc>
                <a:spcPct val="150000"/>
              </a:lnSpc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Dada la información de la hoja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realiza los siguientes ejercicios.</a:t>
            </a:r>
          </a:p>
          <a:p>
            <a:pPr marL="12700">
              <a:lnSpc>
                <a:spcPct val="15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7989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1516" y="1818917"/>
            <a:ext cx="7716623" cy="28292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ts val="2500"/>
              </a:lnSpc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: </a:t>
            </a:r>
          </a:p>
          <a:p>
            <a:pPr marL="2984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Agrega tres columnas para obtener el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AÑO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MES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DIA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de la fecha de nacimiento a partir del RFC. (Hacer uso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EXTRAE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MID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).</a:t>
            </a:r>
          </a:p>
          <a:p>
            <a:pPr marL="2984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spc="-10" dirty="0">
              <a:solidFill>
                <a:srgbClr val="C5DAEB"/>
              </a:solidFill>
              <a:cs typeface="Calibri"/>
            </a:endParaRPr>
          </a:p>
          <a:p>
            <a:pPr marL="2984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spc="-10" dirty="0">
              <a:solidFill>
                <a:srgbClr val="C5DAEB"/>
              </a:solidFill>
              <a:cs typeface="Calibri"/>
            </a:endParaRPr>
          </a:p>
          <a:p>
            <a:pPr marL="2984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Agrega otra columna para obtener la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FECHA DE NACIMIENTO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con el siguiente formato: </a:t>
            </a:r>
            <a:r>
              <a:rPr lang="es-MX" b="1" spc="-10" dirty="0" err="1">
                <a:solidFill>
                  <a:schemeClr val="bg1"/>
                </a:solidFill>
                <a:cs typeface="Calibri"/>
              </a:rPr>
              <a:t>dia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/mes/ año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 (Hacer uso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CONCATENAR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CONCATENATE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)</a:t>
            </a:r>
            <a:endParaRPr lang="es-MX" sz="20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2BAFA534-4919-48CF-B7A0-C227FECAD53C}"/>
              </a:ext>
            </a:extLst>
          </p:cNvPr>
          <p:cNvSpPr txBox="1"/>
          <p:nvPr/>
        </p:nvSpPr>
        <p:spPr>
          <a:xfrm>
            <a:off x="2439085" y="137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D5CB86F-C3FD-4B11-8731-7D59AE4FBA68}"/>
              </a:ext>
            </a:extLst>
          </p:cNvPr>
          <p:cNvSpPr/>
          <p:nvPr/>
        </p:nvSpPr>
        <p:spPr>
          <a:xfrm>
            <a:off x="1887110" y="831323"/>
            <a:ext cx="69520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12700" indent="-457200">
              <a:lnSpc>
                <a:spcPct val="100099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Agregar una columna con la fecha de nacimiento de cada colaborador a partir del RFC.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B709FA35-05CF-4BAA-A721-AF85AF093EA0}"/>
              </a:ext>
            </a:extLst>
          </p:cNvPr>
          <p:cNvSpPr/>
          <p:nvPr/>
        </p:nvSpPr>
        <p:spPr>
          <a:xfrm>
            <a:off x="551180" y="2906006"/>
            <a:ext cx="4489450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B9D0BFB2-416D-4721-A250-7E2BC064C6D8}"/>
              </a:ext>
            </a:extLst>
          </p:cNvPr>
          <p:cNvSpPr/>
          <p:nvPr/>
        </p:nvSpPr>
        <p:spPr>
          <a:xfrm>
            <a:off x="551180" y="4182745"/>
            <a:ext cx="3467100" cy="3028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053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3000" y="1945144"/>
            <a:ext cx="8246109" cy="26579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lvl="1" algn="just">
              <a:lnSpc>
                <a:spcPts val="2500"/>
              </a:lnSpc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Cumpleañeros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muestra cuántos colaboradores cumplen años en cada mes del año. (Hacer uso de la columna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MES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de la hoja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y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CONTAR.SI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COUNTIF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)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469900" indent="-4572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b="1" spc="-10" dirty="0">
              <a:solidFill>
                <a:srgbClr val="C5DAEB"/>
              </a:solidFill>
              <a:cs typeface="Calibri"/>
            </a:endParaRPr>
          </a:p>
          <a:p>
            <a:pPr marL="469900" lvl="1" algn="just">
              <a:lnSpc>
                <a:spcPts val="2500"/>
              </a:lnSpc>
            </a:pPr>
            <a:endParaRPr lang="es-MX" b="1" spc="-10" dirty="0">
              <a:solidFill>
                <a:schemeClr val="bg1"/>
              </a:solidFill>
              <a:cs typeface="Calibri"/>
            </a:endParaRPr>
          </a:p>
          <a:p>
            <a:pPr marL="469900" lvl="1" algn="just">
              <a:lnSpc>
                <a:spcPts val="2500"/>
              </a:lnSpc>
            </a:pPr>
            <a:r>
              <a:rPr lang="es-MX" b="1" spc="-10" dirty="0">
                <a:solidFill>
                  <a:schemeClr val="bg1"/>
                </a:solidFill>
                <a:cs typeface="Calibri"/>
              </a:rPr>
              <a:t>Ejemplo: </a:t>
            </a:r>
          </a:p>
          <a:p>
            <a:pPr marL="927100" lvl="2" algn="just">
              <a:lnSpc>
                <a:spcPts val="2500"/>
              </a:lnSpc>
            </a:pPr>
            <a:r>
              <a:rPr lang="es-MX" b="1" spc="-10" dirty="0">
                <a:solidFill>
                  <a:srgbClr val="FFFF00"/>
                </a:solidFill>
                <a:cs typeface="Calibri"/>
              </a:rPr>
              <a:t>=CONTAR.SI(A1:A10,75)</a:t>
            </a:r>
          </a:p>
          <a:p>
            <a:pPr marL="927100" lvl="2" algn="just">
              <a:lnSpc>
                <a:spcPts val="2500"/>
              </a:lnSpc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Cuenta cuántas celdas en el rango de A1 a A10 tienen el valor de 75.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2BAFA534-4919-48CF-B7A0-C227FECAD53C}"/>
              </a:ext>
            </a:extLst>
          </p:cNvPr>
          <p:cNvSpPr txBox="1"/>
          <p:nvPr/>
        </p:nvSpPr>
        <p:spPr>
          <a:xfrm>
            <a:off x="2439085" y="137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D5CB86F-C3FD-4B11-8731-7D59AE4FBA68}"/>
              </a:ext>
            </a:extLst>
          </p:cNvPr>
          <p:cNvSpPr/>
          <p:nvPr/>
        </p:nvSpPr>
        <p:spPr>
          <a:xfrm>
            <a:off x="1905000" y="777259"/>
            <a:ext cx="7053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12700" indent="-457200">
              <a:lnSpc>
                <a:spcPct val="100099"/>
              </a:lnSpc>
              <a:buFont typeface="+mj-lt"/>
              <a:buAutoNum type="arabicPeriod" startAt="2"/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Mostrar cuántos colaboradores cumplen años en cada mes del año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7142D6-C578-44C7-BCB1-EAB744217286}"/>
              </a:ext>
            </a:extLst>
          </p:cNvPr>
          <p:cNvSpPr txBox="1"/>
          <p:nvPr/>
        </p:nvSpPr>
        <p:spPr>
          <a:xfrm>
            <a:off x="855979" y="3089463"/>
            <a:ext cx="3343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CONTAR.SI(RANGO, CRITERIO)</a:t>
            </a:r>
          </a:p>
        </p:txBody>
      </p:sp>
    </p:spTree>
    <p:extLst>
      <p:ext uri="{BB962C8B-B14F-4D97-AF65-F5344CB8AC3E}">
        <p14:creationId xmlns:p14="http://schemas.microsoft.com/office/powerpoint/2010/main" val="363406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1301" y="1666239"/>
            <a:ext cx="7690826" cy="3005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lvl="1" algn="just">
              <a:lnSpc>
                <a:spcPts val="2500"/>
              </a:lnSpc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Total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muestra cuántos hombres y cuántas mujeres colaboran en la empresa.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agrega una columna llamada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SEXO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que indique sí el colaborador es Hombre “H” o Mujer “M”. Obtener la información del CURP. (Hacer uso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EXTRAE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MID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).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spc="-10" dirty="0">
              <a:solidFill>
                <a:srgbClr val="C5DAEB"/>
              </a:solidFill>
              <a:cs typeface="Calibri"/>
            </a:endParaRP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Hacer uso de la columna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SEXO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de la hoja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y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CONTAR.SI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COUNTIF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para mostrar el número de hombres y mujeres.</a:t>
            </a:r>
            <a:endParaRPr lang="es-MX" b="1" spc="-10" dirty="0">
              <a:solidFill>
                <a:srgbClr val="C5DAEB"/>
              </a:solidFill>
              <a:cs typeface="Calibri"/>
            </a:endParaRPr>
          </a:p>
          <a:p>
            <a:pPr marL="469900" indent="-4572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b="1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22567" cy="274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2BAFA534-4919-48CF-B7A0-C227FECAD53C}"/>
              </a:ext>
            </a:extLst>
          </p:cNvPr>
          <p:cNvSpPr txBox="1"/>
          <p:nvPr/>
        </p:nvSpPr>
        <p:spPr>
          <a:xfrm>
            <a:off x="2439085" y="137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D5CB86F-C3FD-4B11-8731-7D59AE4FBA68}"/>
              </a:ext>
            </a:extLst>
          </p:cNvPr>
          <p:cNvSpPr/>
          <p:nvPr/>
        </p:nvSpPr>
        <p:spPr>
          <a:xfrm>
            <a:off x="1905000" y="777259"/>
            <a:ext cx="7053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12700" indent="-457200">
              <a:lnSpc>
                <a:spcPct val="100099"/>
              </a:lnSpc>
              <a:buFont typeface="+mj-lt"/>
              <a:buAutoNum type="arabicPeriod" startAt="3"/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Mostrar cuántos hombres y cuántas mujeres colaboran en la empresa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772A33AA-57B9-421A-A5DC-C0B74DE408FB}"/>
              </a:ext>
            </a:extLst>
          </p:cNvPr>
          <p:cNvSpPr/>
          <p:nvPr/>
        </p:nvSpPr>
        <p:spPr>
          <a:xfrm>
            <a:off x="990600" y="3257550"/>
            <a:ext cx="4489450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3BF8616-7810-46E2-916B-65DAEAB71B28}"/>
              </a:ext>
            </a:extLst>
          </p:cNvPr>
          <p:cNvSpPr txBox="1"/>
          <p:nvPr/>
        </p:nvSpPr>
        <p:spPr>
          <a:xfrm>
            <a:off x="991908" y="4304548"/>
            <a:ext cx="3343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CONTAR.SI(RANGO, CRITERIO)</a:t>
            </a:r>
          </a:p>
        </p:txBody>
      </p:sp>
    </p:spTree>
    <p:extLst>
      <p:ext uri="{BB962C8B-B14F-4D97-AF65-F5344CB8AC3E}">
        <p14:creationId xmlns:p14="http://schemas.microsoft.com/office/powerpoint/2010/main" val="26097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9400" y="1540222"/>
            <a:ext cx="7690826" cy="32212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lvl="1" algn="just">
              <a:lnSpc>
                <a:spcPts val="2500"/>
              </a:lnSpc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Estados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muestra cuántas personas colaboran por cada estado de la república: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agrega una columna llamada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ESTADO DE ORIGEN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que obtenga la abreviatura del estado de la república. Obtener la información del CURP. (Hacer uso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EXTRAE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MID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).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spc="-10" dirty="0">
              <a:solidFill>
                <a:srgbClr val="C5DAEB"/>
              </a:solidFill>
              <a:cs typeface="Calibri"/>
            </a:endParaRP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Hacer uso de la columna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ESTADO DE ORIGEN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de la hoja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y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CONTAR.SI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COUNTIF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para mostrar el número de personas que colaboran por estado.</a:t>
            </a:r>
            <a:endParaRPr lang="es-MX" b="1" spc="-10" dirty="0">
              <a:solidFill>
                <a:srgbClr val="C5DAEB"/>
              </a:solidFill>
              <a:cs typeface="Calibri"/>
            </a:endParaRPr>
          </a:p>
          <a:p>
            <a:pPr marL="469900" indent="-4572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b="1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22567" cy="274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2BAFA534-4919-48CF-B7A0-C227FECAD53C}"/>
              </a:ext>
            </a:extLst>
          </p:cNvPr>
          <p:cNvSpPr txBox="1"/>
          <p:nvPr/>
        </p:nvSpPr>
        <p:spPr>
          <a:xfrm>
            <a:off x="2439085" y="137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D5CB86F-C3FD-4B11-8731-7D59AE4FBA68}"/>
              </a:ext>
            </a:extLst>
          </p:cNvPr>
          <p:cNvSpPr/>
          <p:nvPr/>
        </p:nvSpPr>
        <p:spPr>
          <a:xfrm>
            <a:off x="1905000" y="777259"/>
            <a:ext cx="7053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12700" indent="-457200">
              <a:lnSpc>
                <a:spcPct val="100099"/>
              </a:lnSpc>
              <a:buFont typeface="+mj-lt"/>
              <a:buAutoNum type="arabicPeriod" startAt="4"/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Mostrar cuántas personas colaboran por cada estado de la república de donde son originarias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772A33AA-57B9-421A-A5DC-C0B74DE408FB}"/>
              </a:ext>
            </a:extLst>
          </p:cNvPr>
          <p:cNvSpPr/>
          <p:nvPr/>
        </p:nvSpPr>
        <p:spPr>
          <a:xfrm>
            <a:off x="1073150" y="3176404"/>
            <a:ext cx="4489450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4368B6B-4DBE-4C01-9E56-78093F6A62D2}"/>
              </a:ext>
            </a:extLst>
          </p:cNvPr>
          <p:cNvSpPr txBox="1"/>
          <p:nvPr/>
        </p:nvSpPr>
        <p:spPr>
          <a:xfrm>
            <a:off x="1076345" y="4446015"/>
            <a:ext cx="3343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CONTAR.SI(RANGO, CRITERIO)</a:t>
            </a:r>
          </a:p>
        </p:txBody>
      </p:sp>
    </p:spTree>
    <p:extLst>
      <p:ext uri="{BB962C8B-B14F-4D97-AF65-F5344CB8AC3E}">
        <p14:creationId xmlns:p14="http://schemas.microsoft.com/office/powerpoint/2010/main" val="5762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10933" y="1642805"/>
            <a:ext cx="7114247" cy="32212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lvl="1" algn="just">
              <a:lnSpc>
                <a:spcPts val="2500"/>
              </a:lnSpc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Total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obtener el total de sueldo por género: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Hacer uso de la columna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SEXO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y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 SUELDO MENSUAL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de la hoja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y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SUMAR.SI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SUMIF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para obtener el total del sueldo por género.</a:t>
            </a:r>
            <a:endParaRPr lang="es-MX" b="1" spc="-10" dirty="0">
              <a:solidFill>
                <a:srgbClr val="C5DAEB"/>
              </a:solidFill>
              <a:cs typeface="Calibri"/>
            </a:endParaRPr>
          </a:p>
          <a:p>
            <a:pPr marL="469900" indent="-4572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b="1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22567" cy="274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78476" y="495300"/>
            <a:ext cx="182540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2BAFA534-4919-48CF-B7A0-C227FECAD53C}"/>
              </a:ext>
            </a:extLst>
          </p:cNvPr>
          <p:cNvSpPr txBox="1"/>
          <p:nvPr/>
        </p:nvSpPr>
        <p:spPr>
          <a:xfrm>
            <a:off x="2439085" y="137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D5CB86F-C3FD-4B11-8731-7D59AE4FBA68}"/>
              </a:ext>
            </a:extLst>
          </p:cNvPr>
          <p:cNvSpPr/>
          <p:nvPr/>
        </p:nvSpPr>
        <p:spPr>
          <a:xfrm>
            <a:off x="1905000" y="777259"/>
            <a:ext cx="7053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12700" indent="-457200">
              <a:lnSpc>
                <a:spcPct val="100099"/>
              </a:lnSpc>
              <a:buFont typeface="+mj-lt"/>
              <a:buAutoNum type="arabicPeriod" startAt="5"/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el total de sueldo por género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16DD1D9-BE03-46CD-9B12-12A78329422A}"/>
              </a:ext>
            </a:extLst>
          </p:cNvPr>
          <p:cNvSpPr txBox="1"/>
          <p:nvPr/>
        </p:nvSpPr>
        <p:spPr>
          <a:xfrm>
            <a:off x="2057400" y="3068786"/>
            <a:ext cx="37633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SUMAR.SI(RANGO, CRITERIO, SUMA)</a:t>
            </a:r>
          </a:p>
        </p:txBody>
      </p:sp>
    </p:spTree>
    <p:extLst>
      <p:ext uri="{BB962C8B-B14F-4D97-AF65-F5344CB8AC3E}">
        <p14:creationId xmlns:p14="http://schemas.microsoft.com/office/powerpoint/2010/main" val="241889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99607" y="1764725"/>
            <a:ext cx="7114247" cy="1324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lvl="1" algn="just">
              <a:lnSpc>
                <a:spcPts val="2500"/>
              </a:lnSpc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Total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obtener el total de personas que se apellidan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RAMIREZ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Hacer uso de la columna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NOMBRE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de la hoja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y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CONTAR.SI –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COUNTIF</a:t>
            </a:r>
            <a:r>
              <a:rPr lang="es-MX" spc="-10" dirty="0">
                <a:solidFill>
                  <a:schemeClr val="bg1"/>
                </a:solidFill>
                <a:cs typeface="Calibri"/>
              </a:rPr>
              <a:t>.</a:t>
            </a:r>
            <a:endParaRPr lang="es-MX" spc="-10" dirty="0">
              <a:solidFill>
                <a:srgbClr val="C5DAEB"/>
              </a:solidFill>
              <a:cs typeface="Calibri"/>
            </a:endParaRPr>
          </a:p>
          <a:p>
            <a:pPr marL="469900" indent="-4572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b="1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22567" cy="274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78476" y="495300"/>
            <a:ext cx="182540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2BAFA534-4919-48CF-B7A0-C227FECAD53C}"/>
              </a:ext>
            </a:extLst>
          </p:cNvPr>
          <p:cNvSpPr txBox="1"/>
          <p:nvPr/>
        </p:nvSpPr>
        <p:spPr>
          <a:xfrm>
            <a:off x="2439085" y="137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D5CB86F-C3FD-4B11-8731-7D59AE4FBA68}"/>
              </a:ext>
            </a:extLst>
          </p:cNvPr>
          <p:cNvSpPr/>
          <p:nvPr/>
        </p:nvSpPr>
        <p:spPr>
          <a:xfrm>
            <a:off x="1905000" y="777259"/>
            <a:ext cx="7053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12700" indent="-457200">
              <a:lnSpc>
                <a:spcPct val="100099"/>
              </a:lnSpc>
              <a:buFont typeface="+mj-lt"/>
              <a:buAutoNum type="arabicPeriod" startAt="6"/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¿Cuántas personas con apellido RAMIREZ colaboran en la empresa?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937C7CB-12A1-4A0B-8D8E-53BB10D6D526}"/>
              </a:ext>
            </a:extLst>
          </p:cNvPr>
          <p:cNvSpPr txBox="1"/>
          <p:nvPr/>
        </p:nvSpPr>
        <p:spPr>
          <a:xfrm>
            <a:off x="1979141" y="3320619"/>
            <a:ext cx="3343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CONTAR.SI(RANGO, CRITERIO)</a:t>
            </a:r>
          </a:p>
        </p:txBody>
      </p:sp>
    </p:spTree>
    <p:extLst>
      <p:ext uri="{BB962C8B-B14F-4D97-AF65-F5344CB8AC3E}">
        <p14:creationId xmlns:p14="http://schemas.microsoft.com/office/powerpoint/2010/main" val="163076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718</TotalTime>
  <Words>863</Words>
  <Application>Microsoft Office PowerPoint</Application>
  <PresentationFormat>Presentación en pantalla (16:9)</PresentationFormat>
  <Paragraphs>91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JFR</dc:creator>
  <cp:lastModifiedBy>Lizethe Pérez Fuertes</cp:lastModifiedBy>
  <cp:revision>40</cp:revision>
  <dcterms:created xsi:type="dcterms:W3CDTF">2019-11-19T11:43:25Z</dcterms:created>
  <dcterms:modified xsi:type="dcterms:W3CDTF">2019-11-28T19:05:31Z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2019-10-05T00:00:00Z</vt:filetime>
  </property>
  <property fmtid="{D5CDD505-2E9C-101B-9397-08002B2CF9AE}" pid="3" name="LastSaved">
    <vt:filetime>2019-11-19T00:00:00Z</vt:filetime>
  </property>
</Properties>
</file>