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3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9" r:id="rId13"/>
    <p:sldId id="295" r:id="rId14"/>
    <p:sldId id="282" r:id="rId1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>
      <p:cViewPr varScale="1">
        <p:scale>
          <a:sx n="101" d="100"/>
          <a:sy n="101" d="100"/>
        </p:scale>
        <p:origin x="43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4959C-3CA9-4935-A325-D6BBD9762050}" type="datetimeFigureOut">
              <a:rPr lang="es-MX" smtClean="0"/>
              <a:t>24/08/2019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7C34-9291-4BCA-98BD-448055D771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946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7C34-9291-4BCA-98BD-448055D77101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67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1331" y="1027429"/>
            <a:ext cx="7041337" cy="5462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55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761" y="143128"/>
            <a:ext cx="7894476" cy="10085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875" y="1586229"/>
            <a:ext cx="5556250" cy="124485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Jerarquía de Operadores: Aritméticos, Relacionales y Lógicos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95D46-5C99-4F72-AE56-C654CF64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910232"/>
            <a:ext cx="2725567" cy="19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distintas categorías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265175" cy="2636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219200" y="2537299"/>
            <a:ext cx="6070236" cy="236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Primero se resuelven las expresiones que involucran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aritméticos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Luego de resuelven las expresiones que involucran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comparativos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7 &gt; 5 = False and True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Y finalmente se resuelven las expresiones con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lógicos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 and True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(Falso y Verdadero)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530213" y="1683233"/>
            <a:ext cx="7110866" cy="741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Como se resuelve una expresión que contiene operadores de diferentes categorías, por 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4 + 3 &gt; 5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331724" cy="26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693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530213" y="1683233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tienen expresiones con operadores de la misma categoría, se resuelven de izquierda a derecha.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Por ejemplo: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200 + 500 * 2 + 0.15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38017" y="2669421"/>
            <a:ext cx="335279" cy="45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2743200" y="3038855"/>
            <a:ext cx="250986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2743200" y="3350540"/>
            <a:ext cx="2243474" cy="71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con paréntesis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331724" cy="26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693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886710" y="1487827"/>
            <a:ext cx="6812281" cy="1769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paréntesis están por encima de cualquier tipo de operador, obligando a resolver primeramente lo que se encuentra dentro de ellos, respetando las reglas anteriores, y en caso de haber varias expresiones entre paréntesis, éstos se irán resolviendo de izquierda a derecha.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Por ejemplo: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38017" y="2669421"/>
            <a:ext cx="335279" cy="45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825758" y="3181350"/>
            <a:ext cx="3422641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30758" y="261776"/>
            <a:ext cx="8289796" cy="10592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0539">
              <a:lnSpc>
                <a:spcPct val="100000"/>
              </a:lnSpc>
              <a:tabLst>
                <a:tab pos="7696834" algn="l"/>
              </a:tabLst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¿Cuál es el resultado de las siguientes expresiones?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9"/>
            <a:ext cx="388873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63041" y="1593028"/>
            <a:ext cx="7724522" cy="1849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5*6*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6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0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2**3)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%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5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15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-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10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buFont typeface="+mj-lt"/>
              <a:buAutoNum type="arabicPeriod"/>
            </a:pPr>
            <a:endParaRPr b="1" dirty="0"/>
          </a:p>
          <a:p>
            <a:pPr marL="354965" marR="374015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80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%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6 *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 7)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 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7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+8*3**4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)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)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nd 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*2)=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=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(60*2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4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))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spcBef>
                <a:spcPts val="2"/>
              </a:spcBef>
              <a:buFont typeface="+mj-lt"/>
              <a:buAutoNum type="arabicPeriod"/>
            </a:pPr>
            <a:endParaRPr b="1" dirty="0"/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5&gt;=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3)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ot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(43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-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</a:t>
            </a:r>
            <a:r>
              <a:rPr b="1" dirty="0">
                <a:solidFill>
                  <a:srgbClr val="C5DAEB"/>
                </a:solidFill>
                <a:cs typeface="Calibri"/>
              </a:rPr>
              <a:t>2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/</a:t>
            </a:r>
            <a:r>
              <a:rPr b="1" dirty="0">
                <a:solidFill>
                  <a:srgbClr val="C5DAEB"/>
                </a:solidFill>
                <a:cs typeface="Calibri"/>
              </a:rPr>
              <a:t> 4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!=</a:t>
            </a:r>
            <a:r>
              <a:rPr b="1" dirty="0">
                <a:solidFill>
                  <a:srgbClr val="C5DAEB"/>
                </a:solidFill>
                <a:cs typeface="Calibri"/>
              </a:rPr>
              <a:t> 3 * 3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/</a:t>
            </a:r>
            <a:r>
              <a:rPr b="1" dirty="0">
                <a:solidFill>
                  <a:srgbClr val="C5DAEB"/>
                </a:solidFill>
                <a:cs typeface="Calibri"/>
              </a:rPr>
              <a:t> 3)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</a:pPr>
            <a:endParaRPr b="1" dirty="0"/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0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&gt;=7*3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 2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and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 &gt;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 or 15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 6)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and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not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(7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3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&lt;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+ 12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2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2)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spcBef>
                <a:spcPts val="2"/>
              </a:spcBef>
              <a:buFont typeface="+mj-lt"/>
              <a:buAutoNum type="arabicPeriod"/>
            </a:pPr>
            <a:endParaRPr b="1" dirty="0"/>
          </a:p>
          <a:p>
            <a:pPr marL="354965" marR="454659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lang="en-US" b="1" dirty="0">
                <a:solidFill>
                  <a:srgbClr val="C5DAEB"/>
                </a:solidFill>
                <a:cs typeface="Calibri"/>
              </a:rPr>
              <a:t>not (70 &gt; 3 and 5 &lt;=10) or (70&gt;=100 and 70&lt;200)</a:t>
            </a:r>
            <a:endParaRPr b="1" dirty="0">
              <a:cs typeface="Calibri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6D71F3B-6BA2-4E75-AE5C-41127FC6DAAC}"/>
              </a:ext>
            </a:extLst>
          </p:cNvPr>
          <p:cNvSpPr/>
          <p:nvPr/>
        </p:nvSpPr>
        <p:spPr>
          <a:xfrm>
            <a:off x="1386839" y="3638550"/>
            <a:ext cx="5522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18BAD4"/>
                </a:solidFill>
                <a:cs typeface="Calibri"/>
              </a:rPr>
              <a:t>Comprueba tus resultados en el Sh</a:t>
            </a:r>
            <a:r>
              <a:rPr lang="es-MX" sz="2000" spc="-10" dirty="0">
                <a:solidFill>
                  <a:srgbClr val="18BAD4"/>
                </a:solidFill>
                <a:cs typeface="Calibri"/>
              </a:rPr>
              <a:t>e</a:t>
            </a:r>
            <a:r>
              <a:rPr lang="es-MX" sz="2000" dirty="0">
                <a:solidFill>
                  <a:srgbClr val="18BAD4"/>
                </a:solidFill>
                <a:cs typeface="Calibri"/>
              </a:rPr>
              <a:t>l</a:t>
            </a:r>
            <a:r>
              <a:rPr lang="es-MX" sz="2000" spc="-10" dirty="0">
                <a:solidFill>
                  <a:srgbClr val="18BAD4"/>
                </a:solidFill>
                <a:cs typeface="Calibri"/>
              </a:rPr>
              <a:t>l de Thonny.</a:t>
            </a:r>
            <a:endParaRPr lang="es-MX" sz="20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EE308D3-0F3C-4147-B933-F46B63E43B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05680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7622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173479" y="1885950"/>
            <a:ext cx="7181090" cy="17475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4800" dirty="0">
                <a:solidFill>
                  <a:srgbClr val="FFC000"/>
                </a:solidFill>
                <a:latin typeface="Calibri"/>
                <a:cs typeface="Calibri"/>
              </a:rPr>
              <a:t>¿</a:t>
            </a:r>
            <a:r>
              <a:rPr sz="4800" dirty="0">
                <a:solidFill>
                  <a:srgbClr val="FFC000"/>
                </a:solidFill>
                <a:latin typeface="Calibri"/>
                <a:cs typeface="Calibri"/>
              </a:rPr>
              <a:t>En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qu</a:t>
            </a:r>
            <a:r>
              <a:rPr lang="es-MX" sz="4800" spc="0" dirty="0">
                <a:solidFill>
                  <a:srgbClr val="FFC000"/>
                </a:solidFill>
                <a:latin typeface="Calibri"/>
                <a:cs typeface="Calibri"/>
              </a:rPr>
              <a:t>é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orden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se </a:t>
            </a:r>
            <a:r>
              <a:rPr sz="4800" spc="-25" dirty="0">
                <a:solidFill>
                  <a:srgbClr val="FFC000"/>
                </a:solidFill>
                <a:latin typeface="Calibri"/>
                <a:cs typeface="Calibri"/>
              </a:rPr>
              <a:t>ejecutan</a:t>
            </a:r>
            <a:r>
              <a:rPr sz="48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las operacione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?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792" y="216153"/>
            <a:ext cx="491236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Operadores aritméticos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219200" y="948182"/>
            <a:ext cx="754380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3580" marR="12700">
              <a:lnSpc>
                <a:spcPts val="2500"/>
              </a:lnSpc>
            </a:pPr>
            <a:r>
              <a:rPr lang="es-MX" sz="18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Los operadores aritméticos se </a:t>
            </a:r>
            <a:r>
              <a:rPr sz="18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utilizan con valores numéricos para desempeñar operaciones de matemáticas comunes: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A2A55AD-EF9A-459E-8089-0F36A7CD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74411"/>
              </p:ext>
            </p:extLst>
          </p:nvPr>
        </p:nvGraphicFramePr>
        <p:xfrm>
          <a:off x="1943100" y="1704695"/>
          <a:ext cx="4610100" cy="335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748789" y="1325029"/>
            <a:ext cx="6892290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dirty="0">
                <a:solidFill>
                  <a:srgbClr val="C5DAEB"/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664858" y="35969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Prioridad de los 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peradores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724407" y="2468883"/>
            <a:ext cx="5185407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dirty="0">
                <a:solidFill>
                  <a:srgbClr val="C5DAEB"/>
                </a:solidFill>
                <a:cs typeface="Calibri"/>
              </a:rPr>
              <a:t>Los operadores que aparecen en el mismo renglón tienen la misma prioridad. Si se encuentran varios operadores con la misma prioridad en la misma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  <a:r>
              <a:rPr dirty="0">
                <a:solidFill>
                  <a:srgbClr val="C5DAEB"/>
                </a:solidFill>
                <a:cs typeface="Calibri"/>
              </a:rPr>
              <a:t>expresión se evalúan de izquierda a derecha. Excepto por la exponenciación que se evalúa de derecha a izquierda.</a:t>
            </a:r>
            <a:endParaRPr lang="es-MX" sz="1000" dirty="0"/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954021" y="2758635"/>
            <a:ext cx="773442" cy="322529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727451" y="2758635"/>
            <a:ext cx="4097782" cy="322529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954021" y="3081101"/>
            <a:ext cx="773442" cy="285381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727451" y="3081101"/>
            <a:ext cx="4097782" cy="285381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954021" y="3366483"/>
            <a:ext cx="773442" cy="623570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727451" y="3366483"/>
            <a:ext cx="4097782" cy="623570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729991" y="2832879"/>
            <a:ext cx="82740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0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spc="0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56433" y="3137045"/>
            <a:ext cx="1352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729991" y="3137045"/>
            <a:ext cx="5549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56433" y="3591501"/>
            <a:ext cx="54610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//,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29991" y="3591501"/>
            <a:ext cx="29933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mu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0" dirty="0">
                <a:latin typeface="Arial"/>
                <a:cs typeface="Arial"/>
              </a:rPr>
              <a:t>cac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tera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56433" y="4064551"/>
            <a:ext cx="22923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+,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-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29991" y="4064551"/>
            <a:ext cx="75565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ma,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spc="0" dirty="0">
                <a:latin typeface="Arial"/>
                <a:cs typeface="Arial"/>
              </a:rPr>
              <a:t>ta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2436093" y="4073011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56433" y="2832879"/>
            <a:ext cx="6559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0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469663" y="260350"/>
            <a:ext cx="585254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Prioridad de los 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peradores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67751"/>
              </p:ext>
            </p:extLst>
          </p:nvPr>
        </p:nvGraphicFramePr>
        <p:xfrm>
          <a:off x="1287780" y="1934565"/>
          <a:ext cx="6840854" cy="22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1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7913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29693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s-MX" sz="1800" b="1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800" b="1" dirty="0">
                          <a:latin typeface="+mn-lt"/>
                          <a:cs typeface="Arial"/>
                        </a:rPr>
                        <a:t>,  / ,  // , 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latin typeface="+mn-lt"/>
                          <a:cs typeface="Arial"/>
                        </a:rPr>
                        <a:t>+ , -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7288150" y="2491887"/>
            <a:ext cx="250317" cy="1513332"/>
          </a:xfrm>
          <a:custGeom>
            <a:avLst/>
            <a:gdLst/>
            <a:ahLst/>
            <a:cxnLst/>
            <a:rect l="l" t="t" r="r" b="b"/>
            <a:pathLst>
              <a:path w="250317" h="1513332">
                <a:moveTo>
                  <a:pt x="250317" y="166878"/>
                </a:moveTo>
                <a:lnTo>
                  <a:pt x="83438" y="166878"/>
                </a:lnTo>
                <a:lnTo>
                  <a:pt x="83438" y="1513332"/>
                </a:lnTo>
                <a:lnTo>
                  <a:pt x="250317" y="1513332"/>
                </a:lnTo>
                <a:lnTo>
                  <a:pt x="250317" y="166878"/>
                </a:lnTo>
                <a:close/>
              </a:path>
              <a:path w="250317" h="1513332">
                <a:moveTo>
                  <a:pt x="166877" y="0"/>
                </a:moveTo>
                <a:lnTo>
                  <a:pt x="0" y="166878"/>
                </a:lnTo>
                <a:lnTo>
                  <a:pt x="333755" y="166878"/>
                </a:lnTo>
                <a:lnTo>
                  <a:pt x="16687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288150" y="2491887"/>
            <a:ext cx="333755" cy="1513332"/>
          </a:xfrm>
          <a:custGeom>
            <a:avLst/>
            <a:gdLst/>
            <a:ahLst/>
            <a:cxnLst/>
            <a:rect l="l" t="t" r="r" b="b"/>
            <a:pathLst>
              <a:path w="333755" h="1513332">
                <a:moveTo>
                  <a:pt x="0" y="166878"/>
                </a:moveTo>
                <a:lnTo>
                  <a:pt x="166877" y="0"/>
                </a:lnTo>
                <a:lnTo>
                  <a:pt x="333755" y="166878"/>
                </a:lnTo>
                <a:lnTo>
                  <a:pt x="250317" y="166878"/>
                </a:lnTo>
                <a:lnTo>
                  <a:pt x="250317" y="1513332"/>
                </a:lnTo>
                <a:lnTo>
                  <a:pt x="83438" y="1513332"/>
                </a:lnTo>
                <a:lnTo>
                  <a:pt x="83438" y="166878"/>
                </a:lnTo>
                <a:lnTo>
                  <a:pt x="0" y="166878"/>
                </a:lnTo>
                <a:close/>
              </a:path>
            </a:pathLst>
          </a:custGeom>
          <a:solidFill>
            <a:schemeClr val="bg1"/>
          </a:solidFill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55">
            <a:extLst>
              <a:ext uri="{FF2B5EF4-FFF2-40B4-BE49-F238E27FC236}">
                <a16:creationId xmlns:a16="http://schemas.microsoft.com/office/drawing/2014/main" id="{3B0375F1-D519-416A-AC0B-7BE2C3F1C0D8}"/>
              </a:ext>
            </a:extLst>
          </p:cNvPr>
          <p:cNvSpPr txBox="1"/>
          <p:nvPr/>
        </p:nvSpPr>
        <p:spPr>
          <a:xfrm>
            <a:off x="1828800" y="1129451"/>
            <a:ext cx="6599298" cy="422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La siguiente tabla muestra la prioridad de los operadores aritméticos</a:t>
            </a:r>
          </a:p>
          <a:p>
            <a:pPr>
              <a:lnSpc>
                <a:spcPts val="1000"/>
              </a:lnSpc>
            </a:pPr>
            <a:endParaRPr lang="es-MX" sz="1000" dirty="0"/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9220" y="155321"/>
            <a:ext cx="653542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elaciona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(compa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ación)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201" y="971893"/>
            <a:ext cx="6445399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00000"/>
              </a:lnSpc>
              <a:tabLst>
                <a:tab pos="3681095" algn="l"/>
              </a:tabLst>
            </a:pPr>
            <a:r>
              <a:rPr dirty="0">
                <a:solidFill>
                  <a:schemeClr val="bg1"/>
                </a:solidFill>
                <a:cs typeface="Calibri"/>
              </a:rPr>
              <a:t>Los operadores relacionales se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utilizan para comparar y regresan </a:t>
            </a:r>
            <a:r>
              <a:rPr lang="es-MX" dirty="0">
                <a:solidFill>
                  <a:schemeClr val="bg1"/>
                </a:solidFill>
                <a:cs typeface="Calibri"/>
              </a:rPr>
              <a:t>dos</a:t>
            </a:r>
            <a:r>
              <a:rPr dirty="0">
                <a:solidFill>
                  <a:schemeClr val="bg1"/>
                </a:solidFill>
                <a:cs typeface="Calibri"/>
              </a:rPr>
              <a:t> posibles valores: </a:t>
            </a:r>
            <a:r>
              <a:rPr b="1" dirty="0">
                <a:solidFill>
                  <a:schemeClr val="bg1"/>
                </a:solidFill>
                <a:cs typeface="Calibri"/>
              </a:rPr>
              <a:t>Verdadero</a:t>
            </a:r>
            <a:r>
              <a:rPr dirty="0">
                <a:solidFill>
                  <a:schemeClr val="bg1"/>
                </a:solidFill>
                <a:cs typeface="Calibri"/>
              </a:rPr>
              <a:t> o </a:t>
            </a:r>
            <a:r>
              <a:rPr b="1" dirty="0">
                <a:solidFill>
                  <a:schemeClr val="bg1"/>
                </a:solidFill>
                <a:cs typeface="Calibri"/>
              </a:rPr>
              <a:t>Falso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B267DF64-6CA7-4FF7-80DA-0145EC2BB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43479"/>
              </p:ext>
            </p:extLst>
          </p:nvPr>
        </p:nvGraphicFramePr>
        <p:xfrm>
          <a:off x="2165201" y="1751127"/>
          <a:ext cx="4845199" cy="293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333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16232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4154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24226" y="327089"/>
            <a:ext cx="6992115" cy="6444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36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ógicos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14956" y="104037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84542"/>
              </p:ext>
            </p:extLst>
          </p:nvPr>
        </p:nvGraphicFramePr>
        <p:xfrm>
          <a:off x="1143000" y="1931246"/>
          <a:ext cx="7125543" cy="278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8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14766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  <a:gridCol w="1294468">
                  <a:extLst>
                    <a:ext uri="{9D8B030D-6E8A-4147-A177-3AD203B41FA5}">
                      <a16:colId xmlns:a16="http://schemas.microsoft.com/office/drawing/2014/main" val="3934528191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6" name="object 7">
            <a:extLst>
              <a:ext uri="{FF2B5EF4-FFF2-40B4-BE49-F238E27FC236}">
                <a16:creationId xmlns:a16="http://schemas.microsoft.com/office/drawing/2014/main" id="{B3FFCBA0-24E7-468B-834B-E618972AC876}"/>
              </a:ext>
            </a:extLst>
          </p:cNvPr>
          <p:cNvSpPr/>
          <p:nvPr/>
        </p:nvSpPr>
        <p:spPr>
          <a:xfrm>
            <a:off x="7347964" y="2625662"/>
            <a:ext cx="609600" cy="1566142"/>
          </a:xfrm>
          <a:custGeom>
            <a:avLst/>
            <a:gdLst/>
            <a:ahLst/>
            <a:cxnLst/>
            <a:rect l="l" t="t" r="r" b="b"/>
            <a:pathLst>
              <a:path w="323088" h="3012948">
                <a:moveTo>
                  <a:pt x="0" y="161544"/>
                </a:moveTo>
                <a:lnTo>
                  <a:pt x="161544" y="0"/>
                </a:lnTo>
                <a:lnTo>
                  <a:pt x="323088" y="161544"/>
                </a:lnTo>
                <a:lnTo>
                  <a:pt x="242316" y="161544"/>
                </a:lnTo>
                <a:lnTo>
                  <a:pt x="242316" y="3012948"/>
                </a:lnTo>
                <a:lnTo>
                  <a:pt x="80772" y="3012948"/>
                </a:lnTo>
                <a:lnTo>
                  <a:pt x="80772" y="161544"/>
                </a:lnTo>
                <a:lnTo>
                  <a:pt x="0" y="161544"/>
                </a:lnTo>
                <a:close/>
              </a:path>
            </a:pathLst>
          </a:custGeom>
          <a:ln w="25907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662FDE36-6091-4863-BD46-8DE21E82CF2E}"/>
              </a:ext>
            </a:extLst>
          </p:cNvPr>
          <p:cNvSpPr/>
          <p:nvPr/>
        </p:nvSpPr>
        <p:spPr>
          <a:xfrm>
            <a:off x="7341014" y="2617046"/>
            <a:ext cx="471035" cy="1567901"/>
          </a:xfrm>
          <a:custGeom>
            <a:avLst/>
            <a:gdLst/>
            <a:ahLst/>
            <a:cxnLst/>
            <a:rect l="l" t="t" r="r" b="b"/>
            <a:pathLst>
              <a:path w="242316" h="3012948">
                <a:moveTo>
                  <a:pt x="242316" y="161544"/>
                </a:moveTo>
                <a:lnTo>
                  <a:pt x="80772" y="161544"/>
                </a:lnTo>
                <a:lnTo>
                  <a:pt x="80772" y="3012948"/>
                </a:lnTo>
                <a:lnTo>
                  <a:pt x="242316" y="3012948"/>
                </a:lnTo>
                <a:lnTo>
                  <a:pt x="242316" y="161544"/>
                </a:lnTo>
                <a:close/>
              </a:path>
              <a:path w="242316" h="3012948">
                <a:moveTo>
                  <a:pt x="161544" y="0"/>
                </a:moveTo>
                <a:lnTo>
                  <a:pt x="0" y="161544"/>
                </a:lnTo>
                <a:lnTo>
                  <a:pt x="323088" y="161544"/>
                </a:lnTo>
                <a:lnTo>
                  <a:pt x="161544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2649092" y="323215"/>
            <a:ext cx="4371975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Tabla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verdad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dores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lógicos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78810"/>
              </p:ext>
            </p:extLst>
          </p:nvPr>
        </p:nvGraphicFramePr>
        <p:xfrm>
          <a:off x="2070795" y="2068517"/>
          <a:ext cx="5058095" cy="210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06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96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6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6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789058" y="124616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2080259" y="2331707"/>
            <a:ext cx="5161845" cy="164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826</Words>
  <Application>Microsoft Office PowerPoint</Application>
  <PresentationFormat>Presentación en pantalla (16:9)</PresentationFormat>
  <Paragraphs>178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Los operadores aritméticos se utilizan con valores numéricos para desempeñar operaciones de matemáticas comunes:</vt:lpstr>
      <vt:lpstr>Presentación de PowerPoint</vt:lpstr>
      <vt:lpstr>Presentación de PowerPoint</vt:lpstr>
      <vt:lpstr>Presentación de PowerPoint</vt:lpstr>
      <vt:lpstr>Operadores lógicos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¿Cuál es el resultado de las siguientes expresiones?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 Isabel Camacho Gonzalez</dc:creator>
  <cp:lastModifiedBy>Lizethe Pérez Fuertes</cp:lastModifiedBy>
  <cp:revision>26</cp:revision>
  <dcterms:created xsi:type="dcterms:W3CDTF">2019-07-17T11:29:14Z</dcterms:created>
  <dcterms:modified xsi:type="dcterms:W3CDTF">2019-08-24T21:50:37Z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2019-07-17T00:00:00Z</vt:filetime>
  </property>
</Properties>
</file>