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8" r:id="rId3"/>
    <p:sldId id="309" r:id="rId4"/>
    <p:sldId id="310" r:id="rId5"/>
    <p:sldId id="260" r:id="rId6"/>
    <p:sldId id="261" r:id="rId7"/>
    <p:sldId id="262" r:id="rId8"/>
    <p:sldId id="311" r:id="rId9"/>
    <p:sldId id="264" r:id="rId10"/>
    <p:sldId id="312" r:id="rId11"/>
    <p:sldId id="313" r:id="rId12"/>
    <p:sldId id="295" r:id="rId13"/>
    <p:sldId id="277" r:id="rId14"/>
    <p:sldId id="278" r:id="rId15"/>
    <p:sldId id="279" r:id="rId16"/>
    <p:sldId id="280" r:id="rId17"/>
    <p:sldId id="281" r:id="rId18"/>
    <p:sldId id="257" r:id="rId19"/>
    <p:sldId id="282" r:id="rId20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zethe Pérez Fuertes" initials="LPF" lastIdx="1" clrIdx="0">
    <p:extLst>
      <p:ext uri="{19B8F6BF-5375-455C-9EA6-DF929625EA0E}">
        <p15:presenceInfo xmlns:p15="http://schemas.microsoft.com/office/powerpoint/2012/main" userId="S-1-5-21-1708537768-573735546-725345543-1729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80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28/01/2020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41104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58779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1/28/2020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QwEk_zIVG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periodicox.bigpress.net/texto-diario/mostrar/436059/diagramas-eps-entrada-proceso-salida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636902" y="1927353"/>
            <a:ext cx="5872480" cy="9133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MX" sz="4800" dirty="0">
                <a:solidFill>
                  <a:srgbClr val="18BAD4"/>
                </a:solidFill>
                <a:latin typeface="Calibri"/>
                <a:cs typeface="Calibri"/>
              </a:rPr>
              <a:t>Diagrama EPS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52400" y="4401285"/>
            <a:ext cx="8209789" cy="7711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550"/>
              </a:lnSpc>
              <a:spcBef>
                <a:spcPts val="41"/>
              </a:spcBef>
            </a:pPr>
            <a:endParaRPr sz="550" dirty="0"/>
          </a:p>
          <a:p>
            <a:pPr marL="12700" marR="5301615" indent="14160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sz="14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Instit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ecnológico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 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9" name="object 38">
            <a:extLst>
              <a:ext uri="{FF2B5EF4-FFF2-40B4-BE49-F238E27FC236}">
                <a16:creationId xmlns:a16="http://schemas.microsoft.com/office/drawing/2014/main" id="{6617A135-71F4-4E13-A1A9-468D384AAED2}"/>
              </a:ext>
            </a:extLst>
          </p:cNvPr>
          <p:cNvSpPr txBox="1"/>
          <p:nvPr/>
        </p:nvSpPr>
        <p:spPr>
          <a:xfrm>
            <a:off x="-149608" y="2924811"/>
            <a:ext cx="7998459" cy="17805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712595" marR="12700" indent="0" algn="ctr">
              <a:lnSpc>
                <a:spcPct val="100000"/>
              </a:lnSpc>
            </a:pPr>
            <a:r>
              <a:rPr lang="es-MX" sz="2800" spc="-15" dirty="0">
                <a:solidFill>
                  <a:srgbClr val="FFFFFF"/>
                </a:solidFill>
                <a:latin typeface="Arial"/>
                <a:cs typeface="Arial"/>
              </a:rPr>
              <a:t>Entrada – Proceso - Salida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222845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115768" y="1288185"/>
            <a:ext cx="6747054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pago neto para un empleado que trabaja por horas.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AEF8F49-0F84-4711-BF74-E217EE0DFF3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04" y="2571750"/>
            <a:ext cx="1642867" cy="2112980"/>
          </a:xfrm>
          <a:prstGeom prst="rect">
            <a:avLst/>
          </a:prstGeom>
        </p:spPr>
      </p:pic>
      <p:sp>
        <p:nvSpPr>
          <p:cNvPr id="20" name="Google Shape;259;p25">
            <a:extLst>
              <a:ext uri="{FF2B5EF4-FFF2-40B4-BE49-F238E27FC236}">
                <a16:creationId xmlns:a16="http://schemas.microsoft.com/office/drawing/2014/main" id="{96642953-4C1E-4425-A730-191BB1FFE57A}"/>
              </a:ext>
            </a:extLst>
          </p:cNvPr>
          <p:cNvSpPr txBox="1"/>
          <p:nvPr/>
        </p:nvSpPr>
        <p:spPr>
          <a:xfrm>
            <a:off x="2186432" y="2459613"/>
            <a:ext cx="6717072" cy="1712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Para llevar a cabo el proceso se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requiere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conocer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cuántas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horas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trabajó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el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empleado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 y cuál sería el pago por hora.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508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Se calcula la </a:t>
            </a:r>
            <a:r>
              <a:rPr lang="en-US" sz="2000" dirty="0" err="1">
                <a:solidFill>
                  <a:srgbClr val="C5DAEB"/>
                </a:solidFill>
                <a:cs typeface="Calibri"/>
                <a:sym typeface="Corbel"/>
              </a:rPr>
              <a:t>salida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: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Corbel"/>
              </a:rPr>
              <a:t>pago neto</a:t>
            </a: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, con los datos que se tienen.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355600" marR="0" lvl="0" indent="-342900" algn="just">
              <a:spcBef>
                <a:spcPts val="600"/>
              </a:spcBef>
              <a:spcAft>
                <a:spcPts val="0"/>
              </a:spcAft>
              <a:buClr>
                <a:srgbClr val="D5EBFF"/>
              </a:buClr>
              <a:buSzPts val="245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C5DAEB"/>
                </a:solidFill>
                <a:cs typeface="Calibri"/>
                <a:sym typeface="Corbel"/>
              </a:rPr>
              <a:t>El resultado se imprime en la pantalla.</a:t>
            </a:r>
            <a:endParaRPr sz="20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45081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5792" y="721422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pago neto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16C6F753-C969-4675-9347-1ECFDEBA931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80" y="2442613"/>
            <a:ext cx="1642867" cy="2112980"/>
          </a:xfrm>
          <a:prstGeom prst="rect">
            <a:avLst/>
          </a:prstGeom>
        </p:spPr>
      </p:pic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5B756453-76CD-4A04-9D2F-F8D4D45F83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805114"/>
              </p:ext>
            </p:extLst>
          </p:nvPr>
        </p:nvGraphicFramePr>
        <p:xfrm>
          <a:off x="2177200" y="1625346"/>
          <a:ext cx="6463880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79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6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lang="es-MX"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</a:t>
                      </a: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horas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salario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las horas trabajadas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horas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el salario por hora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horas * salario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pagoNeto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512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712517" y="436679"/>
            <a:ext cx="6353852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lang="es-MX" sz="4000" spc="-15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61ED6CFD-F85A-4D52-B63D-0FA1EBCDEDCE}"/>
              </a:ext>
            </a:extLst>
          </p:cNvPr>
          <p:cNvSpPr/>
          <p:nvPr/>
        </p:nvSpPr>
        <p:spPr>
          <a:xfrm>
            <a:off x="2043406" y="1595556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Escribe el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Diagrama Entrada – Proceso – Salida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de los siguientes ejercicios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43" name="Imagen 42">
            <a:extLst>
              <a:ext uri="{FF2B5EF4-FFF2-40B4-BE49-F238E27FC236}">
                <a16:creationId xmlns:a16="http://schemas.microsoft.com/office/drawing/2014/main" id="{CAEBE9A8-403A-45E9-9811-ECAB090D2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5819" y="1850466"/>
            <a:ext cx="5265989" cy="301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5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86623" y="1661513"/>
            <a:ext cx="4732563" cy="235803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</a:pP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onviert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el precio de un producto de pesos a 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dólares</a:t>
            </a:r>
            <a:r>
              <a:rPr lang="es-MX" sz="2000" b="1" spc="-1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si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ne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ti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o de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cam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dólar y 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precio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uct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ultado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be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mos</a:t>
            </a:r>
            <a:r>
              <a:rPr sz="2000" b="1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2000" b="1" spc="0" dirty="0" err="1">
                <a:solidFill>
                  <a:srgbClr val="C5DAEB"/>
                </a:solidFill>
                <a:latin typeface="Calibri"/>
                <a:cs typeface="Calibri"/>
              </a:rPr>
              <a:t>rar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pre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io</a:t>
            </a:r>
            <a:r>
              <a:rPr sz="20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producto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dólar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r>
              <a:rPr lang="es-MX" sz="2000" dirty="0">
                <a:solidFill>
                  <a:srgbClr val="FFFFFF"/>
                </a:solidFill>
                <a:cs typeface="Calibri"/>
              </a:rPr>
              <a:t>"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X</a:t>
            </a:r>
            <a:r>
              <a:rPr lang="es-MX" sz="2000" b="1" spc="0" dirty="0">
                <a:solidFill>
                  <a:srgbClr val="C5DAEB"/>
                </a:solidFill>
                <a:latin typeface="Calibri"/>
                <a:cs typeface="Calibri"/>
              </a:rPr>
              <a:t> 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 dirty="0"/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166792" y="1424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1268" y="1413509"/>
            <a:ext cx="4888501" cy="283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b="1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alcule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el tiempo que se tarda un auto en llegar a un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lugar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,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así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los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gasol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q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uieren y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su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pesos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se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tie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tan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recor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Km, la vel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id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ad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ra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y el re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dim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ento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auto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Km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or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litro.  El resulta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4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mostrar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 tie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mp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o, 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-3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litros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y 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sto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 pes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s.</a:t>
            </a:r>
            <a:endParaRPr sz="2000"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</a:pPr>
            <a:r>
              <a:rPr sz="2000" b="1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da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que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=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 /</a:t>
            </a:r>
            <a:r>
              <a:rPr sz="20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endParaRPr sz="2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33490" y="1492172"/>
            <a:ext cx="5101163" cy="32169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431800" algn="just"/>
            <a:r>
              <a:rPr sz="2000" b="1" dirty="0">
                <a:solidFill>
                  <a:srgbClr val="C5DAEB"/>
                </a:solidFill>
                <a:cs typeface="Calibri"/>
              </a:rPr>
              <a:t>Un alumno desea conocer la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calificación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 final</a:t>
            </a:r>
            <a:r>
              <a:rPr lang="es-MX" sz="2000" b="1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de su materia de </a:t>
            </a:r>
            <a:r>
              <a:rPr sz="2000" b="1" dirty="0" err="1">
                <a:solidFill>
                  <a:srgbClr val="C5DAEB"/>
                </a:solidFill>
                <a:cs typeface="Calibri"/>
              </a:rPr>
              <a:t>Programación</a:t>
            </a:r>
            <a:r>
              <a:rPr sz="20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sz="2000" dirty="0"/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2000" b="1" dirty="0">
                <a:solidFill>
                  <a:srgbClr val="C5DAEB"/>
                </a:solidFill>
                <a:cs typeface="Calibri"/>
              </a:rPr>
              <a:t>La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rú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b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rica</a:t>
            </a:r>
            <a:r>
              <a:rPr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mat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ria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one</a:t>
            </a:r>
            <a:r>
              <a:rPr sz="2000" b="1" spc="-4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ig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ie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cs typeface="Calibri"/>
              </a:rPr>
              <a:t>te manera:</a:t>
            </a:r>
            <a:endParaRPr sz="2000" dirty="0"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1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20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 err="1">
                <a:solidFill>
                  <a:srgbClr val="C5DAEB"/>
                </a:solidFill>
                <a:cs typeface="Calibri"/>
              </a:rPr>
              <a:t>Parcial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2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35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lang="es-MX" sz="2000" b="1" spc="-20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5" dirty="0">
                <a:solidFill>
                  <a:srgbClr val="C5DAEB"/>
                </a:solidFill>
                <a:cs typeface="Calibri"/>
              </a:rPr>
              <a:t>Proy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cto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 f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 	</a:t>
            </a:r>
            <a:r>
              <a:rPr sz="2000" b="1" spc="-15" dirty="0">
                <a:solidFill>
                  <a:srgbClr val="C5DAEB"/>
                </a:solidFill>
                <a:cs typeface="Calibri"/>
              </a:rPr>
              <a:t>15%</a:t>
            </a:r>
            <a:endParaRPr lang="es-MX" sz="2000" b="1" spc="-15" dirty="0">
              <a:solidFill>
                <a:srgbClr val="C5DAEB"/>
              </a:solidFill>
              <a:cs typeface="Calibri"/>
            </a:endParaRPr>
          </a:p>
          <a:p>
            <a:pPr marL="355600" marR="540385" indent="-342900" algn="just">
              <a:buFont typeface="Arial" panose="020B0604020202020204" pitchFamily="34" charset="0"/>
              <a:buChar char="•"/>
              <a:tabLst>
                <a:tab pos="1710689" algn="l"/>
                <a:tab pos="3458845" algn="l"/>
                <a:tab pos="5695315" algn="l"/>
              </a:tabLst>
            </a:pPr>
            <a:r>
              <a:rPr sz="2000" b="1" spc="-10" dirty="0">
                <a:solidFill>
                  <a:srgbClr val="C5DAEB"/>
                </a:solidFill>
                <a:cs typeface="Calibri"/>
              </a:rPr>
              <a:t>Exam</a:t>
            </a:r>
            <a:r>
              <a:rPr sz="2000" b="1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2000" b="1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b="1" spc="-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2000" b="1" spc="-10" dirty="0" err="1">
                <a:solidFill>
                  <a:srgbClr val="C5DAEB"/>
                </a:solidFill>
                <a:cs typeface="Calibri"/>
              </a:rPr>
              <a:t>al</a:t>
            </a:r>
            <a:r>
              <a:rPr sz="2000" b="1" spc="-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30" dirty="0">
                <a:solidFill>
                  <a:srgbClr val="C5DAEB"/>
                </a:solidFill>
                <a:cs typeface="Calibri"/>
              </a:rPr>
              <a:t>	</a:t>
            </a:r>
            <a:r>
              <a:rPr sz="2000" b="1" spc="-10" dirty="0">
                <a:solidFill>
                  <a:srgbClr val="C5DAEB"/>
                </a:solidFill>
                <a:cs typeface="Calibri"/>
              </a:rPr>
              <a:t>30</a:t>
            </a:r>
            <a:r>
              <a:rPr sz="2000" b="1" spc="-20" dirty="0">
                <a:solidFill>
                  <a:srgbClr val="C5DAEB"/>
                </a:solidFill>
                <a:cs typeface="Calibri"/>
              </a:rPr>
              <a:t>%</a:t>
            </a:r>
            <a:endParaRPr sz="2000" dirty="0"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66800" y="66294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440826" y="1428750"/>
            <a:ext cx="5864974" cy="125724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50000"/>
              </a:lnSpc>
            </a:pPr>
            <a:r>
              <a:rPr sz="2000" b="1" spc="-15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st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dia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sz="2000" b="1" spc="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2000" b="1" spc="-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área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 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un triáng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lo</a:t>
            </a:r>
            <a:r>
              <a:rPr sz="2000" b="1" spc="-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 partir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la 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sz="2000" b="1" spc="-10" dirty="0">
                <a:solidFill>
                  <a:srgbClr val="C5DAEB"/>
                </a:solidFill>
                <a:latin typeface="Calibri"/>
                <a:cs typeface="Calibri"/>
              </a:rPr>
              <a:t>ase y la alt</a:t>
            </a:r>
            <a:r>
              <a:rPr sz="20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b="1" spc="0" dirty="0">
                <a:solidFill>
                  <a:srgbClr val="C5DAEB"/>
                </a:solidFill>
                <a:latin typeface="Calibri"/>
                <a:cs typeface="Calibri"/>
              </a:rPr>
              <a:t>ra.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1082001" y="279539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40" name="object 39">
            <a:extLst>
              <a:ext uri="{FF2B5EF4-FFF2-40B4-BE49-F238E27FC236}">
                <a16:creationId xmlns:a16="http://schemas.microsoft.com/office/drawing/2014/main" id="{32DD74C8-86A7-46C6-A5A8-F49981F1D82E}"/>
              </a:ext>
            </a:extLst>
          </p:cNvPr>
          <p:cNvSpPr/>
          <p:nvPr/>
        </p:nvSpPr>
        <p:spPr>
          <a:xfrm>
            <a:off x="2470588" y="2545167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41462" y="1561992"/>
            <a:ext cx="5056389" cy="26686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sz="1800" b="1" spc="-10" dirty="0" err="1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nv</a:t>
            </a:r>
            <a:r>
              <a:rPr sz="1800" b="1" spc="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tí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4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gra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sz="18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dirty="0" err="1">
                <a:solidFill>
                  <a:srgbClr val="C5DAEB"/>
                </a:solidFill>
                <a:latin typeface="Calibri"/>
                <a:cs typeface="Calibri"/>
              </a:rPr>
              <a:t>Digite</a:t>
            </a:r>
            <a:r>
              <a:rPr sz="18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nú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ro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grad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Ce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tígra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rtir</a:t>
            </a:r>
            <a:r>
              <a:rPr sz="1800" b="1" spc="-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a </a:t>
            </a:r>
            <a:r>
              <a:rPr sz="1800" b="1" spc="0" dirty="0" err="1">
                <a:solidFill>
                  <a:srgbClr val="C5DAEB"/>
                </a:solidFill>
                <a:latin typeface="Calibri"/>
                <a:cs typeface="Calibri"/>
              </a:rPr>
              <a:t>grados</a:t>
            </a:r>
            <a:r>
              <a:rPr lang="es-MX" sz="1800" b="1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Fa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b="1" spc="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C5DAEB"/>
                </a:solidFill>
                <a:latin typeface="Calibri"/>
                <a:cs typeface="Calibri"/>
              </a:rPr>
              <a:t>h</a:t>
            </a:r>
            <a:r>
              <a:rPr sz="18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b="1" spc="-5" dirty="0">
                <a:solidFill>
                  <a:srgbClr val="C5DAEB"/>
                </a:solidFill>
                <a:latin typeface="Calibri"/>
                <a:cs typeface="Calibri"/>
              </a:rPr>
              <a:t>it.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 = C*(9/5)+32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(utiliza la fórmula para realizar la conversión) </a:t>
            </a:r>
          </a:p>
          <a:p>
            <a:pPr marL="152400" algn="just">
              <a:lnSpc>
                <a:spcPts val="2500"/>
              </a:lnSpc>
              <a:spcAft>
                <a:spcPts val="1200"/>
              </a:spcAft>
            </a:pPr>
            <a:r>
              <a:rPr lang="es-MX" b="1" spc="-10" dirty="0">
                <a:solidFill>
                  <a:srgbClr val="C5DAEB"/>
                </a:solidFill>
                <a:cs typeface="Calibri"/>
              </a:rPr>
              <a:t>El resultado debe mostrar: 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X grados Centígrados corresponde a X grados Fahrenheit</a:t>
            </a:r>
            <a:r>
              <a:rPr lang="es-MX" dirty="0">
                <a:solidFill>
                  <a:srgbClr val="FFFFFF"/>
                </a:solidFill>
                <a:cs typeface="Calibri"/>
              </a:rPr>
              <a:t>"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xfrm>
            <a:off x="914400" y="209550"/>
            <a:ext cx="7748608" cy="1257249"/>
          </a:xfrm>
          <a:prstGeom prst="rect">
            <a:avLst/>
          </a:prstGeom>
        </p:spPr>
        <p:txBody>
          <a:bodyPr vert="horz" wrap="square" lIns="0" tIns="335534" rIns="0" bIns="0" rtlCol="0">
            <a:noAutofit/>
          </a:bodyPr>
          <a:lstStyle/>
          <a:p>
            <a:pPr marL="1368425">
              <a:lnSpc>
                <a:spcPct val="100000"/>
              </a:lnSpc>
            </a:pP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Ejercic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lang="es-MX" sz="4000" spc="-25" dirty="0">
                <a:solidFill>
                  <a:srgbClr val="18BAD4"/>
                </a:solidFill>
                <a:latin typeface="Calibri"/>
                <a:cs typeface="Calibri"/>
              </a:rPr>
              <a:t> 5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811782" y="885825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 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9"/>
            <a:ext cx="243585" cy="1859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835113" y="1973578"/>
            <a:ext cx="7010400" cy="29969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1100"/>
              </a:lnSpc>
              <a:spcBef>
                <a:spcPts val="26"/>
              </a:spcBef>
            </a:pPr>
            <a:r>
              <a:rPr lang="es-MX" sz="2000" dirty="0">
                <a:solidFill>
                  <a:schemeClr val="bg1"/>
                </a:solidFill>
              </a:rPr>
              <a:t>VIDEO</a:t>
            </a:r>
            <a:endParaRPr sz="2000" dirty="0">
              <a:solidFill>
                <a:schemeClr val="bg1"/>
              </a:solidFill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u="sng" dirty="0">
                <a:hlinkClick r:id="rId3"/>
              </a:rPr>
              <a:t>https://www.youtube.com/watch?v=GQwEk_zIVG4</a:t>
            </a:r>
            <a:endParaRPr lang="es-MX" u="sng" dirty="0"/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endParaRPr lang="es-MX"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  <a:spcBef>
                <a:spcPts val="35"/>
              </a:spcBef>
            </a:pPr>
            <a:r>
              <a:rPr lang="es-MX" sz="1800" dirty="0">
                <a:solidFill>
                  <a:schemeClr val="bg1"/>
                </a:solidFill>
                <a:latin typeface="MS Gothic"/>
                <a:cs typeface="MS Gothic"/>
              </a:rPr>
              <a:t>MATERIAL</a:t>
            </a:r>
            <a:endParaRPr sz="1800" dirty="0">
              <a:solidFill>
                <a:schemeClr val="bg1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r>
              <a:rPr sz="1800" dirty="0">
                <a:solidFill>
                  <a:srgbClr val="00C5DC"/>
                </a:solidFill>
                <a:latin typeface="MS Gothic"/>
                <a:cs typeface="MS Gothic"/>
              </a:rPr>
              <a:t>◇</a:t>
            </a:r>
            <a:r>
              <a:rPr lang="es-MX" dirty="0">
                <a:hlinkClick r:id="rId4"/>
              </a:rPr>
              <a:t>http://periodicox.bigpress.net/texto-diario/mostrar/436059/diagramas-eps-entrada-proceso-salida</a:t>
            </a:r>
            <a:endParaRPr lang="es-MX" dirty="0"/>
          </a:p>
          <a:p>
            <a:pPr marL="12700">
              <a:lnSpc>
                <a:spcPct val="150000"/>
              </a:lnSpc>
            </a:pPr>
            <a:endParaRPr lang="es-MX" dirty="0">
              <a:solidFill>
                <a:srgbClr val="00C5DC"/>
              </a:solidFill>
              <a:latin typeface="MS Gothic"/>
              <a:cs typeface="MS Gothic"/>
            </a:endParaRPr>
          </a:p>
          <a:p>
            <a:pPr marL="12700">
              <a:lnSpc>
                <a:spcPct val="150000"/>
              </a:lnSpc>
            </a:pPr>
            <a:endParaRPr sz="1800" dirty="0">
              <a:latin typeface="MS Gothic"/>
              <a:cs typeface="MS Gothic"/>
            </a:endParaRPr>
          </a:p>
        </p:txBody>
      </p:sp>
    </p:spTree>
    <p:extLst>
      <p:ext uri="{BB962C8B-B14F-4D97-AF65-F5344CB8AC3E}">
        <p14:creationId xmlns:p14="http://schemas.microsoft.com/office/powerpoint/2010/main" val="2333479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782" y="887729"/>
            <a:ext cx="6400165" cy="1009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200" dirty="0">
                <a:solidFill>
                  <a:srgbClr val="18BAD4"/>
                </a:solidFill>
                <a:latin typeface="Calibri"/>
                <a:cs typeface="Calibri"/>
              </a:rPr>
              <a:t>Al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diseñar un</a:t>
            </a:r>
            <a:r>
              <a:rPr sz="3200" spc="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algori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mo,</a:t>
            </a:r>
            <a:r>
              <a:rPr sz="32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es 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mpor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ante iden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icar</a:t>
            </a:r>
            <a:r>
              <a:rPr sz="3200" spc="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previamen</a:t>
            </a:r>
            <a:r>
              <a:rPr sz="3200" spc="-15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18BAD4"/>
                </a:solidFill>
                <a:latin typeface="Calibri"/>
                <a:cs typeface="Calibri"/>
              </a:rPr>
              <a:t>e: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14905" y="2329433"/>
            <a:ext cx="1946147" cy="1324356"/>
          </a:xfrm>
          <a:custGeom>
            <a:avLst/>
            <a:gdLst/>
            <a:ahLst/>
            <a:cxnLst/>
            <a:rect l="l" t="t" r="r" b="b"/>
            <a:pathLst>
              <a:path w="1946148" h="1324356">
                <a:moveTo>
                  <a:pt x="0" y="0"/>
                </a:moveTo>
                <a:lnTo>
                  <a:pt x="1547114" y="0"/>
                </a:lnTo>
                <a:lnTo>
                  <a:pt x="1946147" y="662178"/>
                </a:lnTo>
                <a:lnTo>
                  <a:pt x="1547114" y="1324356"/>
                </a:lnTo>
                <a:lnTo>
                  <a:pt x="0" y="1324356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81504" y="2873501"/>
            <a:ext cx="811530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E0C5"/>
                </a:solidFill>
                <a:latin typeface="Calibri"/>
                <a:cs typeface="Calibri"/>
              </a:rPr>
              <a:t>ENT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R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AD</a:t>
            </a:r>
            <a:r>
              <a:rPr sz="1400" spc="5" dirty="0">
                <a:solidFill>
                  <a:srgbClr val="00E0C5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00E0C5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505" y="2329433"/>
            <a:ext cx="1982724" cy="1324356"/>
          </a:xfrm>
          <a:custGeom>
            <a:avLst/>
            <a:gdLst/>
            <a:ahLst/>
            <a:cxnLst/>
            <a:rect l="l" t="t" r="r" b="b"/>
            <a:pathLst>
              <a:path w="1982724" h="1324356">
                <a:moveTo>
                  <a:pt x="0" y="0"/>
                </a:moveTo>
                <a:lnTo>
                  <a:pt x="1587373" y="0"/>
                </a:lnTo>
                <a:lnTo>
                  <a:pt x="1982724" y="662178"/>
                </a:lnTo>
                <a:lnTo>
                  <a:pt x="1587373" y="1324356"/>
                </a:lnTo>
                <a:lnTo>
                  <a:pt x="0" y="1324356"/>
                </a:lnTo>
                <a:lnTo>
                  <a:pt x="395351" y="662178"/>
                </a:lnTo>
                <a:lnTo>
                  <a:pt x="0" y="0"/>
                </a:lnTo>
                <a:close/>
              </a:path>
            </a:pathLst>
          </a:custGeom>
          <a:ln w="11430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60850" y="2873501"/>
            <a:ext cx="79565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1400" spc="-1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1400" spc="-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1400" spc="0" dirty="0">
                <a:solidFill>
                  <a:srgbClr val="18BAD4"/>
                </a:solidFill>
                <a:latin typeface="Calibri"/>
                <a:cs typeface="Calibri"/>
              </a:rPr>
              <a:t>ESOS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456682" y="2329433"/>
            <a:ext cx="1982723" cy="1324356"/>
          </a:xfrm>
          <a:custGeom>
            <a:avLst/>
            <a:gdLst/>
            <a:ahLst/>
            <a:cxnLst/>
            <a:rect l="l" t="t" r="r" b="b"/>
            <a:pathLst>
              <a:path w="1982723" h="1324356">
                <a:moveTo>
                  <a:pt x="0" y="0"/>
                </a:moveTo>
                <a:lnTo>
                  <a:pt x="1587372" y="0"/>
                </a:lnTo>
                <a:lnTo>
                  <a:pt x="1982723" y="662178"/>
                </a:lnTo>
                <a:lnTo>
                  <a:pt x="1587372" y="1324356"/>
                </a:lnTo>
                <a:lnTo>
                  <a:pt x="0" y="1324356"/>
                </a:lnTo>
                <a:lnTo>
                  <a:pt x="395350" y="662178"/>
                </a:lnTo>
                <a:lnTo>
                  <a:pt x="0" y="0"/>
                </a:lnTo>
                <a:close/>
              </a:path>
            </a:pathLst>
          </a:custGeom>
          <a:ln w="114299">
            <a:solidFill>
              <a:srgbClr val="3192E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134227" y="2873501"/>
            <a:ext cx="625475" cy="23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3192E0"/>
                </a:solidFill>
                <a:latin typeface="Calibri"/>
                <a:cs typeface="Calibri"/>
              </a:rPr>
              <a:t>S</a:t>
            </a:r>
            <a:r>
              <a:rPr sz="1400" spc="5" dirty="0">
                <a:solidFill>
                  <a:srgbClr val="3192E0"/>
                </a:solidFill>
                <a:latin typeface="Calibri"/>
                <a:cs typeface="Calibri"/>
              </a:rPr>
              <a:t>A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L</a:t>
            </a:r>
            <a:r>
              <a:rPr sz="1400" spc="-10" dirty="0">
                <a:solidFill>
                  <a:srgbClr val="3192E0"/>
                </a:solidFill>
                <a:latin typeface="Calibri"/>
                <a:cs typeface="Calibri"/>
              </a:rPr>
              <a:t>I</a:t>
            </a:r>
            <a:r>
              <a:rPr sz="1400" spc="0" dirty="0">
                <a:solidFill>
                  <a:srgbClr val="3192E0"/>
                </a:solidFill>
                <a:latin typeface="Calibri"/>
                <a:cs typeface="Calibri"/>
              </a:rPr>
              <a:t>DAS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838200"/>
            <a:ext cx="2748915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51964" y="219075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Prepa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sz="32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cuado</a:t>
            </a:r>
            <a:r>
              <a:rPr sz="32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lá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ano.</a:t>
            </a:r>
            <a:endParaRPr sz="32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71117" y="452627"/>
            <a:ext cx="6147814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Licuado de plátano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38806" y="1612010"/>
            <a:ext cx="6080125" cy="9963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200" dirty="0" err="1">
                <a:solidFill>
                  <a:srgbClr val="C5DAEB"/>
                </a:solidFill>
                <a:latin typeface="Calibri"/>
                <a:cs typeface="Calibri"/>
              </a:rPr>
              <a:t>Iden</a:t>
            </a:r>
            <a:r>
              <a:rPr sz="3200" spc="-15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32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ica</a:t>
            </a:r>
            <a:r>
              <a:rPr sz="32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rada</a:t>
            </a:r>
            <a:r>
              <a:rPr sz="3200" spc="-5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-Procesos-Salidas.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48331" y="2608325"/>
            <a:ext cx="5437632" cy="10759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691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1859659"/>
            <a:ext cx="5347335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Entr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 err="1">
                <a:solidFill>
                  <a:srgbClr val="C5DAEB"/>
                </a:solidFill>
                <a:latin typeface="Calibri"/>
                <a:cs typeface="Calibri"/>
              </a:rPr>
              <a:t>Ident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fi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as var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ables 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 requie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reso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ver el 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datos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ontamos 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 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si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tan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9400" y="1776983"/>
            <a:ext cx="5777230" cy="15182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Pro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eso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7"/>
              </a:spcBef>
            </a:pPr>
            <a:endParaRPr sz="950" dirty="0"/>
          </a:p>
          <a:p>
            <a:pPr marL="469900" marR="12700" indent="-317500" algn="just">
              <a:lnSpc>
                <a:spcPct val="100099"/>
              </a:lnSpc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      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Son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las a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ones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que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requ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eren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para enc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nt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algor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itmo, es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forma como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vamos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obte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soluc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 prob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ema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plantea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20363" y="1969517"/>
            <a:ext cx="4081145" cy="96964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lida</a:t>
            </a:r>
            <a:endParaRPr sz="36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153035">
              <a:lnSpc>
                <a:spcPct val="100000"/>
              </a:lnSpc>
            </a:pP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esul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solu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prob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ema.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5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2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2"/>
                </a:lnTo>
                <a:lnTo>
                  <a:pt x="58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5" cy="160782"/>
          </a:xfrm>
          <a:custGeom>
            <a:avLst/>
            <a:gdLst/>
            <a:ahLst/>
            <a:cxnLst/>
            <a:rect l="l" t="t" r="r" b="b"/>
            <a:pathLst>
              <a:path w="92215" h="160782">
                <a:moveTo>
                  <a:pt x="92215" y="0"/>
                </a:moveTo>
                <a:lnTo>
                  <a:pt x="0" y="160782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0999" cy="234696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0" y="0"/>
                </a:moveTo>
                <a:lnTo>
                  <a:pt x="134620" y="234696"/>
                </a:lnTo>
                <a:lnTo>
                  <a:pt x="380999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0999" cy="234695"/>
          </a:xfrm>
          <a:custGeom>
            <a:avLst/>
            <a:gdLst/>
            <a:ahLst/>
            <a:cxnLst/>
            <a:rect l="l" t="t" r="r" b="b"/>
            <a:pathLst>
              <a:path w="380999" h="234696">
                <a:moveTo>
                  <a:pt x="380999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3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09800" y="590550"/>
            <a:ext cx="3643338" cy="952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6000" dirty="0">
                <a:solidFill>
                  <a:srgbClr val="18BAD4"/>
                </a:solidFill>
                <a:latin typeface="Calibri"/>
                <a:cs typeface="Calibri"/>
              </a:rPr>
              <a:t>Ejemplo: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567D123-F0B7-4DC7-B130-718E3DCF38FA}"/>
              </a:ext>
            </a:extLst>
          </p:cNvPr>
          <p:cNvSpPr txBox="1"/>
          <p:nvPr/>
        </p:nvSpPr>
        <p:spPr>
          <a:xfrm>
            <a:off x="2254451" y="1655890"/>
            <a:ext cx="5746549" cy="668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3200" dirty="0">
                <a:solidFill>
                  <a:srgbClr val="C5DAEB"/>
                </a:solidFill>
                <a:latin typeface="Calibri"/>
                <a:cs typeface="Calibri"/>
              </a:rPr>
              <a:t>Calcu</a:t>
            </a:r>
            <a:r>
              <a:rPr sz="3200" spc="-1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32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el área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3200" spc="0" dirty="0">
                <a:solidFill>
                  <a:srgbClr val="C5DAEB"/>
                </a:solidFill>
                <a:latin typeface="Calibri"/>
                <a:cs typeface="Calibri"/>
              </a:rPr>
              <a:t>de un tr</a:t>
            </a:r>
            <a:r>
              <a:rPr sz="32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lang="es-MX" sz="32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3200" spc="0" dirty="0" err="1">
                <a:solidFill>
                  <a:srgbClr val="C5DAEB"/>
                </a:solidFill>
                <a:latin typeface="Calibri"/>
                <a:cs typeface="Calibri"/>
              </a:rPr>
              <a:t>ngulo</a:t>
            </a:r>
            <a:r>
              <a:rPr lang="es-MX" sz="32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F2C1DAB-C2C1-4C9A-8A06-982E02D39C09}"/>
              </a:ext>
            </a:extLst>
          </p:cNvPr>
          <p:cNvSpPr/>
          <p:nvPr/>
        </p:nvSpPr>
        <p:spPr>
          <a:xfrm>
            <a:off x="4031469" y="2378964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7070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20"/>
          </a:xfrm>
          <a:custGeom>
            <a:avLst/>
            <a:gdLst/>
            <a:ahLst/>
            <a:cxnLst/>
            <a:rect l="l" t="t" r="r" b="b"/>
            <a:pathLst>
              <a:path w="819912" h="579120">
                <a:moveTo>
                  <a:pt x="0" y="224027"/>
                </a:moveTo>
                <a:lnTo>
                  <a:pt x="203707" y="579120"/>
                </a:lnTo>
                <a:lnTo>
                  <a:pt x="616204" y="579120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33600" y="719517"/>
            <a:ext cx="6619493" cy="8551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Calcular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el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área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lang="es-MX" sz="4000" spc="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tri</a:t>
            </a:r>
            <a:r>
              <a:rPr lang="es-MX" sz="4000" spc="-20" dirty="0">
                <a:solidFill>
                  <a:srgbClr val="18BAD4"/>
                </a:solidFill>
                <a:latin typeface="Calibri"/>
                <a:cs typeface="Calibri"/>
              </a:rPr>
              <a:t>á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ngulo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164305" y="2368293"/>
            <a:ext cx="1618488" cy="23362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9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42" name="object 38">
            <a:extLst>
              <a:ext uri="{FF2B5EF4-FFF2-40B4-BE49-F238E27FC236}">
                <a16:creationId xmlns:a16="http://schemas.microsoft.com/office/drawing/2014/main" id="{9B435FA9-DA88-4443-BDFE-B90E28E0B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31649"/>
              </p:ext>
            </p:extLst>
          </p:nvPr>
        </p:nvGraphicFramePr>
        <p:xfrm>
          <a:off x="2177200" y="1625346"/>
          <a:ext cx="5216486" cy="2425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14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101">
                <a:tc>
                  <a:txBody>
                    <a:bodyPr/>
                    <a:lstStyle/>
                    <a:p>
                      <a:pPr marL="301625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ENT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09880" algn="l">
                        <a:lnSpc>
                          <a:spcPct val="100000"/>
                        </a:lnSpc>
                      </a:pPr>
                      <a:r>
                        <a:rPr lang="es-MX"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                   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R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sz="1400" b="1" spc="-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C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ESO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394970">
                        <a:lnSpc>
                          <a:spcPct val="100000"/>
                        </a:lnSpc>
                      </a:pPr>
                      <a:r>
                        <a:rPr sz="1400" b="1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S</a:t>
                      </a:r>
                      <a:r>
                        <a:rPr sz="1400" b="1" spc="5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L</a:t>
                      </a:r>
                      <a:r>
                        <a:rPr sz="1400" b="1" spc="-1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sz="1400" b="1" spc="0" dirty="0">
                          <a:solidFill>
                            <a:srgbClr val="C5DAEB"/>
                          </a:solidFill>
                          <a:latin typeface="Calibri"/>
                          <a:cs typeface="Calibri"/>
                        </a:rPr>
                        <a:t>DA</a:t>
                      </a:r>
                      <a:endParaRPr sz="1400" b="1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lnT w="19050">
                      <a:solidFill>
                        <a:srgbClr val="18BAD4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2329"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base </a:t>
                      </a:r>
                    </a:p>
                    <a:p>
                      <a:pPr marL="280670">
                        <a:lnSpc>
                          <a:spcPct val="100000"/>
                        </a:lnSpc>
                      </a:pPr>
                      <a:r>
                        <a:rPr lang="es-MX" sz="1800" spc="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altura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Escribir "Introduce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 base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base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Introduce la altura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+mn-lt"/>
                          <a:cs typeface="Calibri"/>
                        </a:rPr>
                        <a:t>"</a:t>
                      </a:r>
                      <a:endParaRPr lang="es-MX" sz="1800" dirty="0">
                        <a:solidFill>
                          <a:srgbClr val="FFFFFF"/>
                        </a:solidFill>
                        <a:latin typeface="Calibri"/>
                        <a:cs typeface="Calibri"/>
                      </a:endParaRP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Leer altura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= (base * altura) / 2</a:t>
                      </a:r>
                    </a:p>
                    <a:p>
                      <a:pPr marL="181610">
                        <a:lnSpc>
                          <a:spcPct val="100000"/>
                        </a:lnSpc>
                      </a:pPr>
                      <a:r>
                        <a:rPr lang="es-MX" sz="18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Escribir </a:t>
                      </a:r>
                      <a:r>
                        <a:rPr lang="es-MX" sz="180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tc>
                  <a:txBody>
                    <a:bodyPr/>
                    <a:lstStyle/>
                    <a:p>
                      <a:pPr marL="287020">
                        <a:lnSpc>
                          <a:spcPct val="100000"/>
                        </a:lnSpc>
                      </a:pPr>
                      <a:r>
                        <a:rPr lang="es-MX" sz="1800" spc="0" dirty="0" err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area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>
                      <a:solidFill>
                        <a:srgbClr val="18BAD4"/>
                      </a:solidFill>
                      <a:prstDash val="solid"/>
                    </a:lnL>
                    <a:lnR w="19050">
                      <a:solidFill>
                        <a:srgbClr val="18BAD4"/>
                      </a:solidFill>
                      <a:prstDash val="solid"/>
                    </a:lnR>
                    <a:solidFill>
                      <a:srgbClr val="1746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563</Words>
  <Application>Microsoft Office PowerPoint</Application>
  <PresentationFormat>Presentación en pantalla (16:9)</PresentationFormat>
  <Paragraphs>104</Paragraphs>
  <Slides>19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MS Gothic</vt:lpstr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Ejercicios</vt:lpstr>
      <vt:lpstr>Ejercicio 1</vt:lpstr>
      <vt:lpstr>Ejercicio 2</vt:lpstr>
      <vt:lpstr>Ejercicio 3</vt:lpstr>
      <vt:lpstr>Ejercicio 4</vt:lpstr>
      <vt:lpstr>Ejercicio 5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42</cp:revision>
  <dcterms:created xsi:type="dcterms:W3CDTF">2019-07-16T10:22:21Z</dcterms:created>
  <dcterms:modified xsi:type="dcterms:W3CDTF">2020-01-28T23:11:20Z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