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49" r:id="rId2"/>
    <p:sldId id="350" r:id="rId3"/>
    <p:sldId id="351" r:id="rId4"/>
    <p:sldId id="352" r:id="rId5"/>
    <p:sldId id="296" r:id="rId6"/>
    <p:sldId id="258" r:id="rId7"/>
    <p:sldId id="301" r:id="rId8"/>
    <p:sldId id="302" r:id="rId9"/>
    <p:sldId id="303" r:id="rId10"/>
    <p:sldId id="309" r:id="rId11"/>
    <p:sldId id="310" r:id="rId12"/>
    <p:sldId id="305" r:id="rId13"/>
    <p:sldId id="304" r:id="rId14"/>
    <p:sldId id="313" r:id="rId15"/>
    <p:sldId id="314" r:id="rId16"/>
    <p:sldId id="340" r:id="rId17"/>
    <p:sldId id="306" r:id="rId18"/>
    <p:sldId id="307" r:id="rId19"/>
    <p:sldId id="311" r:id="rId20"/>
    <p:sldId id="308" r:id="rId21"/>
    <p:sldId id="320" r:id="rId22"/>
    <p:sldId id="348" r:id="rId23"/>
    <p:sldId id="325" r:id="rId24"/>
    <p:sldId id="347" r:id="rId25"/>
    <p:sldId id="337" r:id="rId26"/>
    <p:sldId id="327" r:id="rId27"/>
    <p:sldId id="328" r:id="rId28"/>
    <p:sldId id="335" r:id="rId29"/>
    <p:sldId id="336" r:id="rId30"/>
    <p:sldId id="315" r:id="rId31"/>
    <p:sldId id="316" r:id="rId32"/>
    <p:sldId id="317" r:id="rId33"/>
    <p:sldId id="344" r:id="rId34"/>
    <p:sldId id="345" r:id="rId35"/>
    <p:sldId id="346" r:id="rId36"/>
    <p:sldId id="282" r:id="rId37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89748" autoAdjust="0"/>
  </p:normalViewPr>
  <p:slideViewPr>
    <p:cSldViewPr>
      <p:cViewPr varScale="1">
        <p:scale>
          <a:sx n="75" d="100"/>
          <a:sy n="75" d="100"/>
        </p:scale>
        <p:origin x="10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29/01/2020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Componentes de un programa y tipos de datos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38766D-624C-4589-B458-E4979F95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24150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4665" y="406201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Algoritmos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8C8032F6-E1B8-4507-A063-D34DCB781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90606" y="2400892"/>
            <a:ext cx="3278551" cy="1654377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B2F063F6-F5F8-4980-B082-DB6BFC0BEA9F}"/>
              </a:ext>
            </a:extLst>
          </p:cNvPr>
          <p:cNvSpPr txBox="1">
            <a:spLocks noChangeArrowheads="1"/>
          </p:cNvSpPr>
          <p:nvPr/>
        </p:nvSpPr>
        <p:spPr>
          <a:xfrm>
            <a:off x="1916906" y="1504950"/>
            <a:ext cx="6060499" cy="8739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</a:pP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 general, el agente que interpreta y realiza las instrucciones de un algoritmo se llama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s-E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7B206B5-C104-42BC-A908-F652A150DB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527" y="2134925"/>
            <a:ext cx="1825503" cy="209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93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3904"/>
              </p:ext>
            </p:extLst>
          </p:nvPr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mundo“</a:t>
                      </a:r>
                    </a:p>
                    <a:p>
                      <a:r>
                        <a:rPr lang="es-MX" b="1" dirty="0"/>
                        <a:t>c = “12345”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92304"/>
              </p:ext>
            </p:extLst>
          </p:nvPr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5" y="150314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&lt; b  y a &lt; c)</a:t>
            </a:r>
          </a:p>
          <a:p>
            <a:r>
              <a:rPr lang="es-MX" sz="2400" dirty="0"/>
              <a:t>         menor = a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(b &lt; a y b &lt; c)</a:t>
            </a:r>
          </a:p>
          <a:p>
            <a:r>
              <a:rPr lang="es-MX" sz="2400" dirty="0"/>
              <a:t>             menor = b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menor = c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menor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4665" y="406201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Algoritmos y programas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A29F9AB0-30C7-44C0-B8D2-2C8C03D0E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6519" y="1386803"/>
            <a:ext cx="5890962" cy="8572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Si el procesador de un algoritmo es una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computadora,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el algoritmo debe estar expresado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 forma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32B8F6D-9A49-4EE8-A1A2-9CAB957FD8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578" y="2369038"/>
            <a:ext cx="1825503" cy="2090270"/>
          </a:xfrm>
          <a:prstGeom prst="rect">
            <a:avLst/>
          </a:prstGeom>
        </p:spPr>
      </p:pic>
      <p:sp>
        <p:nvSpPr>
          <p:cNvPr id="25" name="Rectangle 7">
            <a:extLst>
              <a:ext uri="{FF2B5EF4-FFF2-40B4-BE49-F238E27FC236}">
                <a16:creationId xmlns:a16="http://schemas.microsoft.com/office/drawing/2014/main" id="{13769A6C-4481-41AA-AA39-BE1D4ED994A9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2199196"/>
            <a:ext cx="3542732" cy="242995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 programa se escribe en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y la actividad que consiste en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expresar un algoritmo en un lenguaje de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programación</a:t>
            </a:r>
            <a:r>
              <a:rPr lang="es-MX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se llama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18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s-E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971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(</a:t>
            </a:r>
            <a:r>
              <a:rPr lang="es-MX" sz="2400" dirty="0" err="1"/>
              <a:t>area</a:t>
            </a:r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64AD5-4B74-4859-86C4-35DD5AB11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253390"/>
            <a:ext cx="4957548" cy="33569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1413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7406"/>
              </p:ext>
            </p:extLst>
          </p:nvPr>
        </p:nvGraphicFramePr>
        <p:xfrm>
          <a:off x="3074504" y="34301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028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62077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0079"/>
              </p:ext>
            </p:extLst>
          </p:nvPr>
        </p:nvGraphicFramePr>
        <p:xfrm>
          <a:off x="3074504" y="35562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77317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11337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74665" y="406201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Algoritmos y programas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6" name="Rectangle 2060">
            <a:extLst>
              <a:ext uri="{FF2B5EF4-FFF2-40B4-BE49-F238E27FC236}">
                <a16:creationId xmlns:a16="http://schemas.microsoft.com/office/drawing/2014/main" id="{12B8346C-D867-4F6B-84B6-8ECD0B145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47664" y="1221600"/>
            <a:ext cx="6172200" cy="3394472"/>
          </a:xfrm>
        </p:spPr>
        <p:txBody>
          <a:bodyPr/>
          <a:lstStyle/>
          <a:p>
            <a:pPr marL="265510" indent="-265510" algn="just">
              <a:lnSpc>
                <a:spcPct val="115000"/>
              </a:lnSpc>
              <a:spcBef>
                <a:spcPct val="60000"/>
              </a:spcBef>
              <a:buNone/>
            </a:pPr>
            <a:r>
              <a:rPr lang="es-E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  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Como hemos visto, para llevar a cabo un proceso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  una computadora es preciso:</a:t>
            </a:r>
            <a:endParaRPr lang="es-MX" sz="19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 indent="-342900" algn="just">
              <a:lnSpc>
                <a:spcPct val="115000"/>
              </a:lnSpc>
              <a:spcBef>
                <a:spcPct val="60000"/>
              </a:spcBef>
              <a:buClr>
                <a:schemeClr val="accent5">
                  <a:lumMod val="20000"/>
                  <a:lumOff val="80000"/>
                </a:schemeClr>
              </a:buClr>
              <a:buFontTx/>
              <a:buAutoNum type="arabicPeriod"/>
            </a:pPr>
            <a:r>
              <a:rPr lang="es-ES" sz="1950" b="1" dirty="0">
                <a:solidFill>
                  <a:schemeClr val="accent6">
                    <a:lumMod val="75000"/>
                  </a:schemeClr>
                </a:solidFill>
              </a:rPr>
              <a:t>Diseñar un algoritmo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que describa cómo se debe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realizar el proceso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 indent="-342900" algn="just">
              <a:lnSpc>
                <a:spcPct val="115000"/>
              </a:lnSpc>
              <a:spcBef>
                <a:spcPct val="60000"/>
              </a:spcBef>
              <a:buClr>
                <a:schemeClr val="accent5">
                  <a:lumMod val="20000"/>
                  <a:lumOff val="80000"/>
                </a:schemeClr>
              </a:buClr>
              <a:buFontTx/>
              <a:buAutoNum type="arabicPeriod"/>
            </a:pP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Expresar el algoritmo como un </a:t>
            </a:r>
            <a:r>
              <a:rPr lang="es-ES" sz="195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195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 un cierto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lenguaje de programación</a:t>
            </a:r>
            <a:r>
              <a:rPr lang="es-MX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.</a:t>
            </a:r>
          </a:p>
          <a:p>
            <a:pPr lvl="1" indent="-342900" algn="just">
              <a:lnSpc>
                <a:spcPct val="115000"/>
              </a:lnSpc>
              <a:spcBef>
                <a:spcPct val="60000"/>
              </a:spcBef>
              <a:buClr>
                <a:schemeClr val="accent5">
                  <a:lumMod val="20000"/>
                  <a:lumOff val="80000"/>
                </a:schemeClr>
              </a:buClr>
              <a:buFontTx/>
              <a:buAutoNum type="arabicPeriod"/>
            </a:pPr>
            <a:r>
              <a:rPr lang="es-ES" sz="195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Ejecutar el programa con la computadora.</a:t>
            </a:r>
          </a:p>
          <a:p>
            <a:pPr marL="400050" indent="-400050"/>
            <a:endParaRPr lang="es-ES" sz="195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00050" indent="-400050"/>
            <a:endParaRPr lang="es-ES" sz="18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400050" indent="-400050"/>
            <a:endParaRPr lang="es-E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67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1464</Words>
  <Application>Microsoft Office PowerPoint</Application>
  <PresentationFormat>Presentación en pantalla (16:9)</PresentationFormat>
  <Paragraphs>334</Paragraphs>
  <Slides>36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99</cp:revision>
  <dcterms:created xsi:type="dcterms:W3CDTF">2019-07-16T10:22:21Z</dcterms:created>
  <dcterms:modified xsi:type="dcterms:W3CDTF">2020-01-29T20:37:24Z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