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49" r:id="rId2"/>
    <p:sldId id="296" r:id="rId3"/>
    <p:sldId id="258" r:id="rId4"/>
    <p:sldId id="301" r:id="rId5"/>
    <p:sldId id="302" r:id="rId6"/>
    <p:sldId id="303" r:id="rId7"/>
    <p:sldId id="309" r:id="rId8"/>
    <p:sldId id="310" r:id="rId9"/>
    <p:sldId id="305" r:id="rId10"/>
    <p:sldId id="304" r:id="rId11"/>
    <p:sldId id="313" r:id="rId12"/>
    <p:sldId id="314" r:id="rId13"/>
    <p:sldId id="340" r:id="rId14"/>
    <p:sldId id="306" r:id="rId15"/>
    <p:sldId id="307" r:id="rId16"/>
    <p:sldId id="311" r:id="rId17"/>
    <p:sldId id="308" r:id="rId18"/>
    <p:sldId id="320" r:id="rId19"/>
    <p:sldId id="348" r:id="rId20"/>
    <p:sldId id="325" r:id="rId21"/>
    <p:sldId id="347" r:id="rId22"/>
    <p:sldId id="337" r:id="rId23"/>
    <p:sldId id="315" r:id="rId24"/>
    <p:sldId id="316" r:id="rId25"/>
    <p:sldId id="317" r:id="rId26"/>
    <p:sldId id="344" r:id="rId27"/>
    <p:sldId id="345" r:id="rId28"/>
    <p:sldId id="346" r:id="rId29"/>
    <p:sldId id="282" r:id="rId30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3" autoAdjust="0"/>
    <p:restoredTop sz="89748" autoAdjust="0"/>
  </p:normalViewPr>
  <p:slideViewPr>
    <p:cSldViewPr>
      <p:cViewPr varScale="1">
        <p:scale>
          <a:sx n="75" d="100"/>
          <a:sy n="75" d="100"/>
        </p:scale>
        <p:origin x="3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29/01/2020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000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255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679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858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133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130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82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03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72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57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https://thonny.org/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5750"/>
            <a:ext cx="6683220" cy="1102519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sz="2800" dirty="0">
                <a:solidFill>
                  <a:srgbClr val="FFC000"/>
                </a:solidFill>
                <a:latin typeface="+mn-lt"/>
              </a:rPr>
              <a:t>TC1028 </a:t>
            </a:r>
            <a:br>
              <a:rPr lang="es-MX" sz="2800" dirty="0">
                <a:solidFill>
                  <a:srgbClr val="FFC000"/>
                </a:solidFill>
                <a:latin typeface="+mn-lt"/>
              </a:rPr>
            </a:br>
            <a:r>
              <a:rPr lang="es-MX" sz="2800" dirty="0">
                <a:solidFill>
                  <a:srgbClr val="FFC000"/>
                </a:solidFill>
                <a:latin typeface="+mn-lt"/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1352550"/>
            <a:ext cx="6019800" cy="1447800"/>
          </a:xfrm>
        </p:spPr>
        <p:txBody>
          <a:bodyPr rtlCol="0"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s-MX" sz="3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Componentes de un programa y tipos de datos</a:t>
            </a:r>
          </a:p>
          <a:p>
            <a:pPr>
              <a:defRPr/>
            </a:pPr>
            <a:r>
              <a:rPr lang="es-MX" sz="2400" dirty="0">
                <a:solidFill>
                  <a:schemeClr val="accent6">
                    <a:lumMod val="75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38766D-624C-4589-B458-E4979F95A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724150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2050117"/>
            <a:ext cx="5180068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continue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else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import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not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rgbClr val="C5DAEB"/>
                </a:solidFill>
                <a:cs typeface="Calibri"/>
              </a:rPr>
              <a:t>rint</a:t>
            </a:r>
            <a:r>
              <a:rPr lang="en-US" sz="2000" dirty="0">
                <a:solidFill>
                  <a:srgbClr val="C5DAEB"/>
                </a:solidFill>
                <a:cs typeface="Calibri"/>
              </a:rPr>
              <a:t>, return, while, with, etc.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65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9848" y="160781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rgbClr val="18BAD4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dirty="0">
                <a:solidFill>
                  <a:schemeClr val="bg1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29791" y="1341827"/>
            <a:ext cx="7773416" cy="30705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primer carácter no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 ser un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número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o dígito. 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/>
            <a:r>
              <a:rPr lang="es-MX" b="1" dirty="0">
                <a:solidFill>
                  <a:srgbClr val="C5DAEB"/>
                </a:solidFill>
                <a:cs typeface="Calibri"/>
              </a:rPr>
              <a:t>NOTA: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Los nombres que comienzan con guion bajo (_simple, _ _o doble) se reservan para variables con significado especial.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use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símbolos especiales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nombres de las variables pueden tener la combinación de letras en minúsculas (a - z) o MAYÚSCULAS (A - Z) o dígitos (0 - 9) o un guion bajo (_). Por ejemplo: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snake_case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camelCase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1170344" y="4442838"/>
            <a:ext cx="6602056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pueden usarse como identificadores, las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palabras reservadas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0926" y="137977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Palabras reservadas</a:t>
            </a:r>
          </a:p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80310" y="1420424"/>
            <a:ext cx="7160771" cy="33466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and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break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continue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def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else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from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627119" y="2299010"/>
            <a:ext cx="1524000" cy="2558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import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is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not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print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return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684519" y="2558442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with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47243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3088019" y="1326257"/>
            <a:ext cx="6397869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Señala si el nombre de las siguientes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variables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correcto/incorrecto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3088019" y="2052827"/>
            <a:ext cx="5105400" cy="2568914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_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num_Alumno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direccion_casa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miPerro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nombre_Pila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nombreProceso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correo_electronico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1960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</a:t>
            </a:r>
          </a:p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Los tipos de datos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88060" y="220661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927171" y="1126484"/>
            <a:ext cx="662704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numéricos:</a:t>
            </a:r>
            <a:r>
              <a:rPr lang="es-MX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pueden tener cifras   decimales y pueden ser positivos o negativos.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905000" y="2924726"/>
            <a:ext cx="5244845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Lógicos: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64553" y="170815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2233"/>
              </p:ext>
            </p:extLst>
          </p:nvPr>
        </p:nvGraphicFramePr>
        <p:xfrm>
          <a:off x="1905000" y="1714498"/>
          <a:ext cx="5486400" cy="12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95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8462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5395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Entero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float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792278" y="3248828"/>
            <a:ext cx="4883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29089" y="239599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Alfanuméricos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19255"/>
              </p:ext>
            </p:extLst>
          </p:nvPr>
        </p:nvGraphicFramePr>
        <p:xfrm>
          <a:off x="1395224" y="1771014"/>
          <a:ext cx="7215376" cy="147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00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24167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987203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Caracter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c</a:t>
                      </a:r>
                      <a:r>
                        <a:rPr lang="es-MX" dirty="0"/>
                        <a:t>'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a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;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l"/>
                      <a:r>
                        <a:rPr lang="es-MX" b="1" dirty="0"/>
                        <a:t>Cadena de caracteres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b="1" dirty="0"/>
                        <a:t>c = "Hola mundo"</a:t>
                      </a:r>
                    </a:p>
                    <a:p>
                      <a:pPr algn="l"/>
                      <a:r>
                        <a:rPr lang="es-MX" b="1" dirty="0"/>
                        <a:t>c = "12345"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c[10] </a:t>
                      </a:r>
                      <a:r>
                        <a:rPr lang="es-MX" b="1" dirty="0"/>
                        <a:t>= </a:t>
                      </a:r>
                      <a:r>
                        <a:rPr lang="es-MX" dirty="0"/>
                        <a:t>"</a:t>
                      </a:r>
                      <a:r>
                        <a:rPr lang="es-MX" b="1" dirty="0"/>
                        <a:t>Hola mundo</a:t>
                      </a:r>
                      <a:r>
                        <a:rPr lang="es-MX" dirty="0"/>
                        <a:t>";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287780" y="3302430"/>
            <a:ext cx="5668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Lógicos o booleanos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92304"/>
              </p:ext>
            </p:extLst>
          </p:nvPr>
        </p:nvGraphicFramePr>
        <p:xfrm>
          <a:off x="1729738" y="1771014"/>
          <a:ext cx="6685028" cy="169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32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57694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726551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x = True</a:t>
                      </a:r>
                    </a:p>
                    <a:p>
                      <a:pPr algn="ctr"/>
                      <a:r>
                        <a:rPr lang="es-MX" b="1" dirty="0"/>
                        <a:t>x = 5 &gt;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x = True;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y = False</a:t>
                      </a:r>
                    </a:p>
                    <a:p>
                      <a:pPr algn="ctr"/>
                      <a:r>
                        <a:rPr lang="es-MX" b="1" dirty="0"/>
                        <a:t>y = 3 &gt;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/>
                        <a:t> y = False;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630189" y="3765075"/>
            <a:ext cx="5370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1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948930" y="1501182"/>
            <a:ext cx="67546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rgbClr val="FFC000"/>
                </a:solidFill>
                <a:cs typeface="Calibri"/>
              </a:rPr>
              <a:t>Nombre = “juan”</a:t>
            </a:r>
          </a:p>
          <a:p>
            <a:r>
              <a:rPr lang="es-MX" b="1" dirty="0">
                <a:solidFill>
                  <a:srgbClr val="FFC000"/>
                </a:solidFill>
                <a:cs typeface="Calibri"/>
              </a:rPr>
              <a:t>nombre = “pedro”</a:t>
            </a:r>
          </a:p>
        </p:txBody>
      </p:sp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34878" y="36251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Componentes de un programa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2246969" y="1534091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Identificador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>
                <a:solidFill>
                  <a:srgbClr val="C5DAEB"/>
                </a:solidFill>
                <a:cs typeface="Calibri"/>
                <a:sym typeface="Corbel"/>
              </a:rPr>
              <a:t>Variable</a:t>
            </a: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Constante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Instrucciones</a:t>
            </a:r>
            <a:endParaRPr sz="36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33088" y="46642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 err="1">
                <a:solidFill>
                  <a:srgbClr val="18BAD4"/>
                </a:solidFill>
                <a:latin typeface="Calibri"/>
                <a:cs typeface="Calibri"/>
              </a:rPr>
              <a:t>Thonny</a:t>
            </a:r>
            <a:endParaRPr lang="es-MX" sz="4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EC1FB55-71BF-4DE8-8F8C-408EB12F3952}"/>
              </a:ext>
            </a:extLst>
          </p:cNvPr>
          <p:cNvSpPr/>
          <p:nvPr/>
        </p:nvSpPr>
        <p:spPr>
          <a:xfrm>
            <a:off x="2274311" y="1428750"/>
            <a:ext cx="585013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un entorno de desarrollo integrado (IDE) para el lenguaje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diseñado para principiantes.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D3060F5C-1D9A-42E5-83E4-60AA1219C8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75432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8035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1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2400" spc="-20" dirty="0">
                <a:solidFill>
                  <a:schemeClr val="bg1"/>
                </a:solidFill>
                <a:cs typeface="Calibri"/>
              </a:rPr>
              <a:t>Python</a:t>
            </a:r>
            <a:endParaRPr lang="es-MX" sz="2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2291765" y="1503146"/>
            <a:ext cx="3804235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Entero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Integer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Float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Lógico o booleano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Boolean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Cadena de caracteres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String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8556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79349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47770" y="1928876"/>
            <a:ext cx="5777106" cy="13286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Inicializa 5 variables con diferentes tipos de datos (entero, real, booleano, </a:t>
            </a:r>
            <a:r>
              <a:rPr lang="es-MX" sz="2000" spc="-20" dirty="0" err="1">
                <a:solidFill>
                  <a:srgbClr val="C5DAEB"/>
                </a:solidFill>
                <a:cs typeface="Calibri"/>
              </a:rPr>
              <a:t>string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) 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Con la instrucción </a:t>
            </a:r>
            <a:r>
              <a:rPr lang="es-MX" sz="2000" b="1" spc="-20" dirty="0" err="1">
                <a:solidFill>
                  <a:srgbClr val="FFC000"/>
                </a:solidFill>
                <a:cs typeface="Calibri"/>
              </a:rPr>
              <a:t>type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 averigua el tipo de dato detectado.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123062"/>
            <a:ext cx="2209800" cy="966448"/>
          </a:xfrm>
          <a:prstGeom prst="rect">
            <a:avLst/>
          </a:prstGeom>
        </p:spPr>
      </p:pic>
      <p:sp>
        <p:nvSpPr>
          <p:cNvPr id="31" name="object 25">
            <a:extLst>
              <a:ext uri="{FF2B5EF4-FFF2-40B4-BE49-F238E27FC236}">
                <a16:creationId xmlns:a16="http://schemas.microsoft.com/office/drawing/2014/main" id="{BA6F5A87-F7A8-473B-A7BC-4E234EB9EEFB}"/>
              </a:ext>
            </a:extLst>
          </p:cNvPr>
          <p:cNvSpPr txBox="1"/>
          <p:nvPr/>
        </p:nvSpPr>
        <p:spPr>
          <a:xfrm>
            <a:off x="3088019" y="3397248"/>
            <a:ext cx="1552575" cy="4114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CBB01301-14B0-434F-9341-F1E99EA0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0594" y="3267075"/>
            <a:ext cx="16192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44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162077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Pedir al usuario el radio.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Calcular el área de un círculo a partir de su radio con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PI * radio</a:t>
            </a:r>
            <a:r>
              <a:rPr lang="es-MX" b="1" spc="-20" baseline="30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areaCirculo.py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45346"/>
              </p:ext>
            </p:extLst>
          </p:nvPr>
        </p:nvGraphicFramePr>
        <p:xfrm>
          <a:off x="3048000" y="354359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314.1592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15510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54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1574290"/>
            <a:ext cx="5394962" cy="2251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Definir el valor de PI como 3.141592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 err="1"/>
              <a:t>area</a:t>
            </a:r>
            <a:r>
              <a:rPr lang="es-MX" sz="2400" dirty="0"/>
              <a:t> = PI * radio*radio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Escribir (</a:t>
            </a:r>
            <a:r>
              <a:rPr lang="es-MX" sz="2400" dirty="0" err="1"/>
              <a:t>area</a:t>
            </a:r>
            <a:r>
              <a:rPr lang="es-MX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9513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81787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164AD5-4B74-4859-86C4-35DD5AB11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852" y="1253390"/>
            <a:ext cx="4957548" cy="335699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914130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10133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162077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Un estudiante desea conocer el área de un triángulo a partir de la base y la altura.  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Usar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b*h/2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areaTriangulo.py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77406"/>
              </p:ext>
            </p:extLst>
          </p:nvPr>
        </p:nvGraphicFramePr>
        <p:xfrm>
          <a:off x="3074504" y="3430105"/>
          <a:ext cx="50788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8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3827596951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187.5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7.69999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028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154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2" y="1620774"/>
            <a:ext cx="6105883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Convierta el precio de un producto de pesos a dólares, si se tiene el tipo de cambio del dólar y el precio en pesos del producto. El resultado debe mostrar “El precio del producto en dólares es:”  X .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pesosDolares.py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10079"/>
              </p:ext>
            </p:extLst>
          </p:nvPr>
        </p:nvGraphicFramePr>
        <p:xfrm>
          <a:off x="3074504" y="3556255"/>
          <a:ext cx="50788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8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3827596951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tipoCambio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precioPesos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precioDolares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5.128205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350.5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17.525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10.849056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15510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8599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2" y="1773174"/>
            <a:ext cx="6105884" cy="2627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Un alumno desea conocer la calificación final de su materia de Programación.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La rúbrica de esta materia se compone de la siguiente manera: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Parcial 1 	 	20%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Parcial 2 	 	35%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Proyecto final 	15%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Examen final 	30%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calificacion.py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11337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362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PI, vocales, x, i, etc.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14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Ejemplos: 	x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                           y = 2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 i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x = x + y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i = i + 1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95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66675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1696677"/>
            <a:ext cx="524103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 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PUERTO = 3307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root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"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PASSWORD = "123456"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58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1671</TotalTime>
  <Words>1154</Words>
  <Application>Microsoft Office PowerPoint</Application>
  <PresentationFormat>Presentación en pantalla (16:9)</PresentationFormat>
  <Paragraphs>271</Paragraphs>
  <Slides>29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102</cp:revision>
  <dcterms:created xsi:type="dcterms:W3CDTF">2019-07-16T10:22:21Z</dcterms:created>
  <dcterms:modified xsi:type="dcterms:W3CDTF">2020-01-29T22:07:00Z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