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96" r:id="rId3"/>
    <p:sldId id="258" r:id="rId4"/>
    <p:sldId id="302" r:id="rId5"/>
    <p:sldId id="309" r:id="rId6"/>
    <p:sldId id="305" r:id="rId7"/>
    <p:sldId id="313" r:id="rId8"/>
    <p:sldId id="314" r:id="rId9"/>
    <p:sldId id="340" r:id="rId10"/>
    <p:sldId id="306" r:id="rId11"/>
    <p:sldId id="307" r:id="rId12"/>
    <p:sldId id="351" r:id="rId13"/>
    <p:sldId id="308" r:id="rId14"/>
    <p:sldId id="320" r:id="rId15"/>
    <p:sldId id="348" r:id="rId16"/>
    <p:sldId id="272" r:id="rId17"/>
    <p:sldId id="353" r:id="rId18"/>
    <p:sldId id="271" r:id="rId19"/>
    <p:sldId id="358" r:id="rId20"/>
    <p:sldId id="285" r:id="rId21"/>
    <p:sldId id="278" r:id="rId22"/>
    <p:sldId id="354" r:id="rId23"/>
    <p:sldId id="280" r:id="rId24"/>
    <p:sldId id="355" r:id="rId25"/>
    <p:sldId id="356" r:id="rId26"/>
    <p:sldId id="282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3817" autoAdjust="0"/>
  </p:normalViewPr>
  <p:slideViewPr>
    <p:cSldViewPr>
      <p:cViewPr varScale="1">
        <p:scale>
          <a:sx n="115" d="100"/>
          <a:sy n="115" d="100"/>
        </p:scale>
        <p:origin x="14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08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115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8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61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82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153569"/>
            <a:ext cx="5688632" cy="113141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1664F-58D5-48C2-A927-CA0501473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581401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95736" y="404664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456" y="1548756"/>
            <a:ext cx="6660231" cy="23203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los valores que puede tomar una variable. Los tipos de datos son los siguientes: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Lógicos</a:t>
            </a:r>
          </a:p>
        </p:txBody>
      </p:sp>
      <p:pic>
        <p:nvPicPr>
          <p:cNvPr id="22" name="Imagen 2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D077EF4-3A52-4D71-A97D-66A99B56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4060041"/>
            <a:ext cx="6660232" cy="20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2771800" y="26064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043608" y="1268760"/>
            <a:ext cx="720080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numéricos: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pueden tener cifras decimales y pueden ser positivos o negativos.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021438" y="3514864"/>
            <a:ext cx="7222970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Lógicos: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83784F38-2A23-4D9E-B52B-9ED5FEA12216}"/>
              </a:ext>
            </a:extLst>
          </p:cNvPr>
          <p:cNvSpPr>
            <a:spLocks noChangeArrowheads="1"/>
          </p:cNvSpPr>
          <p:nvPr/>
        </p:nvSpPr>
        <p:spPr bwMode="auto">
          <a:xfrm rot="2220000">
            <a:off x="3064879" y="5752140"/>
            <a:ext cx="1663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3015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B96592-B16A-452A-9F23-F3B73647E122}"/>
              </a:ext>
            </a:extLst>
          </p:cNvPr>
          <p:cNvSpPr>
            <a:spLocks noChangeArrowheads="1"/>
          </p:cNvSpPr>
          <p:nvPr/>
        </p:nvSpPr>
        <p:spPr bwMode="auto">
          <a:xfrm rot="20220000">
            <a:off x="6322532" y="5729947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0.12541</a:t>
            </a:r>
          </a:p>
        </p:txBody>
      </p:sp>
      <p:pic>
        <p:nvPicPr>
          <p:cNvPr id="45" name="1 Imagen">
            <a:extLst>
              <a:ext uri="{FF2B5EF4-FFF2-40B4-BE49-F238E27FC236}">
                <a16:creationId xmlns:a16="http://schemas.microsoft.com/office/drawing/2014/main" id="{C963953E-CDEB-4A6A-ABDE-B95DFF08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72" y="5622371"/>
            <a:ext cx="137409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 advAuto="0"/>
      <p:bldP spid="4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52191" y="57459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65104"/>
              </p:ext>
            </p:extLst>
          </p:nvPr>
        </p:nvGraphicFramePr>
        <p:xfrm>
          <a:off x="2024662" y="2415624"/>
          <a:ext cx="5599642" cy="23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98302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209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</a:t>
                      </a:r>
                      <a:r>
                        <a:rPr lang="es-MX" sz="2400" b="1" dirty="0"/>
                        <a:t> =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numReal</a:t>
                      </a:r>
                      <a:r>
                        <a:rPr lang="es-MX" sz="2400" b="1" dirty="0"/>
                        <a:t> = 45.2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62068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Alfanuméricos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84889"/>
              </p:ext>
            </p:extLst>
          </p:nvPr>
        </p:nvGraphicFramePr>
        <p:xfrm>
          <a:off x="1403648" y="2239680"/>
          <a:ext cx="6480720" cy="273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0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567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err="1"/>
                        <a:t>Caracter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letra = </a:t>
                      </a:r>
                      <a:r>
                        <a:rPr lang="es-MX" sz="2400" dirty="0"/>
                        <a:t>'</a:t>
                      </a:r>
                      <a:r>
                        <a:rPr lang="es-MX" sz="2400" b="1" dirty="0"/>
                        <a:t>c</a:t>
                      </a:r>
                      <a:r>
                        <a:rPr lang="es-MX" sz="2400" dirty="0"/>
                        <a:t>'</a:t>
                      </a:r>
                      <a:endParaRPr lang="es-MX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185921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Cadena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 = "Hola mundo"</a:t>
                      </a:r>
                    </a:p>
                    <a:p>
                      <a:pPr algn="l"/>
                      <a:r>
                        <a:rPr lang="es-MX" sz="2400" b="1" dirty="0"/>
                        <a:t>c = "12345"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59406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 o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2396"/>
              </p:ext>
            </p:extLst>
          </p:nvPr>
        </p:nvGraphicFramePr>
        <p:xfrm>
          <a:off x="2051720" y="2204864"/>
          <a:ext cx="5350971" cy="264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52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483451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65237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x = True</a:t>
                      </a:r>
                    </a:p>
                    <a:p>
                      <a:pPr algn="ctr"/>
                      <a:r>
                        <a:rPr lang="es-MX" sz="2400" b="1" dirty="0"/>
                        <a:t>x = 5 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y = False</a:t>
                      </a:r>
                    </a:p>
                    <a:p>
                      <a:pPr algn="ctr"/>
                      <a:r>
                        <a:rPr lang="es-MX" sz="2400" b="1" dirty="0"/>
                        <a:t>y = 3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19672" y="548680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115616" y="1628800"/>
            <a:ext cx="7165510" cy="372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sz="2400"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juan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pedro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5092493-9E0F-4041-84EA-AD183DAD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24" y="4477914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siento, silla, taburete&#10;&#10;Descripción generada automáticamente">
            <a:extLst>
              <a:ext uri="{FF2B5EF4-FFF2-40B4-BE49-F238E27FC236}">
                <a16:creationId xmlns:a16="http://schemas.microsoft.com/office/drawing/2014/main" id="{0B230755-AC43-497C-90C3-F85DFB3D2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27" y="188640"/>
            <a:ext cx="2043459" cy="2043459"/>
          </a:xfrm>
          <a:prstGeom prst="rect">
            <a:avLst/>
          </a:prstGeom>
        </p:spPr>
      </p:pic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83954" y="2348880"/>
            <a:ext cx="8560046" cy="29323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decimal: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una cadena de caracteres: "))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input()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8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3568" y="1973986"/>
            <a:ext cx="8560046" cy="14550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("El valor del número es: ", variable)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139396-E296-460C-AF4B-0C1CACA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4" y="4029078"/>
            <a:ext cx="3067050" cy="1638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CE4D3C-7C4A-450C-B7EF-E665F654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49" y="4028526"/>
            <a:ext cx="4469067" cy="11281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8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90" name="Group 54"/>
          <p:cNvGraphicFramePr>
            <a:graphicFrameLocks noGrp="1"/>
          </p:cNvGraphicFramePr>
          <p:nvPr/>
        </p:nvGraphicFramePr>
        <p:xfrm>
          <a:off x="1404144" y="2132856"/>
          <a:ext cx="6335712" cy="2903538"/>
        </p:xfrm>
        <a:graphic>
          <a:graphicData uri="http://schemas.openxmlformats.org/drawingml/2006/table">
            <a:tbl>
              <a:tblPr/>
              <a:tblGrid>
                <a:gridCol w="330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Tipo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Caracter</a:t>
                      </a:r>
                      <a:endParaRPr kumimoji="0" 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char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Cadena de caracteres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9">
            <a:extLst>
              <a:ext uri="{FF2B5EF4-FFF2-40B4-BE49-F238E27FC236}">
                <a16:creationId xmlns:a16="http://schemas.microsoft.com/office/drawing/2014/main" id="{602046A5-855A-498B-A9EE-F925E755D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76672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5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36259" y="3413742"/>
            <a:ext cx="319549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%i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2167" name="WordArt 7"/>
          <p:cNvSpPr>
            <a:spLocks noChangeArrowheads="1" noChangeShapeType="1" noTextEdit="1"/>
          </p:cNvSpPr>
          <p:nvPr/>
        </p:nvSpPr>
        <p:spPr bwMode="auto">
          <a:xfrm>
            <a:off x="1783414" y="2528316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int</a:t>
            </a:r>
          </a:p>
        </p:txBody>
      </p:sp>
      <p:sp>
        <p:nvSpPr>
          <p:cNvPr id="92168" name="WordArt 8"/>
          <p:cNvSpPr>
            <a:spLocks noChangeArrowheads="1" noChangeShapeType="1" noTextEdit="1"/>
          </p:cNvSpPr>
          <p:nvPr/>
        </p:nvSpPr>
        <p:spPr bwMode="auto">
          <a:xfrm>
            <a:off x="6156176" y="2636912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float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E0749E39-A9AF-4615-901D-EF08CAE1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061" y="3459288"/>
            <a:ext cx="336701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%f 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8DD7361-648B-4F50-AB86-D502BC11E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04664"/>
            <a:ext cx="833944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E446582-1A99-418F-BE26-CCC16119F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27" y="5372317"/>
            <a:ext cx="333174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%c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" name="WordArt 7">
            <a:extLst>
              <a:ext uri="{FF2B5EF4-FFF2-40B4-BE49-F238E27FC236}">
                <a16:creationId xmlns:a16="http://schemas.microsoft.com/office/drawing/2014/main" id="{8F10AF6F-0548-40AC-AC68-8D88002D277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712409" y="4486891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char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0" name="WordArt 8">
            <a:extLst>
              <a:ext uri="{FF2B5EF4-FFF2-40B4-BE49-F238E27FC236}">
                <a16:creationId xmlns:a16="http://schemas.microsoft.com/office/drawing/2014/main" id="{C673547D-EDEA-413F-AC0E-C7F7ABD5987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85171" y="4595487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string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4C57FEB-1A79-4566-AB3A-A04DBD51E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184" y="5417863"/>
            <a:ext cx="323075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%s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25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  <p:bldP spid="92167" grpId="0"/>
      <p:bldP spid="92168" grpId="0"/>
      <p:bldP spid="12" grpId="0"/>
      <p:bldP spid="7" grpId="0" autoUpdateAnimBg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46829" y="76470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Componentes de un programa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475656" y="1772816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Identificador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Variable</a:t>
            </a: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Constante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Instrucciones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21" name="Imagen 20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AE06E90D-55AA-442F-8ED4-8993859C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1" y="3140968"/>
            <a:ext cx="30468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151755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331640" y="1696393"/>
            <a:ext cx="6193432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calcule</a:t>
            </a:r>
          </a:p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el área de un circulo.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5FB1B5C9-CE8A-4B6C-80EB-E7B8E6F1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996952"/>
            <a:ext cx="3600400" cy="32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31694" y="2072795"/>
            <a:ext cx="6598840" cy="22635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1. Pedir el 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PI * radio * 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3. escribir(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3204579"/>
            <a:ext cx="2160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193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3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620688"/>
            <a:ext cx="6264696" cy="31125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MX" sz="2600" b="1" dirty="0" err="1">
                <a:solidFill>
                  <a:srgbClr val="FF0000"/>
                </a:solidFill>
              </a:rPr>
              <a:t>import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b="1" dirty="0" err="1">
                <a:solidFill>
                  <a:srgbClr val="FF0000"/>
                </a:solidFill>
              </a:rPr>
              <a:t>math</a:t>
            </a:r>
            <a:endParaRPr lang="es-MX" sz="2600" b="1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endParaRPr lang="es-E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radio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el radio: "))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MX" sz="2600" b="1" dirty="0" err="1">
                <a:solidFill>
                  <a:srgbClr val="FF0000"/>
                </a:solidFill>
              </a:rPr>
              <a:t>math.pi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* </a:t>
            </a:r>
            <a:r>
              <a:rPr lang="es-MX" sz="2600" b="1" dirty="0" err="1">
                <a:solidFill>
                  <a:srgbClr val="FF0000"/>
                </a:solidFill>
              </a:rPr>
              <a:t>math.pow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(radio,2)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"EI área del círculo es: ",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70" y="1588520"/>
            <a:ext cx="17281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6372200" y="5733256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25144"/>
            <a:ext cx="1531162" cy="14210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31DB57-B040-4746-9B51-BC34BB44D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146745"/>
            <a:ext cx="6353102" cy="13681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58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3138" y="1412776"/>
            <a:ext cx="7127875" cy="17697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que transforme los grados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a Celsius.</a:t>
            </a:r>
          </a:p>
          <a:p>
            <a:pPr algn="ctr" defTabSz="762000" eaLnBrk="0" hangingPunct="0">
              <a:lnSpc>
                <a:spcPts val="3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762000" eaLnBrk="0" hangingPunct="0"/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farenheit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39569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5133"/>
            <a:ext cx="1728192" cy="1603861"/>
          </a:xfrm>
          <a:prstGeom prst="rect">
            <a:avLst/>
          </a:prstGeom>
        </p:spPr>
      </p:pic>
      <p:sp>
        <p:nvSpPr>
          <p:cNvPr id="7" name="1 CuadroTexto">
            <a:extLst>
              <a:ext uri="{FF2B5EF4-FFF2-40B4-BE49-F238E27FC236}">
                <a16:creationId xmlns:a16="http://schemas.microsoft.com/office/drawing/2014/main" id="{EC42340F-5624-42D8-8884-ABB0F885E6FE}"/>
              </a:ext>
            </a:extLst>
          </p:cNvPr>
          <p:cNvSpPr txBox="1"/>
          <p:nvPr/>
        </p:nvSpPr>
        <p:spPr>
          <a:xfrm>
            <a:off x="1115616" y="2227645"/>
            <a:ext cx="7534944" cy="240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los grados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5 / 9 (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– 32)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6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79828" y="476672"/>
            <a:ext cx="8712968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b="1" dirty="0" err="1">
                <a:solidFill>
                  <a:srgbClr val="FF000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los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: "))</a:t>
            </a:r>
          </a:p>
          <a:p>
            <a:pPr>
              <a:lnSpc>
                <a:spcPts val="3500"/>
              </a:lnSpc>
            </a:pPr>
            <a:r>
              <a:rPr lang="sv-SE" sz="2600" b="1" dirty="0">
                <a:solidFill>
                  <a:srgbClr val="FF0000"/>
                </a:solidFill>
              </a:rPr>
              <a:t>celsius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= 5 / 9 * ( </a:t>
            </a:r>
            <a:r>
              <a:rPr lang="sv-SE" sz="2600" b="1" dirty="0">
                <a:solidFill>
                  <a:srgbClr val="FF0000"/>
                </a:solidFill>
              </a:rPr>
              <a:t>farenheit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- 32)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es-ES" sz="2600" b="1" dirty="0">
                <a:solidFill>
                  <a:srgbClr val="0070C0"/>
                </a:solidFill>
              </a:rPr>
              <a:t>%.2f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equivalen a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%2.f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  </a:t>
            </a:r>
            <a:r>
              <a:rPr lang="es-ES" sz="2600" b="1" dirty="0">
                <a:solidFill>
                  <a:schemeClr val="bg2">
                    <a:lumMod val="25000"/>
                  </a:schemeClr>
                </a:solidFill>
              </a:rPr>
              <a:t>%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" sz="2600" b="1" dirty="0" err="1">
                <a:solidFill>
                  <a:srgbClr val="0070C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2600" b="1" dirty="0" err="1">
                <a:solidFill>
                  <a:schemeClr val="accent6">
                    <a:lumMod val="7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))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907093-C21E-4093-B0B6-D4AADFBF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231" y="5777409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9D188EAE-D2D2-4A31-BB8F-F92697C3D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201134"/>
            <a:ext cx="1022218" cy="9486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8B8136-9E9F-46AB-8091-43225A5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25" y="3472496"/>
            <a:ext cx="8188549" cy="17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0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26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2232279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Identificador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9B0B627-B18B-4064-99A6-262DBD6BD641}"/>
              </a:ext>
            </a:extLst>
          </p:cNvPr>
          <p:cNvSpPr txBox="1"/>
          <p:nvPr/>
        </p:nvSpPr>
        <p:spPr>
          <a:xfrm>
            <a:off x="3131840" y="3140968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PI, vocales, x, i, etc.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07979" y="230134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Variable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934E18D4-1BDA-486F-B009-646D20C72D25}"/>
              </a:ext>
            </a:extLst>
          </p:cNvPr>
          <p:cNvSpPr txBox="1"/>
          <p:nvPr/>
        </p:nvSpPr>
        <p:spPr>
          <a:xfrm>
            <a:off x="2907979" y="3157701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Ejemplos: 	x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                          y = 2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 i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x = x + y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i = i + 1</a:t>
            </a: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41232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Constante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308712A-7E99-43A8-A469-B2DDF7D1C5F0}"/>
              </a:ext>
            </a:extLst>
          </p:cNvPr>
          <p:cNvSpPr txBox="1"/>
          <p:nvPr/>
        </p:nvSpPr>
        <p:spPr>
          <a:xfrm>
            <a:off x="2910838" y="3052497"/>
            <a:ext cx="569361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 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PUERTO = 3307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root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"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PASSWORD = "123456"</a:t>
            </a: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152840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Instrucciones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15B23E23-7572-4A36-8696-59ED22CA6912}"/>
              </a:ext>
            </a:extLst>
          </p:cNvPr>
          <p:cNvSpPr txBox="1"/>
          <p:nvPr/>
        </p:nvSpPr>
        <p:spPr>
          <a:xfrm>
            <a:off x="2910838" y="2964670"/>
            <a:ext cx="5553404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return, while, with, etc.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11560" y="161731"/>
            <a:ext cx="8352066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200" b="1" dirty="0">
                <a:solidFill>
                  <a:srgbClr val="002060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b="1" dirty="0">
                <a:solidFill>
                  <a:srgbClr val="002060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6004" y="1542305"/>
            <a:ext cx="8458708" cy="4069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primer carácter no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un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 dígito. 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>
              <a:spcAft>
                <a:spcPts val="12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NOTA: Los nombres que comienzan con guion bajo (_simple, _ _o doble) se reservan para variables con significado especial.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use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símbolos especiales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Por ejemplo: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snake_case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camelCase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286004" y="5877272"/>
            <a:ext cx="7487108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pueden usarse como identificadores, las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palabras reservadas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56740" y="519532"/>
            <a:ext cx="7278522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Palabras reservadas en Python</a:t>
            </a:r>
            <a:endParaRPr lang="es-MX"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614" y="1569119"/>
            <a:ext cx="7540826" cy="45241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and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break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from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275856" y="2924944"/>
            <a:ext cx="1524000" cy="28083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print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return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264985" y="3165555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with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CBA901-A324-437A-A5CD-6C1A6EBA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01896"/>
            <a:ext cx="3246426" cy="217963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987824" y="31900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1115616" y="1340768"/>
            <a:ext cx="8301837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Señala si el nombre de las siguientes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variables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correcto/incorrecto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1115616" y="1953838"/>
            <a:ext cx="6624737" cy="3419377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_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num_Alumno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direccion_casa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miPerro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nombre_Pila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nombreProceso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correo_electronico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</TotalTime>
  <Words>1053</Words>
  <Application>Microsoft Office PowerPoint</Application>
  <PresentationFormat>Presentación en pantalla (4:3)</PresentationFormat>
  <Paragraphs>220</Paragraphs>
  <Slides>26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Calibri</vt:lpstr>
      <vt:lpstr>Dom Casual</vt:lpstr>
      <vt:lpstr>Impact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88</cp:revision>
  <dcterms:created xsi:type="dcterms:W3CDTF">2013-06-11T22:32:36Z</dcterms:created>
  <dcterms:modified xsi:type="dcterms:W3CDTF">2022-02-24T16:09:04Z</dcterms:modified>
</cp:coreProperties>
</file>