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74" r:id="rId5"/>
    <p:sldId id="299" r:id="rId6"/>
    <p:sldId id="282" r:id="rId7"/>
    <p:sldId id="300" r:id="rId8"/>
    <p:sldId id="272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75" r:id="rId17"/>
    <p:sldId id="301" r:id="rId18"/>
    <p:sldId id="348" r:id="rId19"/>
    <p:sldId id="349" r:id="rId20"/>
    <p:sldId id="346" r:id="rId21"/>
    <p:sldId id="350" r:id="rId22"/>
    <p:sldId id="347" r:id="rId23"/>
    <p:sldId id="351" r:id="rId24"/>
    <p:sldId id="352" r:id="rId25"/>
    <p:sldId id="353" r:id="rId26"/>
    <p:sldId id="277" r:id="rId27"/>
    <p:sldId id="355" r:id="rId28"/>
    <p:sldId id="354" r:id="rId29"/>
    <p:sldId id="278" r:id="rId30"/>
    <p:sldId id="279" r:id="rId31"/>
    <p:sldId id="280" r:id="rId32"/>
    <p:sldId id="303" r:id="rId33"/>
    <p:sldId id="284" r:id="rId34"/>
    <p:sldId id="356" r:id="rId35"/>
    <p:sldId id="263" r:id="rId36"/>
    <p:sldId id="304" r:id="rId37"/>
    <p:sldId id="285" r:id="rId38"/>
    <p:sldId id="264" r:id="rId39"/>
    <p:sldId id="358" r:id="rId40"/>
    <p:sldId id="359" r:id="rId41"/>
    <p:sldId id="393" r:id="rId42"/>
    <p:sldId id="368" r:id="rId43"/>
    <p:sldId id="309" r:id="rId44"/>
    <p:sldId id="361" r:id="rId45"/>
    <p:sldId id="365" r:id="rId46"/>
    <p:sldId id="364" r:id="rId47"/>
    <p:sldId id="366" r:id="rId48"/>
    <p:sldId id="369" r:id="rId49"/>
    <p:sldId id="370" r:id="rId50"/>
    <p:sldId id="371" r:id="rId51"/>
    <p:sldId id="373" r:id="rId52"/>
    <p:sldId id="372" r:id="rId53"/>
    <p:sldId id="374" r:id="rId54"/>
    <p:sldId id="375" r:id="rId55"/>
    <p:sldId id="377" r:id="rId56"/>
    <p:sldId id="394" r:id="rId57"/>
    <p:sldId id="378" r:id="rId58"/>
    <p:sldId id="379" r:id="rId59"/>
    <p:sldId id="395" r:id="rId60"/>
    <p:sldId id="380" r:id="rId61"/>
    <p:sldId id="398" r:id="rId62"/>
    <p:sldId id="399" r:id="rId63"/>
    <p:sldId id="400" r:id="rId64"/>
    <p:sldId id="384" r:id="rId65"/>
    <p:sldId id="385" r:id="rId66"/>
    <p:sldId id="387" r:id="rId67"/>
    <p:sldId id="389" r:id="rId68"/>
    <p:sldId id="357" r:id="rId69"/>
    <p:sldId id="266" r:id="rId70"/>
    <p:sldId id="321" r:id="rId71"/>
    <p:sldId id="322" r:id="rId72"/>
    <p:sldId id="401" r:id="rId73"/>
    <p:sldId id="323" r:id="rId74"/>
    <p:sldId id="402" r:id="rId75"/>
    <p:sldId id="403" r:id="rId76"/>
    <p:sldId id="268" r:id="rId77"/>
    <p:sldId id="328" r:id="rId78"/>
    <p:sldId id="326" r:id="rId79"/>
    <p:sldId id="404" r:id="rId80"/>
    <p:sldId id="405" r:id="rId81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025" autoAdjust="0"/>
  </p:normalViewPr>
  <p:slideViewPr>
    <p:cSldViewPr>
      <p:cViewPr varScale="1">
        <p:scale>
          <a:sx n="85" d="100"/>
          <a:sy n="85" d="100"/>
        </p:scale>
        <p:origin x="8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222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194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453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392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866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11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93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401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556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545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165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8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89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1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0143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253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828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283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79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372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408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6378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77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314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239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8162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421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339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6950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4938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3070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043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60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1256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5432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0547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2559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6696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4988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5213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0364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70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7408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46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398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4962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6261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2146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6304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6142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0673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3400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9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98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4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5_CuadrosDeMando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nnexus.com/business_intelligence/cuadro_mando_integral.aspx" TargetMode="Externa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2266950"/>
            <a:ext cx="74676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Actividad 10. 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Man</a:t>
            </a:r>
            <a:r>
              <a:rPr sz="36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jo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 Bases de 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sz="3600" spc="0" dirty="0">
                <a:solidFill>
                  <a:schemeClr val="bg1"/>
                </a:solidFill>
                <a:latin typeface="Calibri"/>
                <a:cs typeface="Calibri"/>
              </a:rPr>
              <a:t>Power Pivot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493521" y="1279343"/>
            <a:ext cx="7650479" cy="10415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ventana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Quitar duplicados 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Da clic en el botón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Anular selección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el campo llave </a:t>
            </a:r>
            <a:r>
              <a:rPr lang="es-MX"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para quitar los duplicados del </a:t>
            </a:r>
            <a:r>
              <a:rPr lang="es-MX" sz="1600" b="1" spc="-20" dirty="0" err="1">
                <a:solidFill>
                  <a:srgbClr val="C5DAEB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CAD768D-DB9D-45AC-80B0-8FF72326A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96" y="2393950"/>
            <a:ext cx="4524375" cy="25717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5F13479-1F50-48FB-B37D-DAE830B6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766" y="2389928"/>
            <a:ext cx="4076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1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5952" y="1436945"/>
            <a:ext cx="7650479" cy="836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 requiere que el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RFC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sea dividido en tres partes separado por guiones, para que muestre lo siguiente: 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      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xxxx-999999-xxx (iniciales del cliente – fecha de nacimiento –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homoclave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endParaRPr lang="es-MX" sz="1600" spc="-2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54EBF81-0F23-40FC-A17E-78BDA4304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26" y="2310638"/>
            <a:ext cx="4069079" cy="222275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AE8975A-8319-42C3-8DE0-00ED6F1D7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106" y="2316971"/>
            <a:ext cx="4351096" cy="2216424"/>
          </a:xfrm>
          <a:prstGeom prst="rect">
            <a:avLst/>
          </a:prstGeom>
        </p:spPr>
      </p:pic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C1F13869-333F-4B72-949D-53664D69C521}"/>
              </a:ext>
            </a:extLst>
          </p:cNvPr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79126" y="1397492"/>
            <a:ext cx="7131474" cy="12589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agrega tres columnas distintas para: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las iniciales del cliente con la función IZQUIERDA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LEFT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su fecha de nacimiento con la función EXTRAE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MID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su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homoclave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con la función DERECHA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RIGHT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610104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550286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3D1574B-5C44-4A96-9E23-4C4CA5AF0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441" y="2648937"/>
            <a:ext cx="6648450" cy="2381250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8D59118F-E55D-4A1F-BB53-2C748E1E4946}"/>
              </a:ext>
            </a:extLst>
          </p:cNvPr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71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7967" y="1397492"/>
            <a:ext cx="6227233" cy="94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agrega otra columna para concatenar las iniciales del cliente, fecha de nacimiento y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homoclave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separados por guiones. Hacer uso de la función CONCATENAR -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CONCATENATE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7670798-6818-49B3-9FEC-C98EEF536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757" y="2345616"/>
            <a:ext cx="7905750" cy="2333625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5F079F37-D2DF-4F18-94DB-B40AF6CF0216}"/>
              </a:ext>
            </a:extLst>
          </p:cNvPr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13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15284" y="1281249"/>
            <a:ext cx="7889078" cy="10670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Facturas_Productos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nombra el rango de datos de cada una de las tablas creadas, para que esto facilite la importación al Power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61950" marR="12700" lvl="1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los datos de cada tabla y en la sección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Cuadro de nombres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nombra cada tabla con los siguientes nombres: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2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143722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649152"/>
            <a:ext cx="315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F98C68-5A2E-44B9-9013-EBE5BA035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707" y="2379227"/>
            <a:ext cx="7419444" cy="2742355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1C7DE5E6-6F6D-48A4-9EF0-B7471FC13D44}"/>
              </a:ext>
            </a:extLst>
          </p:cNvPr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DatosOrtopedicos_Matricula.xls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archivo.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67561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854360D6-A706-435D-8DA8-9282DF3C7A33}"/>
              </a:ext>
            </a:extLst>
          </p:cNvPr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9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24323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552635"/>
            <a:ext cx="6540502" cy="254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Ejercicio10_matrícula.xls,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Power </a:t>
            </a:r>
            <a:r>
              <a:rPr lang="es-MX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DatosOrtopedicos_matrícula.xls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4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–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 -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De otros orígenes – Archivo de Excel – Datos Ortopedicos_matrícula.xls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las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0" dirty="0">
                <a:solidFill>
                  <a:srgbClr val="C5DAEB"/>
                </a:solidFill>
                <a:cs typeface="Calibri"/>
              </a:rPr>
              <a:t>s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Cl</a:t>
            </a:r>
            <a:r>
              <a:rPr b="1" spc="10" dirty="0">
                <a:solidFill>
                  <a:srgbClr val="FFC000"/>
                </a:solidFill>
                <a:cs typeface="Calibri"/>
              </a:rPr>
              <a:t>i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en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pc="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du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spc="-5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-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d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cto</a:t>
            </a:r>
            <a:r>
              <a:rPr spc="3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y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pc="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581D7DD-FA4B-4D61-9E78-E74C0E05E3F2}"/>
              </a:ext>
            </a:extLst>
          </p:cNvPr>
          <p:cNvSpPr/>
          <p:nvPr/>
        </p:nvSpPr>
        <p:spPr>
          <a:xfrm>
            <a:off x="2463375" y="4331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pc="-10" dirty="0">
                <a:solidFill>
                  <a:srgbClr val="C5DAEB"/>
                </a:solidFill>
                <a:cs typeface="Calibri"/>
              </a:rPr>
              <a:t>Revisar</a:t>
            </a:r>
            <a:r>
              <a:rPr lang="es-MX" spc="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pc="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manual de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In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t</a:t>
            </a:r>
            <a:r>
              <a:rPr lang="es-MX" u="heavy" spc="-20" dirty="0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lang="es-MX" u="heavy" spc="-15" dirty="0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cci</a:t>
            </a:r>
            <a:r>
              <a:rPr lang="es-MX" u="heavy" spc="-5" dirty="0">
                <a:solidFill>
                  <a:srgbClr val="1154CC"/>
                </a:solidFill>
                <a:cs typeface="Calibri"/>
                <a:hlinkClick r:id="rId7" action="ppaction://hlinkfile"/>
              </a:rPr>
              <a:t>ó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lang="es-MX" u="heavy" spc="4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lang="es-MX" u="heavy" spc="5" dirty="0">
                <a:solidFill>
                  <a:srgbClr val="1154CC"/>
                </a:solidFill>
                <a:cs typeface="Calibri"/>
                <a:hlinkClick r:id="rId7" action="ppaction://hlinkfile"/>
              </a:rPr>
              <a:t> "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C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lang="es-MX" u="heavy" spc="-20" dirty="0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s</a:t>
            </a:r>
            <a:r>
              <a:rPr lang="es-MX" u="heavy" spc="2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de</a:t>
            </a:r>
            <a:r>
              <a:rPr lang="es-MX" u="heavy" spc="10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ma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do”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67561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76209" y="1232505"/>
            <a:ext cx="6019815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634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B17B0D2-607C-4B29-AA81-9321AD38145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58" y="1639289"/>
            <a:ext cx="5096058" cy="341394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bject 17">
            <a:extLst>
              <a:ext uri="{FF2B5EF4-FFF2-40B4-BE49-F238E27FC236}">
                <a16:creationId xmlns:a16="http://schemas.microsoft.com/office/drawing/2014/main" id="{C5AB007D-2E50-4CC4-A4E1-80FDAC074DDE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19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32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180" y="3685540"/>
            <a:ext cx="1036320" cy="89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6379"/>
            <a:ext cx="1323339" cy="1145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5960" cy="708660"/>
          </a:xfrm>
          <a:custGeom>
            <a:avLst/>
            <a:gdLst/>
            <a:ahLst/>
            <a:cxnLst/>
            <a:rect l="l" t="t" r="r" b="b"/>
            <a:pathLst>
              <a:path w="695960" h="708660">
                <a:moveTo>
                  <a:pt x="0" y="571325"/>
                </a:moveTo>
                <a:lnTo>
                  <a:pt x="78769" y="708660"/>
                </a:lnTo>
                <a:lnTo>
                  <a:pt x="492734" y="708660"/>
                </a:lnTo>
                <a:lnTo>
                  <a:pt x="695960" y="354330"/>
                </a:lnTo>
                <a:lnTo>
                  <a:pt x="492734" y="0"/>
                </a:lnTo>
                <a:lnTo>
                  <a:pt x="78769" y="0"/>
                </a:lnTo>
                <a:lnTo>
                  <a:pt x="0" y="137334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540" y="1440180"/>
            <a:ext cx="429259" cy="370840"/>
          </a:xfrm>
          <a:custGeom>
            <a:avLst/>
            <a:gdLst/>
            <a:ahLst/>
            <a:cxnLst/>
            <a:rect l="l" t="t" r="r" b="b"/>
            <a:pathLst>
              <a:path w="429259" h="370840">
                <a:moveTo>
                  <a:pt x="322910" y="0"/>
                </a:moveTo>
                <a:lnTo>
                  <a:pt x="106349" y="0"/>
                </a:lnTo>
                <a:lnTo>
                  <a:pt x="0" y="185420"/>
                </a:lnTo>
                <a:lnTo>
                  <a:pt x="106349" y="370840"/>
                </a:lnTo>
                <a:lnTo>
                  <a:pt x="322910" y="370840"/>
                </a:lnTo>
                <a:lnTo>
                  <a:pt x="429259" y="185420"/>
                </a:lnTo>
                <a:lnTo>
                  <a:pt x="3229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6060" y="0"/>
            <a:ext cx="820420" cy="579120"/>
          </a:xfrm>
          <a:custGeom>
            <a:avLst/>
            <a:gdLst/>
            <a:ahLst/>
            <a:cxnLst/>
            <a:rect l="l" t="t" r="r" b="b"/>
            <a:pathLst>
              <a:path w="820420" h="579120">
                <a:moveTo>
                  <a:pt x="0" y="223520"/>
                </a:moveTo>
                <a:lnTo>
                  <a:pt x="203962" y="579120"/>
                </a:lnTo>
                <a:lnTo>
                  <a:pt x="616458" y="579120"/>
                </a:lnTo>
                <a:lnTo>
                  <a:pt x="820420" y="223520"/>
                </a:lnTo>
                <a:lnTo>
                  <a:pt x="692215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060" y="0"/>
            <a:ext cx="128204" cy="223520"/>
          </a:xfrm>
          <a:custGeom>
            <a:avLst/>
            <a:gdLst/>
            <a:ahLst/>
            <a:cxnLst/>
            <a:rect l="l" t="t" r="r" b="b"/>
            <a:pathLst>
              <a:path w="128204" h="223520">
                <a:moveTo>
                  <a:pt x="128204" y="0"/>
                </a:moveTo>
                <a:lnTo>
                  <a:pt x="0" y="2235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900"/>
            <a:ext cx="358140" cy="309879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269278" y="0"/>
                </a:moveTo>
                <a:lnTo>
                  <a:pt x="88861" y="0"/>
                </a:lnTo>
                <a:lnTo>
                  <a:pt x="0" y="154939"/>
                </a:lnTo>
                <a:lnTo>
                  <a:pt x="88861" y="309879"/>
                </a:lnTo>
                <a:lnTo>
                  <a:pt x="269278" y="309879"/>
                </a:lnTo>
                <a:lnTo>
                  <a:pt x="358140" y="154939"/>
                </a:lnTo>
                <a:lnTo>
                  <a:pt x="26927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140" y="458597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0" y="0"/>
                </a:moveTo>
                <a:lnTo>
                  <a:pt x="203200" y="354329"/>
                </a:lnTo>
                <a:lnTo>
                  <a:pt x="617219" y="354329"/>
                </a:lnTo>
                <a:lnTo>
                  <a:pt x="657859" y="283463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140" y="423164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657859" y="70866"/>
                </a:moveTo>
                <a:lnTo>
                  <a:pt x="617219" y="0"/>
                </a:lnTo>
                <a:lnTo>
                  <a:pt x="203200" y="0"/>
                </a:lnTo>
                <a:lnTo>
                  <a:pt x="0" y="35433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5459" y="4615179"/>
            <a:ext cx="429260" cy="370840"/>
          </a:xfrm>
          <a:custGeom>
            <a:avLst/>
            <a:gdLst/>
            <a:ahLst/>
            <a:cxnLst/>
            <a:rect l="l" t="t" r="r" b="b"/>
            <a:pathLst>
              <a:path w="429260" h="370839">
                <a:moveTo>
                  <a:pt x="322961" y="0"/>
                </a:moveTo>
                <a:lnTo>
                  <a:pt x="106299" y="0"/>
                </a:lnTo>
                <a:lnTo>
                  <a:pt x="0" y="185420"/>
                </a:lnTo>
                <a:lnTo>
                  <a:pt x="106299" y="370840"/>
                </a:lnTo>
                <a:lnTo>
                  <a:pt x="322961" y="370840"/>
                </a:lnTo>
                <a:lnTo>
                  <a:pt x="429260" y="185420"/>
                </a:lnTo>
                <a:lnTo>
                  <a:pt x="322961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0659" y="2936239"/>
            <a:ext cx="820420" cy="708660"/>
          </a:xfrm>
          <a:custGeom>
            <a:avLst/>
            <a:gdLst/>
            <a:ahLst/>
            <a:cxnLst/>
            <a:rect l="l" t="t" r="r" b="b"/>
            <a:pathLst>
              <a:path w="820420" h="708660">
                <a:moveTo>
                  <a:pt x="617220" y="0"/>
                </a:moveTo>
                <a:lnTo>
                  <a:pt x="203200" y="0"/>
                </a:lnTo>
                <a:lnTo>
                  <a:pt x="0" y="354330"/>
                </a:lnTo>
                <a:lnTo>
                  <a:pt x="203200" y="708660"/>
                </a:lnTo>
                <a:lnTo>
                  <a:pt x="617220" y="708660"/>
                </a:lnTo>
                <a:lnTo>
                  <a:pt x="820420" y="354330"/>
                </a:lnTo>
                <a:lnTo>
                  <a:pt x="61722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140" y="3512820"/>
            <a:ext cx="360679" cy="309880"/>
          </a:xfrm>
          <a:custGeom>
            <a:avLst/>
            <a:gdLst/>
            <a:ahLst/>
            <a:cxnLst/>
            <a:rect l="l" t="t" r="r" b="b"/>
            <a:pathLst>
              <a:path w="360679" h="309879">
                <a:moveTo>
                  <a:pt x="0" y="154939"/>
                </a:moveTo>
                <a:lnTo>
                  <a:pt x="88900" y="309879"/>
                </a:lnTo>
                <a:lnTo>
                  <a:pt x="271779" y="309879"/>
                </a:lnTo>
                <a:lnTo>
                  <a:pt x="360679" y="154939"/>
                </a:lnTo>
                <a:lnTo>
                  <a:pt x="271779" y="0"/>
                </a:lnTo>
                <a:lnTo>
                  <a:pt x="88900" y="0"/>
                </a:lnTo>
                <a:lnTo>
                  <a:pt x="0" y="15493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2879"/>
            <a:ext cx="81280" cy="185420"/>
          </a:xfrm>
          <a:custGeom>
            <a:avLst/>
            <a:gdLst/>
            <a:ahLst/>
            <a:cxnLst/>
            <a:rect l="l" t="t" r="r" b="b"/>
            <a:pathLst>
              <a:path w="81280" h="185420">
                <a:moveTo>
                  <a:pt x="81280" y="0"/>
                </a:moveTo>
                <a:lnTo>
                  <a:pt x="0" y="0"/>
                </a:lnTo>
                <a:lnTo>
                  <a:pt x="0" y="185420"/>
                </a:lnTo>
                <a:lnTo>
                  <a:pt x="81280" y="185420"/>
                </a:lnTo>
                <a:lnTo>
                  <a:pt x="81280" y="50927"/>
                </a:lnTo>
                <a:lnTo>
                  <a:pt x="49911" y="50927"/>
                </a:lnTo>
                <a:lnTo>
                  <a:pt x="46990" y="50292"/>
                </a:lnTo>
                <a:lnTo>
                  <a:pt x="35306" y="35941"/>
                </a:lnTo>
                <a:lnTo>
                  <a:pt x="35814" y="32893"/>
                </a:lnTo>
                <a:lnTo>
                  <a:pt x="49911" y="21082"/>
                </a:lnTo>
                <a:lnTo>
                  <a:pt x="81280" y="21082"/>
                </a:lnTo>
                <a:lnTo>
                  <a:pt x="81280" y="0"/>
                </a:lnTo>
                <a:close/>
              </a:path>
              <a:path w="81280" h="185420">
                <a:moveTo>
                  <a:pt x="81280" y="21082"/>
                </a:moveTo>
                <a:lnTo>
                  <a:pt x="49911" y="21082"/>
                </a:lnTo>
                <a:lnTo>
                  <a:pt x="52959" y="21590"/>
                </a:lnTo>
                <a:lnTo>
                  <a:pt x="58039" y="23622"/>
                </a:lnTo>
                <a:lnTo>
                  <a:pt x="64643" y="35941"/>
                </a:lnTo>
                <a:lnTo>
                  <a:pt x="64135" y="38989"/>
                </a:lnTo>
                <a:lnTo>
                  <a:pt x="49911" y="50927"/>
                </a:lnTo>
                <a:lnTo>
                  <a:pt x="81280" y="50927"/>
                </a:lnTo>
                <a:lnTo>
                  <a:pt x="81280" y="2108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3720" y="60960"/>
            <a:ext cx="256540" cy="325119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2080" y="0"/>
                </a:moveTo>
                <a:lnTo>
                  <a:pt x="104012" y="30734"/>
                </a:lnTo>
                <a:lnTo>
                  <a:pt x="99949" y="42417"/>
                </a:lnTo>
                <a:lnTo>
                  <a:pt x="84200" y="77215"/>
                </a:lnTo>
                <a:lnTo>
                  <a:pt x="76454" y="86867"/>
                </a:lnTo>
                <a:lnTo>
                  <a:pt x="69342" y="94106"/>
                </a:lnTo>
                <a:lnTo>
                  <a:pt x="52578" y="109981"/>
                </a:lnTo>
                <a:lnTo>
                  <a:pt x="30099" y="130428"/>
                </a:lnTo>
                <a:lnTo>
                  <a:pt x="0" y="130428"/>
                </a:lnTo>
                <a:lnTo>
                  <a:pt x="0" y="281177"/>
                </a:lnTo>
                <a:lnTo>
                  <a:pt x="31623" y="281177"/>
                </a:lnTo>
                <a:lnTo>
                  <a:pt x="41782" y="286257"/>
                </a:lnTo>
                <a:lnTo>
                  <a:pt x="56134" y="292353"/>
                </a:lnTo>
                <a:lnTo>
                  <a:pt x="94868" y="307213"/>
                </a:lnTo>
                <a:lnTo>
                  <a:pt x="149987" y="322072"/>
                </a:lnTo>
                <a:lnTo>
                  <a:pt x="180086" y="325119"/>
                </a:lnTo>
                <a:lnTo>
                  <a:pt x="196342" y="325119"/>
                </a:lnTo>
                <a:lnTo>
                  <a:pt x="233044" y="311276"/>
                </a:lnTo>
                <a:lnTo>
                  <a:pt x="234569" y="296544"/>
                </a:lnTo>
                <a:lnTo>
                  <a:pt x="234061" y="292862"/>
                </a:lnTo>
                <a:lnTo>
                  <a:pt x="233044" y="289813"/>
                </a:lnTo>
                <a:lnTo>
                  <a:pt x="231012" y="286765"/>
                </a:lnTo>
                <a:lnTo>
                  <a:pt x="227965" y="284225"/>
                </a:lnTo>
                <a:lnTo>
                  <a:pt x="230505" y="283717"/>
                </a:lnTo>
                <a:lnTo>
                  <a:pt x="243840" y="250951"/>
                </a:lnTo>
                <a:lnTo>
                  <a:pt x="243840" y="246379"/>
                </a:lnTo>
                <a:lnTo>
                  <a:pt x="243331" y="243839"/>
                </a:lnTo>
                <a:lnTo>
                  <a:pt x="242316" y="241807"/>
                </a:lnTo>
                <a:lnTo>
                  <a:pt x="239649" y="238251"/>
                </a:lnTo>
                <a:lnTo>
                  <a:pt x="236600" y="235203"/>
                </a:lnTo>
                <a:lnTo>
                  <a:pt x="239141" y="234695"/>
                </a:lnTo>
                <a:lnTo>
                  <a:pt x="250952" y="202437"/>
                </a:lnTo>
                <a:lnTo>
                  <a:pt x="250952" y="197357"/>
                </a:lnTo>
                <a:lnTo>
                  <a:pt x="243331" y="186054"/>
                </a:lnTo>
                <a:lnTo>
                  <a:pt x="245363" y="185547"/>
                </a:lnTo>
                <a:lnTo>
                  <a:pt x="256540" y="153415"/>
                </a:lnTo>
                <a:lnTo>
                  <a:pt x="255524" y="148209"/>
                </a:lnTo>
                <a:lnTo>
                  <a:pt x="206502" y="128269"/>
                </a:lnTo>
                <a:lnTo>
                  <a:pt x="132080" y="123189"/>
                </a:lnTo>
                <a:lnTo>
                  <a:pt x="135636" y="117093"/>
                </a:lnTo>
                <a:lnTo>
                  <a:pt x="138684" y="109981"/>
                </a:lnTo>
                <a:lnTo>
                  <a:pt x="141731" y="102235"/>
                </a:lnTo>
                <a:lnTo>
                  <a:pt x="143763" y="94106"/>
                </a:lnTo>
                <a:lnTo>
                  <a:pt x="145923" y="85851"/>
                </a:lnTo>
                <a:lnTo>
                  <a:pt x="147955" y="77215"/>
                </a:lnTo>
                <a:lnTo>
                  <a:pt x="149987" y="60325"/>
                </a:lnTo>
                <a:lnTo>
                  <a:pt x="151511" y="44957"/>
                </a:lnTo>
                <a:lnTo>
                  <a:pt x="152527" y="32257"/>
                </a:lnTo>
                <a:lnTo>
                  <a:pt x="152527" y="16890"/>
                </a:lnTo>
                <a:lnTo>
                  <a:pt x="136144" y="507"/>
                </a:lnTo>
                <a:lnTo>
                  <a:pt x="13208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294" y="1270000"/>
            <a:ext cx="165005" cy="287020"/>
          </a:xfrm>
          <a:custGeom>
            <a:avLst/>
            <a:gdLst/>
            <a:ahLst/>
            <a:cxnLst/>
            <a:rect l="l" t="t" r="r" b="b"/>
            <a:pathLst>
              <a:path w="165005" h="287020">
                <a:moveTo>
                  <a:pt x="146996" y="0"/>
                </a:moveTo>
                <a:lnTo>
                  <a:pt x="17914" y="0"/>
                </a:lnTo>
                <a:lnTo>
                  <a:pt x="14180" y="380"/>
                </a:lnTo>
                <a:lnTo>
                  <a:pt x="0" y="270001"/>
                </a:lnTo>
                <a:lnTo>
                  <a:pt x="248" y="272669"/>
                </a:lnTo>
                <a:lnTo>
                  <a:pt x="17914" y="287020"/>
                </a:lnTo>
                <a:lnTo>
                  <a:pt x="146996" y="287020"/>
                </a:lnTo>
                <a:lnTo>
                  <a:pt x="164721" y="272034"/>
                </a:lnTo>
                <a:lnTo>
                  <a:pt x="82455" y="272034"/>
                </a:lnTo>
                <a:lnTo>
                  <a:pt x="80080" y="271652"/>
                </a:lnTo>
                <a:lnTo>
                  <a:pt x="70568" y="260096"/>
                </a:lnTo>
                <a:lnTo>
                  <a:pt x="70911" y="257683"/>
                </a:lnTo>
                <a:lnTo>
                  <a:pt x="82455" y="248158"/>
                </a:lnTo>
                <a:lnTo>
                  <a:pt x="165005" y="248158"/>
                </a:lnTo>
                <a:lnTo>
                  <a:pt x="165005" y="233172"/>
                </a:lnTo>
                <a:lnTo>
                  <a:pt x="17914" y="233172"/>
                </a:lnTo>
                <a:lnTo>
                  <a:pt x="17914" y="35813"/>
                </a:lnTo>
                <a:lnTo>
                  <a:pt x="165005" y="35813"/>
                </a:lnTo>
                <a:lnTo>
                  <a:pt x="165005" y="21462"/>
                </a:lnTo>
                <a:lnTo>
                  <a:pt x="77362" y="21462"/>
                </a:lnTo>
                <a:lnTo>
                  <a:pt x="75648" y="21082"/>
                </a:lnTo>
                <a:lnTo>
                  <a:pt x="74632" y="20447"/>
                </a:lnTo>
                <a:lnTo>
                  <a:pt x="73628" y="19050"/>
                </a:lnTo>
                <a:lnTo>
                  <a:pt x="73286" y="17779"/>
                </a:lnTo>
                <a:lnTo>
                  <a:pt x="73628" y="16001"/>
                </a:lnTo>
                <a:lnTo>
                  <a:pt x="75648" y="13970"/>
                </a:lnTo>
                <a:lnTo>
                  <a:pt x="77362" y="13588"/>
                </a:lnTo>
                <a:lnTo>
                  <a:pt x="164436" y="13588"/>
                </a:lnTo>
                <a:lnTo>
                  <a:pt x="163646" y="10922"/>
                </a:lnTo>
                <a:lnTo>
                  <a:pt x="150730" y="380"/>
                </a:lnTo>
                <a:lnTo>
                  <a:pt x="146996" y="0"/>
                </a:lnTo>
                <a:close/>
              </a:path>
              <a:path w="165005" h="287020">
                <a:moveTo>
                  <a:pt x="165005" y="248158"/>
                </a:moveTo>
                <a:lnTo>
                  <a:pt x="82455" y="248158"/>
                </a:lnTo>
                <a:lnTo>
                  <a:pt x="84830" y="248538"/>
                </a:lnTo>
                <a:lnTo>
                  <a:pt x="87217" y="249174"/>
                </a:lnTo>
                <a:lnTo>
                  <a:pt x="94342" y="260096"/>
                </a:lnTo>
                <a:lnTo>
                  <a:pt x="93999" y="262509"/>
                </a:lnTo>
                <a:lnTo>
                  <a:pt x="82455" y="272034"/>
                </a:lnTo>
                <a:lnTo>
                  <a:pt x="164721" y="272034"/>
                </a:lnTo>
                <a:lnTo>
                  <a:pt x="164910" y="270001"/>
                </a:lnTo>
                <a:lnTo>
                  <a:pt x="165005" y="248158"/>
                </a:lnTo>
                <a:close/>
              </a:path>
              <a:path w="165005" h="287020">
                <a:moveTo>
                  <a:pt x="165005" y="35813"/>
                </a:moveTo>
                <a:lnTo>
                  <a:pt x="146996" y="35813"/>
                </a:lnTo>
                <a:lnTo>
                  <a:pt x="146996" y="233172"/>
                </a:lnTo>
                <a:lnTo>
                  <a:pt x="165005" y="233172"/>
                </a:lnTo>
                <a:lnTo>
                  <a:pt x="165005" y="35813"/>
                </a:lnTo>
                <a:close/>
              </a:path>
              <a:path w="165005" h="287020">
                <a:moveTo>
                  <a:pt x="164436" y="13588"/>
                </a:moveTo>
                <a:lnTo>
                  <a:pt x="87548" y="13588"/>
                </a:lnTo>
                <a:lnTo>
                  <a:pt x="89237" y="13970"/>
                </a:lnTo>
                <a:lnTo>
                  <a:pt x="90278" y="14986"/>
                </a:lnTo>
                <a:lnTo>
                  <a:pt x="91281" y="16001"/>
                </a:lnTo>
                <a:lnTo>
                  <a:pt x="91624" y="17779"/>
                </a:lnTo>
                <a:lnTo>
                  <a:pt x="91281" y="19050"/>
                </a:lnTo>
                <a:lnTo>
                  <a:pt x="90278" y="20447"/>
                </a:lnTo>
                <a:lnTo>
                  <a:pt x="89237" y="21082"/>
                </a:lnTo>
                <a:lnTo>
                  <a:pt x="87548" y="21462"/>
                </a:lnTo>
                <a:lnTo>
                  <a:pt x="165005" y="21462"/>
                </a:lnTo>
                <a:lnTo>
                  <a:pt x="164981" y="17779"/>
                </a:lnTo>
                <a:lnTo>
                  <a:pt x="164662" y="14350"/>
                </a:lnTo>
                <a:lnTo>
                  <a:pt x="164436" y="13588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3159" y="4462779"/>
            <a:ext cx="246380" cy="246379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167386" y="201422"/>
                </a:moveTo>
                <a:lnTo>
                  <a:pt x="78994" y="201422"/>
                </a:lnTo>
                <a:lnTo>
                  <a:pt x="83947" y="203898"/>
                </a:lnTo>
                <a:lnTo>
                  <a:pt x="88900" y="206019"/>
                </a:lnTo>
                <a:lnTo>
                  <a:pt x="94107" y="208140"/>
                </a:lnTo>
                <a:lnTo>
                  <a:pt x="99060" y="209562"/>
                </a:lnTo>
                <a:lnTo>
                  <a:pt x="101981" y="235051"/>
                </a:lnTo>
                <a:lnTo>
                  <a:pt x="114681" y="246380"/>
                </a:lnTo>
                <a:lnTo>
                  <a:pt x="131699" y="246380"/>
                </a:lnTo>
                <a:lnTo>
                  <a:pt x="147320" y="209562"/>
                </a:lnTo>
                <a:lnTo>
                  <a:pt x="152273" y="208140"/>
                </a:lnTo>
                <a:lnTo>
                  <a:pt x="157480" y="206019"/>
                </a:lnTo>
                <a:lnTo>
                  <a:pt x="162433" y="203898"/>
                </a:lnTo>
                <a:lnTo>
                  <a:pt x="167386" y="201422"/>
                </a:lnTo>
                <a:close/>
              </a:path>
              <a:path w="246380" h="246379">
                <a:moveTo>
                  <a:pt x="52705" y="26555"/>
                </a:moveTo>
                <a:lnTo>
                  <a:pt x="50673" y="26555"/>
                </a:lnTo>
                <a:lnTo>
                  <a:pt x="48133" y="26898"/>
                </a:lnTo>
                <a:lnTo>
                  <a:pt x="26543" y="50622"/>
                </a:lnTo>
                <a:lnTo>
                  <a:pt x="26543" y="52743"/>
                </a:lnTo>
                <a:lnTo>
                  <a:pt x="27305" y="54876"/>
                </a:lnTo>
                <a:lnTo>
                  <a:pt x="27940" y="56984"/>
                </a:lnTo>
                <a:lnTo>
                  <a:pt x="29337" y="59118"/>
                </a:lnTo>
                <a:lnTo>
                  <a:pt x="44958" y="78943"/>
                </a:lnTo>
                <a:lnTo>
                  <a:pt x="42545" y="83896"/>
                </a:lnTo>
                <a:lnTo>
                  <a:pt x="40386" y="88849"/>
                </a:lnTo>
                <a:lnTo>
                  <a:pt x="38226" y="94170"/>
                </a:lnTo>
                <a:lnTo>
                  <a:pt x="36830" y="99123"/>
                </a:lnTo>
                <a:lnTo>
                  <a:pt x="11303" y="101942"/>
                </a:lnTo>
                <a:lnTo>
                  <a:pt x="9271" y="102654"/>
                </a:lnTo>
                <a:lnTo>
                  <a:pt x="7112" y="103365"/>
                </a:lnTo>
                <a:lnTo>
                  <a:pt x="4953" y="104775"/>
                </a:lnTo>
                <a:lnTo>
                  <a:pt x="3556" y="106197"/>
                </a:lnTo>
                <a:lnTo>
                  <a:pt x="1016" y="110096"/>
                </a:lnTo>
                <a:lnTo>
                  <a:pt x="381" y="112217"/>
                </a:lnTo>
                <a:lnTo>
                  <a:pt x="0" y="114693"/>
                </a:lnTo>
                <a:lnTo>
                  <a:pt x="0" y="131686"/>
                </a:lnTo>
                <a:lnTo>
                  <a:pt x="9271" y="143725"/>
                </a:lnTo>
                <a:lnTo>
                  <a:pt x="11303" y="144424"/>
                </a:lnTo>
                <a:lnTo>
                  <a:pt x="36830" y="147256"/>
                </a:lnTo>
                <a:lnTo>
                  <a:pt x="38226" y="152209"/>
                </a:lnTo>
                <a:lnTo>
                  <a:pt x="40386" y="157518"/>
                </a:lnTo>
                <a:lnTo>
                  <a:pt x="42545" y="162471"/>
                </a:lnTo>
                <a:lnTo>
                  <a:pt x="44958" y="167436"/>
                </a:lnTo>
                <a:lnTo>
                  <a:pt x="29337" y="187261"/>
                </a:lnTo>
                <a:lnTo>
                  <a:pt x="27940" y="189395"/>
                </a:lnTo>
                <a:lnTo>
                  <a:pt x="27305" y="191503"/>
                </a:lnTo>
                <a:lnTo>
                  <a:pt x="26543" y="193636"/>
                </a:lnTo>
                <a:lnTo>
                  <a:pt x="26543" y="195757"/>
                </a:lnTo>
                <a:lnTo>
                  <a:pt x="26924" y="198234"/>
                </a:lnTo>
                <a:lnTo>
                  <a:pt x="50673" y="219824"/>
                </a:lnTo>
                <a:lnTo>
                  <a:pt x="52705" y="219824"/>
                </a:lnTo>
                <a:lnTo>
                  <a:pt x="57023" y="218401"/>
                </a:lnTo>
                <a:lnTo>
                  <a:pt x="59055" y="217347"/>
                </a:lnTo>
                <a:lnTo>
                  <a:pt x="78994" y="201422"/>
                </a:lnTo>
                <a:lnTo>
                  <a:pt x="218186" y="201422"/>
                </a:lnTo>
                <a:lnTo>
                  <a:pt x="218694" y="200367"/>
                </a:lnTo>
                <a:lnTo>
                  <a:pt x="219456" y="198234"/>
                </a:lnTo>
                <a:lnTo>
                  <a:pt x="219837" y="195757"/>
                </a:lnTo>
                <a:lnTo>
                  <a:pt x="219837" y="193636"/>
                </a:lnTo>
                <a:lnTo>
                  <a:pt x="219075" y="191503"/>
                </a:lnTo>
                <a:lnTo>
                  <a:pt x="218440" y="189395"/>
                </a:lnTo>
                <a:lnTo>
                  <a:pt x="217297" y="187261"/>
                </a:lnTo>
                <a:lnTo>
                  <a:pt x="201422" y="167436"/>
                </a:lnTo>
                <a:lnTo>
                  <a:pt x="203489" y="163182"/>
                </a:lnTo>
                <a:lnTo>
                  <a:pt x="119253" y="163182"/>
                </a:lnTo>
                <a:lnTo>
                  <a:pt x="115443" y="162471"/>
                </a:lnTo>
                <a:lnTo>
                  <a:pt x="111887" y="161417"/>
                </a:lnTo>
                <a:lnTo>
                  <a:pt x="107950" y="160362"/>
                </a:lnTo>
                <a:lnTo>
                  <a:pt x="84861" y="134162"/>
                </a:lnTo>
                <a:lnTo>
                  <a:pt x="83947" y="130975"/>
                </a:lnTo>
                <a:lnTo>
                  <a:pt x="83185" y="127076"/>
                </a:lnTo>
                <a:lnTo>
                  <a:pt x="83185" y="119303"/>
                </a:lnTo>
                <a:lnTo>
                  <a:pt x="83947" y="115404"/>
                </a:lnTo>
                <a:lnTo>
                  <a:pt x="84963" y="111861"/>
                </a:lnTo>
                <a:lnTo>
                  <a:pt x="85979" y="107962"/>
                </a:lnTo>
                <a:lnTo>
                  <a:pt x="111887" y="84963"/>
                </a:lnTo>
                <a:lnTo>
                  <a:pt x="115443" y="83896"/>
                </a:lnTo>
                <a:lnTo>
                  <a:pt x="119253" y="83197"/>
                </a:lnTo>
                <a:lnTo>
                  <a:pt x="203494" y="83197"/>
                </a:lnTo>
                <a:lnTo>
                  <a:pt x="201422" y="78943"/>
                </a:lnTo>
                <a:lnTo>
                  <a:pt x="217297" y="59118"/>
                </a:lnTo>
                <a:lnTo>
                  <a:pt x="218440" y="56984"/>
                </a:lnTo>
                <a:lnTo>
                  <a:pt x="219075" y="54876"/>
                </a:lnTo>
                <a:lnTo>
                  <a:pt x="219837" y="52743"/>
                </a:lnTo>
                <a:lnTo>
                  <a:pt x="219837" y="50622"/>
                </a:lnTo>
                <a:lnTo>
                  <a:pt x="219456" y="48145"/>
                </a:lnTo>
                <a:lnTo>
                  <a:pt x="218694" y="46012"/>
                </a:lnTo>
                <a:lnTo>
                  <a:pt x="218186" y="44958"/>
                </a:lnTo>
                <a:lnTo>
                  <a:pt x="78994" y="44958"/>
                </a:lnTo>
                <a:lnTo>
                  <a:pt x="59055" y="29375"/>
                </a:lnTo>
                <a:lnTo>
                  <a:pt x="57023" y="27978"/>
                </a:lnTo>
                <a:lnTo>
                  <a:pt x="52705" y="26555"/>
                </a:lnTo>
                <a:close/>
              </a:path>
              <a:path w="246380" h="246379">
                <a:moveTo>
                  <a:pt x="218186" y="201422"/>
                </a:moveTo>
                <a:lnTo>
                  <a:pt x="167386" y="201422"/>
                </a:lnTo>
                <a:lnTo>
                  <a:pt x="187325" y="217347"/>
                </a:lnTo>
                <a:lnTo>
                  <a:pt x="189357" y="218401"/>
                </a:lnTo>
                <a:lnTo>
                  <a:pt x="193675" y="219824"/>
                </a:lnTo>
                <a:lnTo>
                  <a:pt x="195707" y="219824"/>
                </a:lnTo>
                <a:lnTo>
                  <a:pt x="218186" y="201422"/>
                </a:lnTo>
                <a:close/>
              </a:path>
              <a:path w="246380" h="246379">
                <a:moveTo>
                  <a:pt x="203494" y="83197"/>
                </a:moveTo>
                <a:lnTo>
                  <a:pt x="127126" y="83197"/>
                </a:lnTo>
                <a:lnTo>
                  <a:pt x="130937" y="83896"/>
                </a:lnTo>
                <a:lnTo>
                  <a:pt x="134493" y="84963"/>
                </a:lnTo>
                <a:lnTo>
                  <a:pt x="161518" y="112217"/>
                </a:lnTo>
                <a:lnTo>
                  <a:pt x="162433" y="115404"/>
                </a:lnTo>
                <a:lnTo>
                  <a:pt x="163195" y="119303"/>
                </a:lnTo>
                <a:lnTo>
                  <a:pt x="163195" y="127076"/>
                </a:lnTo>
                <a:lnTo>
                  <a:pt x="162433" y="130975"/>
                </a:lnTo>
                <a:lnTo>
                  <a:pt x="161417" y="134518"/>
                </a:lnTo>
                <a:lnTo>
                  <a:pt x="160400" y="138417"/>
                </a:lnTo>
                <a:lnTo>
                  <a:pt x="134493" y="161417"/>
                </a:lnTo>
                <a:lnTo>
                  <a:pt x="130937" y="162471"/>
                </a:lnTo>
                <a:lnTo>
                  <a:pt x="127126" y="163182"/>
                </a:lnTo>
                <a:lnTo>
                  <a:pt x="203489" y="163182"/>
                </a:lnTo>
                <a:lnTo>
                  <a:pt x="203835" y="162471"/>
                </a:lnTo>
                <a:lnTo>
                  <a:pt x="205994" y="157518"/>
                </a:lnTo>
                <a:lnTo>
                  <a:pt x="208153" y="152209"/>
                </a:lnTo>
                <a:lnTo>
                  <a:pt x="209550" y="147256"/>
                </a:lnTo>
                <a:lnTo>
                  <a:pt x="235076" y="144424"/>
                </a:lnTo>
                <a:lnTo>
                  <a:pt x="237109" y="143725"/>
                </a:lnTo>
                <a:lnTo>
                  <a:pt x="239268" y="143014"/>
                </a:lnTo>
                <a:lnTo>
                  <a:pt x="241426" y="141592"/>
                </a:lnTo>
                <a:lnTo>
                  <a:pt x="242824" y="140182"/>
                </a:lnTo>
                <a:lnTo>
                  <a:pt x="245364" y="136283"/>
                </a:lnTo>
                <a:lnTo>
                  <a:pt x="245999" y="134162"/>
                </a:lnTo>
                <a:lnTo>
                  <a:pt x="246380" y="131686"/>
                </a:lnTo>
                <a:lnTo>
                  <a:pt x="246380" y="114693"/>
                </a:lnTo>
                <a:lnTo>
                  <a:pt x="237109" y="102654"/>
                </a:lnTo>
                <a:lnTo>
                  <a:pt x="235076" y="101942"/>
                </a:lnTo>
                <a:lnTo>
                  <a:pt x="209550" y="99123"/>
                </a:lnTo>
                <a:lnTo>
                  <a:pt x="208153" y="94170"/>
                </a:lnTo>
                <a:lnTo>
                  <a:pt x="205994" y="88849"/>
                </a:lnTo>
                <a:lnTo>
                  <a:pt x="203835" y="83896"/>
                </a:lnTo>
                <a:lnTo>
                  <a:pt x="203494" y="83197"/>
                </a:lnTo>
                <a:close/>
              </a:path>
              <a:path w="246380" h="246379">
                <a:moveTo>
                  <a:pt x="131699" y="0"/>
                </a:moveTo>
                <a:lnTo>
                  <a:pt x="114681" y="0"/>
                </a:lnTo>
                <a:lnTo>
                  <a:pt x="112268" y="368"/>
                </a:lnTo>
                <a:lnTo>
                  <a:pt x="99060" y="36817"/>
                </a:lnTo>
                <a:lnTo>
                  <a:pt x="94107" y="38239"/>
                </a:lnTo>
                <a:lnTo>
                  <a:pt x="88900" y="40347"/>
                </a:lnTo>
                <a:lnTo>
                  <a:pt x="83947" y="42481"/>
                </a:lnTo>
                <a:lnTo>
                  <a:pt x="78994" y="44958"/>
                </a:lnTo>
                <a:lnTo>
                  <a:pt x="167386" y="44958"/>
                </a:lnTo>
                <a:lnTo>
                  <a:pt x="162433" y="42481"/>
                </a:lnTo>
                <a:lnTo>
                  <a:pt x="157480" y="40347"/>
                </a:lnTo>
                <a:lnTo>
                  <a:pt x="152273" y="38239"/>
                </a:lnTo>
                <a:lnTo>
                  <a:pt x="147320" y="36817"/>
                </a:lnTo>
                <a:lnTo>
                  <a:pt x="144399" y="11328"/>
                </a:lnTo>
                <a:lnTo>
                  <a:pt x="134112" y="368"/>
                </a:lnTo>
                <a:lnTo>
                  <a:pt x="131699" y="0"/>
                </a:lnTo>
                <a:close/>
              </a:path>
              <a:path w="246380" h="246379">
                <a:moveTo>
                  <a:pt x="195707" y="26555"/>
                </a:moveTo>
                <a:lnTo>
                  <a:pt x="193675" y="26555"/>
                </a:lnTo>
                <a:lnTo>
                  <a:pt x="189357" y="27978"/>
                </a:lnTo>
                <a:lnTo>
                  <a:pt x="187325" y="29375"/>
                </a:lnTo>
                <a:lnTo>
                  <a:pt x="167386" y="44958"/>
                </a:lnTo>
                <a:lnTo>
                  <a:pt x="218186" y="44958"/>
                </a:lnTo>
                <a:lnTo>
                  <a:pt x="195707" y="265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6459"/>
            <a:ext cx="137159" cy="149859"/>
          </a:xfrm>
          <a:custGeom>
            <a:avLst/>
            <a:gdLst/>
            <a:ahLst/>
            <a:cxnLst/>
            <a:rect l="l" t="t" r="r" b="b"/>
            <a:pathLst>
              <a:path w="137159" h="149859">
                <a:moveTo>
                  <a:pt x="98678" y="0"/>
                </a:moveTo>
                <a:lnTo>
                  <a:pt x="72262" y="11302"/>
                </a:lnTo>
                <a:lnTo>
                  <a:pt x="69595" y="13842"/>
                </a:lnTo>
                <a:lnTo>
                  <a:pt x="67563" y="16890"/>
                </a:lnTo>
                <a:lnTo>
                  <a:pt x="65404" y="20065"/>
                </a:lnTo>
                <a:lnTo>
                  <a:pt x="63880" y="23113"/>
                </a:lnTo>
                <a:lnTo>
                  <a:pt x="62356" y="26669"/>
                </a:lnTo>
                <a:lnTo>
                  <a:pt x="61340" y="33908"/>
                </a:lnTo>
                <a:lnTo>
                  <a:pt x="60832" y="37972"/>
                </a:lnTo>
                <a:lnTo>
                  <a:pt x="61340" y="43560"/>
                </a:lnTo>
                <a:lnTo>
                  <a:pt x="62864" y="49275"/>
                </a:lnTo>
                <a:lnTo>
                  <a:pt x="64896" y="54356"/>
                </a:lnTo>
                <a:lnTo>
                  <a:pt x="67563" y="59054"/>
                </a:lnTo>
                <a:lnTo>
                  <a:pt x="0" y="137540"/>
                </a:lnTo>
                <a:lnTo>
                  <a:pt x="7746" y="143128"/>
                </a:lnTo>
                <a:lnTo>
                  <a:pt x="15112" y="149859"/>
                </a:lnTo>
                <a:lnTo>
                  <a:pt x="82550" y="71881"/>
                </a:lnTo>
                <a:lnTo>
                  <a:pt x="114807" y="71881"/>
                </a:lnTo>
                <a:lnTo>
                  <a:pt x="116839" y="70865"/>
                </a:lnTo>
                <a:lnTo>
                  <a:pt x="135000" y="48767"/>
                </a:lnTo>
                <a:lnTo>
                  <a:pt x="136143" y="45212"/>
                </a:lnTo>
                <a:lnTo>
                  <a:pt x="137159" y="37972"/>
                </a:lnTo>
                <a:lnTo>
                  <a:pt x="136651" y="33908"/>
                </a:lnTo>
                <a:lnTo>
                  <a:pt x="136143" y="30225"/>
                </a:lnTo>
                <a:lnTo>
                  <a:pt x="135000" y="26669"/>
                </a:lnTo>
                <a:lnTo>
                  <a:pt x="133984" y="23113"/>
                </a:lnTo>
                <a:lnTo>
                  <a:pt x="120014" y="6731"/>
                </a:lnTo>
                <a:lnTo>
                  <a:pt x="116839" y="4571"/>
                </a:lnTo>
                <a:lnTo>
                  <a:pt x="113791" y="3047"/>
                </a:lnTo>
                <a:lnTo>
                  <a:pt x="106552" y="1015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859">
                <a:moveTo>
                  <a:pt x="114807" y="71881"/>
                </a:moveTo>
                <a:lnTo>
                  <a:pt x="82550" y="71881"/>
                </a:lnTo>
                <a:lnTo>
                  <a:pt x="86232" y="73406"/>
                </a:lnTo>
                <a:lnTo>
                  <a:pt x="90424" y="74421"/>
                </a:lnTo>
                <a:lnTo>
                  <a:pt x="98678" y="75437"/>
                </a:lnTo>
                <a:lnTo>
                  <a:pt x="102869" y="74929"/>
                </a:lnTo>
                <a:lnTo>
                  <a:pt x="110108" y="73913"/>
                </a:lnTo>
                <a:lnTo>
                  <a:pt x="113791" y="72389"/>
                </a:lnTo>
                <a:lnTo>
                  <a:pt x="114807" y="71881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9320"/>
            <a:ext cx="109220" cy="124460"/>
          </a:xfrm>
          <a:custGeom>
            <a:avLst/>
            <a:gdLst/>
            <a:ahLst/>
            <a:cxnLst/>
            <a:rect l="l" t="t" r="r" b="b"/>
            <a:pathLst>
              <a:path w="109220" h="124460">
                <a:moveTo>
                  <a:pt x="77689" y="72262"/>
                </a:moveTo>
                <a:lnTo>
                  <a:pt x="52577" y="72262"/>
                </a:lnTo>
                <a:lnTo>
                  <a:pt x="93599" y="124459"/>
                </a:lnTo>
                <a:lnTo>
                  <a:pt x="100838" y="118236"/>
                </a:lnTo>
                <a:lnTo>
                  <a:pt x="109220" y="112648"/>
                </a:lnTo>
                <a:lnTo>
                  <a:pt x="77689" y="72262"/>
                </a:lnTo>
                <a:close/>
              </a:path>
              <a:path w="109220" h="124460">
                <a:moveTo>
                  <a:pt x="41148" y="0"/>
                </a:moveTo>
                <a:lnTo>
                  <a:pt x="33274" y="0"/>
                </a:lnTo>
                <a:lnTo>
                  <a:pt x="29591" y="507"/>
                </a:lnTo>
                <a:lnTo>
                  <a:pt x="26034" y="1523"/>
                </a:lnTo>
                <a:lnTo>
                  <a:pt x="22859" y="3047"/>
                </a:lnTo>
                <a:lnTo>
                  <a:pt x="19303" y="4571"/>
                </a:lnTo>
                <a:lnTo>
                  <a:pt x="0" y="34289"/>
                </a:lnTo>
                <a:lnTo>
                  <a:pt x="0" y="42036"/>
                </a:lnTo>
                <a:lnTo>
                  <a:pt x="507" y="45592"/>
                </a:lnTo>
                <a:lnTo>
                  <a:pt x="1524" y="49148"/>
                </a:lnTo>
                <a:lnTo>
                  <a:pt x="3175" y="52196"/>
                </a:lnTo>
                <a:lnTo>
                  <a:pt x="4699" y="55879"/>
                </a:lnTo>
                <a:lnTo>
                  <a:pt x="6730" y="58419"/>
                </a:lnTo>
                <a:lnTo>
                  <a:pt x="8890" y="61467"/>
                </a:lnTo>
                <a:lnTo>
                  <a:pt x="11429" y="64007"/>
                </a:lnTo>
                <a:lnTo>
                  <a:pt x="14097" y="66547"/>
                </a:lnTo>
                <a:lnTo>
                  <a:pt x="17145" y="68579"/>
                </a:lnTo>
                <a:lnTo>
                  <a:pt x="20320" y="70738"/>
                </a:lnTo>
                <a:lnTo>
                  <a:pt x="23368" y="72262"/>
                </a:lnTo>
                <a:lnTo>
                  <a:pt x="27050" y="73278"/>
                </a:lnTo>
                <a:lnTo>
                  <a:pt x="31242" y="74294"/>
                </a:lnTo>
                <a:lnTo>
                  <a:pt x="36449" y="74802"/>
                </a:lnTo>
                <a:lnTo>
                  <a:pt x="42164" y="74802"/>
                </a:lnTo>
                <a:lnTo>
                  <a:pt x="47371" y="73786"/>
                </a:lnTo>
                <a:lnTo>
                  <a:pt x="52577" y="72262"/>
                </a:lnTo>
                <a:lnTo>
                  <a:pt x="77689" y="72262"/>
                </a:lnTo>
                <a:lnTo>
                  <a:pt x="68072" y="59943"/>
                </a:lnTo>
                <a:lnTo>
                  <a:pt x="70739" y="56387"/>
                </a:lnTo>
                <a:lnTo>
                  <a:pt x="72771" y="52704"/>
                </a:lnTo>
                <a:lnTo>
                  <a:pt x="74422" y="48640"/>
                </a:lnTo>
                <a:lnTo>
                  <a:pt x="75438" y="44068"/>
                </a:lnTo>
                <a:lnTo>
                  <a:pt x="75946" y="40512"/>
                </a:lnTo>
                <a:lnTo>
                  <a:pt x="75946" y="32765"/>
                </a:lnTo>
                <a:lnTo>
                  <a:pt x="58800" y="6222"/>
                </a:lnTo>
                <a:lnTo>
                  <a:pt x="55625" y="4063"/>
                </a:lnTo>
                <a:lnTo>
                  <a:pt x="52070" y="2539"/>
                </a:lnTo>
                <a:lnTo>
                  <a:pt x="44703" y="507"/>
                </a:lnTo>
                <a:lnTo>
                  <a:pt x="411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0" y="3665220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39243" y="16382"/>
                </a:moveTo>
                <a:lnTo>
                  <a:pt x="35686" y="16890"/>
                </a:lnTo>
                <a:lnTo>
                  <a:pt x="32003" y="16890"/>
                </a:lnTo>
                <a:lnTo>
                  <a:pt x="24765" y="18922"/>
                </a:lnTo>
                <a:lnTo>
                  <a:pt x="21717" y="20446"/>
                </a:lnTo>
                <a:lnTo>
                  <a:pt x="18542" y="21970"/>
                </a:lnTo>
                <a:lnTo>
                  <a:pt x="15494" y="2400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715" y="73532"/>
                </a:lnTo>
                <a:lnTo>
                  <a:pt x="7747" y="76072"/>
                </a:lnTo>
                <a:lnTo>
                  <a:pt x="9778" y="79120"/>
                </a:lnTo>
                <a:lnTo>
                  <a:pt x="12953" y="81660"/>
                </a:lnTo>
                <a:lnTo>
                  <a:pt x="36702" y="91439"/>
                </a:lnTo>
                <a:lnTo>
                  <a:pt x="40258" y="91439"/>
                </a:lnTo>
                <a:lnTo>
                  <a:pt x="73405" y="66928"/>
                </a:lnTo>
                <a:lnTo>
                  <a:pt x="75946" y="55117"/>
                </a:lnTo>
                <a:lnTo>
                  <a:pt x="75438" y="49021"/>
                </a:lnTo>
                <a:lnTo>
                  <a:pt x="119730" y="31114"/>
                </a:lnTo>
                <a:lnTo>
                  <a:pt x="68199" y="31114"/>
                </a:lnTo>
                <a:lnTo>
                  <a:pt x="65658" y="28574"/>
                </a:lnTo>
                <a:lnTo>
                  <a:pt x="62992" y="26034"/>
                </a:lnTo>
                <a:lnTo>
                  <a:pt x="46481" y="17398"/>
                </a:lnTo>
                <a:lnTo>
                  <a:pt x="39243" y="16382"/>
                </a:lnTo>
                <a:close/>
              </a:path>
              <a:path w="152400" h="91439">
                <a:moveTo>
                  <a:pt x="144652" y="0"/>
                </a:moveTo>
                <a:lnTo>
                  <a:pt x="68199" y="31114"/>
                </a:lnTo>
                <a:lnTo>
                  <a:pt x="119730" y="31114"/>
                </a:lnTo>
                <a:lnTo>
                  <a:pt x="152400" y="17906"/>
                </a:lnTo>
                <a:lnTo>
                  <a:pt x="147700" y="9143"/>
                </a:lnTo>
                <a:lnTo>
                  <a:pt x="14465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1259" y="3728720"/>
            <a:ext cx="73660" cy="134620"/>
          </a:xfrm>
          <a:custGeom>
            <a:avLst/>
            <a:gdLst/>
            <a:ahLst/>
            <a:cxnLst/>
            <a:rect l="l" t="t" r="r" b="b"/>
            <a:pathLst>
              <a:path w="73660" h="134620">
                <a:moveTo>
                  <a:pt x="30734" y="0"/>
                </a:moveTo>
                <a:lnTo>
                  <a:pt x="28829" y="60070"/>
                </a:lnTo>
                <a:lnTo>
                  <a:pt x="24765" y="61213"/>
                </a:lnTo>
                <a:lnTo>
                  <a:pt x="16637" y="65277"/>
                </a:lnTo>
                <a:lnTo>
                  <a:pt x="13081" y="67817"/>
                </a:lnTo>
                <a:lnTo>
                  <a:pt x="10160" y="70357"/>
                </a:lnTo>
                <a:lnTo>
                  <a:pt x="8128" y="73532"/>
                </a:lnTo>
                <a:lnTo>
                  <a:pt x="5588" y="76580"/>
                </a:lnTo>
                <a:lnTo>
                  <a:pt x="2540" y="82676"/>
                </a:lnTo>
                <a:lnTo>
                  <a:pt x="1524" y="86359"/>
                </a:lnTo>
                <a:lnTo>
                  <a:pt x="508" y="89915"/>
                </a:lnTo>
                <a:lnTo>
                  <a:pt x="72" y="92963"/>
                </a:lnTo>
                <a:lnTo>
                  <a:pt x="0" y="100710"/>
                </a:lnTo>
                <a:lnTo>
                  <a:pt x="508" y="104266"/>
                </a:lnTo>
                <a:lnTo>
                  <a:pt x="23241" y="131571"/>
                </a:lnTo>
                <a:lnTo>
                  <a:pt x="26289" y="133095"/>
                </a:lnTo>
                <a:lnTo>
                  <a:pt x="36830" y="134619"/>
                </a:lnTo>
                <a:lnTo>
                  <a:pt x="43942" y="133603"/>
                </a:lnTo>
                <a:lnTo>
                  <a:pt x="47371" y="132587"/>
                </a:lnTo>
                <a:lnTo>
                  <a:pt x="50926" y="131571"/>
                </a:lnTo>
                <a:lnTo>
                  <a:pt x="73587" y="100710"/>
                </a:lnTo>
                <a:lnTo>
                  <a:pt x="73660" y="92963"/>
                </a:lnTo>
                <a:lnTo>
                  <a:pt x="73151" y="89407"/>
                </a:lnTo>
                <a:lnTo>
                  <a:pt x="47879" y="61213"/>
                </a:lnTo>
                <a:lnTo>
                  <a:pt x="49893" y="1015"/>
                </a:lnTo>
                <a:lnTo>
                  <a:pt x="43942" y="1015"/>
                </a:lnTo>
                <a:lnTo>
                  <a:pt x="30734" y="0"/>
                </a:lnTo>
                <a:close/>
              </a:path>
              <a:path w="73660" h="134620">
                <a:moveTo>
                  <a:pt x="49911" y="507"/>
                </a:moveTo>
                <a:lnTo>
                  <a:pt x="43942" y="1015"/>
                </a:lnTo>
                <a:lnTo>
                  <a:pt x="49893" y="1015"/>
                </a:lnTo>
                <a:lnTo>
                  <a:pt x="49911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4579"/>
            <a:ext cx="137159" cy="76200"/>
          </a:xfrm>
          <a:custGeom>
            <a:avLst/>
            <a:gdLst/>
            <a:ahLst/>
            <a:cxnLst/>
            <a:rect l="l" t="t" r="r" b="b"/>
            <a:pathLst>
              <a:path w="137159" h="76200">
                <a:moveTo>
                  <a:pt x="2158" y="16002"/>
                </a:moveTo>
                <a:lnTo>
                  <a:pt x="1524" y="25908"/>
                </a:lnTo>
                <a:lnTo>
                  <a:pt x="0" y="35306"/>
                </a:lnTo>
                <a:lnTo>
                  <a:pt x="61594" y="43053"/>
                </a:lnTo>
                <a:lnTo>
                  <a:pt x="62102" y="47117"/>
                </a:lnTo>
                <a:lnTo>
                  <a:pt x="63626" y="51308"/>
                </a:lnTo>
                <a:lnTo>
                  <a:pt x="65150" y="54483"/>
                </a:lnTo>
                <a:lnTo>
                  <a:pt x="66801" y="58039"/>
                </a:lnTo>
                <a:lnTo>
                  <a:pt x="68833" y="61214"/>
                </a:lnTo>
                <a:lnTo>
                  <a:pt x="71374" y="63754"/>
                </a:lnTo>
                <a:lnTo>
                  <a:pt x="74040" y="66294"/>
                </a:lnTo>
                <a:lnTo>
                  <a:pt x="76580" y="68961"/>
                </a:lnTo>
                <a:lnTo>
                  <a:pt x="97281" y="76200"/>
                </a:lnTo>
                <a:lnTo>
                  <a:pt x="100964" y="76200"/>
                </a:lnTo>
                <a:lnTo>
                  <a:pt x="108203" y="75184"/>
                </a:lnTo>
                <a:lnTo>
                  <a:pt x="111759" y="73533"/>
                </a:lnTo>
                <a:lnTo>
                  <a:pt x="115442" y="72517"/>
                </a:lnTo>
                <a:lnTo>
                  <a:pt x="118999" y="70485"/>
                </a:lnTo>
                <a:lnTo>
                  <a:pt x="122174" y="68453"/>
                </a:lnTo>
                <a:lnTo>
                  <a:pt x="124713" y="65786"/>
                </a:lnTo>
                <a:lnTo>
                  <a:pt x="127253" y="63246"/>
                </a:lnTo>
                <a:lnTo>
                  <a:pt x="129920" y="60706"/>
                </a:lnTo>
                <a:lnTo>
                  <a:pt x="131444" y="57531"/>
                </a:lnTo>
                <a:lnTo>
                  <a:pt x="133476" y="54483"/>
                </a:lnTo>
                <a:lnTo>
                  <a:pt x="134492" y="50800"/>
                </a:lnTo>
                <a:lnTo>
                  <a:pt x="135635" y="47117"/>
                </a:lnTo>
                <a:lnTo>
                  <a:pt x="136651" y="44069"/>
                </a:lnTo>
                <a:lnTo>
                  <a:pt x="137159" y="39878"/>
                </a:lnTo>
                <a:lnTo>
                  <a:pt x="137159" y="36322"/>
                </a:lnTo>
                <a:lnTo>
                  <a:pt x="136143" y="29083"/>
                </a:lnTo>
                <a:lnTo>
                  <a:pt x="134492" y="25400"/>
                </a:lnTo>
                <a:lnTo>
                  <a:pt x="133862" y="23876"/>
                </a:lnTo>
                <a:lnTo>
                  <a:pt x="64134" y="23876"/>
                </a:lnTo>
                <a:lnTo>
                  <a:pt x="2158" y="16002"/>
                </a:lnTo>
                <a:close/>
              </a:path>
              <a:path w="137159" h="76200">
                <a:moveTo>
                  <a:pt x="97281" y="0"/>
                </a:moveTo>
                <a:lnTo>
                  <a:pt x="67817" y="17145"/>
                </a:lnTo>
                <a:lnTo>
                  <a:pt x="65785" y="20193"/>
                </a:lnTo>
                <a:lnTo>
                  <a:pt x="64134" y="23876"/>
                </a:lnTo>
                <a:lnTo>
                  <a:pt x="133862" y="23876"/>
                </a:lnTo>
                <a:lnTo>
                  <a:pt x="132968" y="21717"/>
                </a:lnTo>
                <a:lnTo>
                  <a:pt x="131444" y="18161"/>
                </a:lnTo>
                <a:lnTo>
                  <a:pt x="129412" y="14986"/>
                </a:lnTo>
                <a:lnTo>
                  <a:pt x="126745" y="12446"/>
                </a:lnTo>
                <a:lnTo>
                  <a:pt x="124205" y="9906"/>
                </a:lnTo>
                <a:lnTo>
                  <a:pt x="121665" y="7239"/>
                </a:lnTo>
                <a:lnTo>
                  <a:pt x="118490" y="5715"/>
                </a:lnTo>
                <a:lnTo>
                  <a:pt x="115442" y="3683"/>
                </a:lnTo>
                <a:lnTo>
                  <a:pt x="111759" y="2540"/>
                </a:lnTo>
                <a:lnTo>
                  <a:pt x="104520" y="508"/>
                </a:lnTo>
                <a:lnTo>
                  <a:pt x="100964" y="508"/>
                </a:lnTo>
                <a:lnTo>
                  <a:pt x="9728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60020" cy="160019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80009" y="0"/>
                </a:moveTo>
                <a:lnTo>
                  <a:pt x="41782" y="9779"/>
                </a:lnTo>
                <a:lnTo>
                  <a:pt x="9778" y="41656"/>
                </a:lnTo>
                <a:lnTo>
                  <a:pt x="0" y="79756"/>
                </a:lnTo>
                <a:lnTo>
                  <a:pt x="507" y="88011"/>
                </a:lnTo>
                <a:lnTo>
                  <a:pt x="13970" y="124460"/>
                </a:lnTo>
                <a:lnTo>
                  <a:pt x="49022" y="153289"/>
                </a:lnTo>
                <a:lnTo>
                  <a:pt x="56260" y="156464"/>
                </a:lnTo>
                <a:lnTo>
                  <a:pt x="71754" y="159512"/>
                </a:lnTo>
                <a:lnTo>
                  <a:pt x="80009" y="160020"/>
                </a:lnTo>
                <a:lnTo>
                  <a:pt x="88265" y="159512"/>
                </a:lnTo>
                <a:lnTo>
                  <a:pt x="124841" y="146177"/>
                </a:lnTo>
                <a:lnTo>
                  <a:pt x="150749" y="117856"/>
                </a:lnTo>
                <a:lnTo>
                  <a:pt x="160020" y="88011"/>
                </a:lnTo>
                <a:lnTo>
                  <a:pt x="160020" y="72009"/>
                </a:lnTo>
                <a:lnTo>
                  <a:pt x="158496" y="63754"/>
                </a:lnTo>
                <a:lnTo>
                  <a:pt x="156972" y="56134"/>
                </a:lnTo>
                <a:lnTo>
                  <a:pt x="153797" y="48895"/>
                </a:lnTo>
                <a:lnTo>
                  <a:pt x="150749" y="41656"/>
                </a:lnTo>
                <a:lnTo>
                  <a:pt x="118236" y="9779"/>
                </a:lnTo>
                <a:lnTo>
                  <a:pt x="88265" y="508"/>
                </a:lnTo>
                <a:lnTo>
                  <a:pt x="8000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2280" y="3154679"/>
            <a:ext cx="299720" cy="271780"/>
          </a:xfrm>
          <a:custGeom>
            <a:avLst/>
            <a:gdLst/>
            <a:ahLst/>
            <a:cxnLst/>
            <a:rect l="l" t="t" r="r" b="b"/>
            <a:pathLst>
              <a:path w="299720" h="271779">
                <a:moveTo>
                  <a:pt x="157479" y="0"/>
                </a:moveTo>
                <a:lnTo>
                  <a:pt x="142240" y="0"/>
                </a:lnTo>
                <a:lnTo>
                  <a:pt x="134493" y="507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3"/>
                </a:lnTo>
                <a:lnTo>
                  <a:pt x="65913" y="21589"/>
                </a:lnTo>
                <a:lnTo>
                  <a:pt x="60071" y="25145"/>
                </a:lnTo>
                <a:lnTo>
                  <a:pt x="54610" y="28828"/>
                </a:lnTo>
                <a:lnTo>
                  <a:pt x="49275" y="32893"/>
                </a:lnTo>
                <a:lnTo>
                  <a:pt x="43815" y="36956"/>
                </a:lnTo>
                <a:lnTo>
                  <a:pt x="18034" y="66167"/>
                </a:lnTo>
                <a:lnTo>
                  <a:pt x="1777" y="107568"/>
                </a:lnTo>
                <a:lnTo>
                  <a:pt x="0" y="120142"/>
                </a:lnTo>
                <a:lnTo>
                  <a:pt x="0" y="133603"/>
                </a:lnTo>
                <a:lnTo>
                  <a:pt x="889" y="140843"/>
                </a:lnTo>
                <a:lnTo>
                  <a:pt x="1777" y="147574"/>
                </a:lnTo>
                <a:lnTo>
                  <a:pt x="3683" y="153924"/>
                </a:lnTo>
                <a:lnTo>
                  <a:pt x="5461" y="160655"/>
                </a:lnTo>
                <a:lnTo>
                  <a:pt x="24892" y="196595"/>
                </a:lnTo>
                <a:lnTo>
                  <a:pt x="28955" y="202056"/>
                </a:lnTo>
                <a:lnTo>
                  <a:pt x="38862" y="211962"/>
                </a:lnTo>
                <a:lnTo>
                  <a:pt x="44196" y="216915"/>
                </a:lnTo>
                <a:lnTo>
                  <a:pt x="49656" y="221361"/>
                </a:lnTo>
                <a:lnTo>
                  <a:pt x="46100" y="228092"/>
                </a:lnTo>
                <a:lnTo>
                  <a:pt x="21717" y="258699"/>
                </a:lnTo>
                <a:lnTo>
                  <a:pt x="17652" y="261365"/>
                </a:lnTo>
                <a:lnTo>
                  <a:pt x="13589" y="264159"/>
                </a:lnTo>
                <a:lnTo>
                  <a:pt x="9525" y="266826"/>
                </a:lnTo>
                <a:lnTo>
                  <a:pt x="4952" y="268605"/>
                </a:lnTo>
                <a:lnTo>
                  <a:pt x="0" y="270890"/>
                </a:lnTo>
                <a:lnTo>
                  <a:pt x="2286" y="270890"/>
                </a:lnTo>
                <a:lnTo>
                  <a:pt x="9017" y="271780"/>
                </a:lnTo>
                <a:lnTo>
                  <a:pt x="25273" y="271780"/>
                </a:lnTo>
                <a:lnTo>
                  <a:pt x="69469" y="260095"/>
                </a:lnTo>
                <a:lnTo>
                  <a:pt x="92075" y="243839"/>
                </a:lnTo>
                <a:lnTo>
                  <a:pt x="208152" y="243839"/>
                </a:lnTo>
                <a:lnTo>
                  <a:pt x="214884" y="241172"/>
                </a:lnTo>
                <a:lnTo>
                  <a:pt x="221234" y="238506"/>
                </a:lnTo>
                <a:lnTo>
                  <a:pt x="227456" y="235331"/>
                </a:lnTo>
                <a:lnTo>
                  <a:pt x="233806" y="232156"/>
                </a:lnTo>
                <a:lnTo>
                  <a:pt x="239649" y="228600"/>
                </a:lnTo>
                <a:lnTo>
                  <a:pt x="245110" y="225044"/>
                </a:lnTo>
                <a:lnTo>
                  <a:pt x="250444" y="220980"/>
                </a:lnTo>
                <a:lnTo>
                  <a:pt x="255904" y="216407"/>
                </a:lnTo>
                <a:lnTo>
                  <a:pt x="260858" y="212344"/>
                </a:lnTo>
                <a:lnTo>
                  <a:pt x="265429" y="207390"/>
                </a:lnTo>
                <a:lnTo>
                  <a:pt x="269875" y="202945"/>
                </a:lnTo>
                <a:lnTo>
                  <a:pt x="273939" y="197993"/>
                </a:lnTo>
                <a:lnTo>
                  <a:pt x="292989" y="164719"/>
                </a:lnTo>
                <a:lnTo>
                  <a:pt x="299720" y="120142"/>
                </a:lnTo>
                <a:lnTo>
                  <a:pt x="297942" y="107568"/>
                </a:lnTo>
                <a:lnTo>
                  <a:pt x="284861" y="71500"/>
                </a:lnTo>
                <a:lnTo>
                  <a:pt x="260858" y="41401"/>
                </a:lnTo>
                <a:lnTo>
                  <a:pt x="250444" y="32893"/>
                </a:lnTo>
                <a:lnTo>
                  <a:pt x="245110" y="28828"/>
                </a:lnTo>
                <a:lnTo>
                  <a:pt x="239649" y="25145"/>
                </a:lnTo>
                <a:lnTo>
                  <a:pt x="233806" y="21589"/>
                </a:lnTo>
                <a:lnTo>
                  <a:pt x="227456" y="18033"/>
                </a:lnTo>
                <a:lnTo>
                  <a:pt x="221234" y="15367"/>
                </a:lnTo>
                <a:lnTo>
                  <a:pt x="214884" y="12192"/>
                </a:lnTo>
                <a:lnTo>
                  <a:pt x="165226" y="507"/>
                </a:lnTo>
                <a:lnTo>
                  <a:pt x="157479" y="0"/>
                </a:lnTo>
                <a:close/>
              </a:path>
              <a:path w="299720" h="271779">
                <a:moveTo>
                  <a:pt x="208152" y="243839"/>
                </a:moveTo>
                <a:lnTo>
                  <a:pt x="92075" y="243839"/>
                </a:lnTo>
                <a:lnTo>
                  <a:pt x="105664" y="248412"/>
                </a:lnTo>
                <a:lnTo>
                  <a:pt x="112902" y="249681"/>
                </a:lnTo>
                <a:lnTo>
                  <a:pt x="127253" y="252475"/>
                </a:lnTo>
                <a:lnTo>
                  <a:pt x="134493" y="253364"/>
                </a:lnTo>
                <a:lnTo>
                  <a:pt x="142240" y="253745"/>
                </a:lnTo>
                <a:lnTo>
                  <a:pt x="157479" y="253745"/>
                </a:lnTo>
                <a:lnTo>
                  <a:pt x="201295" y="246125"/>
                </a:lnTo>
                <a:lnTo>
                  <a:pt x="208152" y="24383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81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81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81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9" y="12192"/>
                </a:lnTo>
                <a:lnTo>
                  <a:pt x="3644" y="17780"/>
                </a:lnTo>
                <a:lnTo>
                  <a:pt x="7264" y="22352"/>
                </a:lnTo>
                <a:lnTo>
                  <a:pt x="12700" y="25273"/>
                </a:lnTo>
                <a:lnTo>
                  <a:pt x="69837" y="44704"/>
                </a:lnTo>
                <a:lnTo>
                  <a:pt x="76200" y="45720"/>
                </a:lnTo>
                <a:lnTo>
                  <a:pt x="82537" y="44704"/>
                </a:lnTo>
                <a:lnTo>
                  <a:pt x="139700" y="25273"/>
                </a:lnTo>
                <a:lnTo>
                  <a:pt x="145135" y="22352"/>
                </a:lnTo>
                <a:lnTo>
                  <a:pt x="148755" y="17780"/>
                </a:lnTo>
                <a:lnTo>
                  <a:pt x="151472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460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248919"/>
                </a:moveTo>
                <a:lnTo>
                  <a:pt x="22034" y="106299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5510" y="516890"/>
            <a:ext cx="383540" cy="457200"/>
          </a:xfrm>
          <a:custGeom>
            <a:avLst/>
            <a:gdLst/>
            <a:ahLst/>
            <a:cxnLst/>
            <a:rect l="l" t="t" r="r" b="b"/>
            <a:pathLst>
              <a:path w="383540" h="457200">
                <a:moveTo>
                  <a:pt x="268122" y="457200"/>
                </a:moveTo>
                <a:lnTo>
                  <a:pt x="272669" y="437261"/>
                </a:lnTo>
                <a:lnTo>
                  <a:pt x="279019" y="418211"/>
                </a:lnTo>
                <a:lnTo>
                  <a:pt x="286296" y="400176"/>
                </a:lnTo>
                <a:lnTo>
                  <a:pt x="294462" y="383794"/>
                </a:lnTo>
                <a:lnTo>
                  <a:pt x="303568" y="368426"/>
                </a:lnTo>
                <a:lnTo>
                  <a:pt x="312635" y="353060"/>
                </a:lnTo>
                <a:lnTo>
                  <a:pt x="332638" y="324104"/>
                </a:lnTo>
                <a:lnTo>
                  <a:pt x="342646" y="309625"/>
                </a:lnTo>
                <a:lnTo>
                  <a:pt x="351713" y="295148"/>
                </a:lnTo>
                <a:lnTo>
                  <a:pt x="374396" y="248031"/>
                </a:lnTo>
                <a:lnTo>
                  <a:pt x="382651" y="201040"/>
                </a:lnTo>
                <a:lnTo>
                  <a:pt x="383540" y="191008"/>
                </a:lnTo>
                <a:lnTo>
                  <a:pt x="378968" y="152146"/>
                </a:lnTo>
                <a:lnTo>
                  <a:pt x="359918" y="99568"/>
                </a:lnTo>
                <a:lnTo>
                  <a:pt x="327190" y="56134"/>
                </a:lnTo>
                <a:lnTo>
                  <a:pt x="282638" y="23622"/>
                </a:lnTo>
                <a:lnTo>
                  <a:pt x="229946" y="3683"/>
                </a:lnTo>
                <a:lnTo>
                  <a:pt x="191770" y="0"/>
                </a:lnTo>
                <a:lnTo>
                  <a:pt x="153593" y="3683"/>
                </a:lnTo>
                <a:lnTo>
                  <a:pt x="117246" y="15367"/>
                </a:lnTo>
                <a:lnTo>
                  <a:pt x="69964" y="43434"/>
                </a:lnTo>
                <a:lnTo>
                  <a:pt x="32727" y="84200"/>
                </a:lnTo>
                <a:lnTo>
                  <a:pt x="9105" y="133985"/>
                </a:lnTo>
                <a:lnTo>
                  <a:pt x="0" y="191008"/>
                </a:lnTo>
                <a:lnTo>
                  <a:pt x="4546" y="229997"/>
                </a:lnTo>
                <a:lnTo>
                  <a:pt x="23621" y="280670"/>
                </a:lnTo>
                <a:lnTo>
                  <a:pt x="50901" y="324104"/>
                </a:lnTo>
                <a:lnTo>
                  <a:pt x="70904" y="353060"/>
                </a:lnTo>
                <a:lnTo>
                  <a:pt x="79971" y="368426"/>
                </a:lnTo>
                <a:lnTo>
                  <a:pt x="89077" y="383794"/>
                </a:lnTo>
                <a:lnTo>
                  <a:pt x="97243" y="400176"/>
                </a:lnTo>
                <a:lnTo>
                  <a:pt x="104521" y="418211"/>
                </a:lnTo>
                <a:lnTo>
                  <a:pt x="110871" y="437261"/>
                </a:lnTo>
                <a:lnTo>
                  <a:pt x="115417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668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0"/>
                </a:moveTo>
                <a:lnTo>
                  <a:pt x="31229" y="106299"/>
                </a:lnTo>
                <a:lnTo>
                  <a:pt x="0" y="24891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0008" y="717550"/>
            <a:ext cx="134543" cy="27939"/>
          </a:xfrm>
          <a:custGeom>
            <a:avLst/>
            <a:gdLst/>
            <a:ahLst/>
            <a:cxnLst/>
            <a:rect l="l" t="t" r="r" b="b"/>
            <a:pathLst>
              <a:path w="134543" h="27939">
                <a:moveTo>
                  <a:pt x="0" y="2666"/>
                </a:moveTo>
                <a:lnTo>
                  <a:pt x="30911" y="27939"/>
                </a:lnTo>
                <a:lnTo>
                  <a:pt x="61823" y="2666"/>
                </a:lnTo>
                <a:lnTo>
                  <a:pt x="64541" y="888"/>
                </a:lnTo>
                <a:lnTo>
                  <a:pt x="67271" y="0"/>
                </a:lnTo>
                <a:lnTo>
                  <a:pt x="70002" y="888"/>
                </a:lnTo>
                <a:lnTo>
                  <a:pt x="72720" y="2666"/>
                </a:lnTo>
                <a:lnTo>
                  <a:pt x="103632" y="27939"/>
                </a:lnTo>
                <a:lnTo>
                  <a:pt x="134543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81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279" y="184150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826" y="0"/>
                </a:moveTo>
                <a:lnTo>
                  <a:pt x="125183" y="508"/>
                </a:lnTo>
                <a:lnTo>
                  <a:pt x="118554" y="1015"/>
                </a:lnTo>
                <a:lnTo>
                  <a:pt x="111899" y="1524"/>
                </a:lnTo>
                <a:lnTo>
                  <a:pt x="105244" y="3048"/>
                </a:lnTo>
                <a:lnTo>
                  <a:pt x="99123" y="4572"/>
                </a:lnTo>
                <a:lnTo>
                  <a:pt x="93002" y="6096"/>
                </a:lnTo>
                <a:lnTo>
                  <a:pt x="86868" y="8127"/>
                </a:lnTo>
                <a:lnTo>
                  <a:pt x="80721" y="10795"/>
                </a:lnTo>
                <a:lnTo>
                  <a:pt x="74599" y="13335"/>
                </a:lnTo>
                <a:lnTo>
                  <a:pt x="38836" y="38862"/>
                </a:lnTo>
                <a:lnTo>
                  <a:pt x="15836" y="69468"/>
                </a:lnTo>
                <a:lnTo>
                  <a:pt x="8178" y="86868"/>
                </a:lnTo>
                <a:lnTo>
                  <a:pt x="6121" y="92963"/>
                </a:lnTo>
                <a:lnTo>
                  <a:pt x="0" y="125222"/>
                </a:lnTo>
                <a:lnTo>
                  <a:pt x="0" y="132333"/>
                </a:lnTo>
                <a:lnTo>
                  <a:pt x="0" y="138937"/>
                </a:lnTo>
                <a:lnTo>
                  <a:pt x="520" y="145669"/>
                </a:lnTo>
                <a:lnTo>
                  <a:pt x="10210" y="183387"/>
                </a:lnTo>
                <a:lnTo>
                  <a:pt x="30149" y="216154"/>
                </a:lnTo>
                <a:lnTo>
                  <a:pt x="63360" y="245237"/>
                </a:lnTo>
                <a:lnTo>
                  <a:pt x="86868" y="255905"/>
                </a:lnTo>
                <a:lnTo>
                  <a:pt x="93002" y="258063"/>
                </a:lnTo>
                <a:lnTo>
                  <a:pt x="125183" y="264160"/>
                </a:lnTo>
                <a:lnTo>
                  <a:pt x="131826" y="264160"/>
                </a:lnTo>
                <a:lnTo>
                  <a:pt x="138976" y="264160"/>
                </a:lnTo>
                <a:lnTo>
                  <a:pt x="145605" y="263651"/>
                </a:lnTo>
                <a:lnTo>
                  <a:pt x="177292" y="255905"/>
                </a:lnTo>
                <a:lnTo>
                  <a:pt x="183438" y="253873"/>
                </a:lnTo>
                <a:lnTo>
                  <a:pt x="189052" y="251332"/>
                </a:lnTo>
                <a:lnTo>
                  <a:pt x="194652" y="248285"/>
                </a:lnTo>
                <a:lnTo>
                  <a:pt x="200279" y="245237"/>
                </a:lnTo>
                <a:lnTo>
                  <a:pt x="234010" y="216154"/>
                </a:lnTo>
                <a:lnTo>
                  <a:pt x="253415" y="183387"/>
                </a:lnTo>
                <a:lnTo>
                  <a:pt x="255981" y="177800"/>
                </a:lnTo>
                <a:lnTo>
                  <a:pt x="258013" y="171704"/>
                </a:lnTo>
                <a:lnTo>
                  <a:pt x="260070" y="164973"/>
                </a:lnTo>
                <a:lnTo>
                  <a:pt x="261099" y="158876"/>
                </a:lnTo>
                <a:lnTo>
                  <a:pt x="262623" y="152273"/>
                </a:lnTo>
                <a:lnTo>
                  <a:pt x="263131" y="145669"/>
                </a:lnTo>
                <a:lnTo>
                  <a:pt x="263639" y="138937"/>
                </a:lnTo>
                <a:lnTo>
                  <a:pt x="264160" y="132333"/>
                </a:lnTo>
                <a:lnTo>
                  <a:pt x="263639" y="125222"/>
                </a:lnTo>
                <a:lnTo>
                  <a:pt x="263131" y="118491"/>
                </a:lnTo>
                <a:lnTo>
                  <a:pt x="262623" y="111887"/>
                </a:lnTo>
                <a:lnTo>
                  <a:pt x="261099" y="105791"/>
                </a:lnTo>
                <a:lnTo>
                  <a:pt x="260070" y="99060"/>
                </a:lnTo>
                <a:lnTo>
                  <a:pt x="258013" y="92963"/>
                </a:lnTo>
                <a:lnTo>
                  <a:pt x="255981" y="86868"/>
                </a:lnTo>
                <a:lnTo>
                  <a:pt x="253415" y="80772"/>
                </a:lnTo>
                <a:lnTo>
                  <a:pt x="250863" y="75056"/>
                </a:lnTo>
                <a:lnTo>
                  <a:pt x="247802" y="69468"/>
                </a:lnTo>
                <a:lnTo>
                  <a:pt x="244729" y="63881"/>
                </a:lnTo>
                <a:lnTo>
                  <a:pt x="241668" y="58293"/>
                </a:lnTo>
                <a:lnTo>
                  <a:pt x="205905" y="22478"/>
                </a:lnTo>
                <a:lnTo>
                  <a:pt x="194652" y="16383"/>
                </a:lnTo>
                <a:lnTo>
                  <a:pt x="189052" y="13335"/>
                </a:lnTo>
                <a:lnTo>
                  <a:pt x="158381" y="3048"/>
                </a:lnTo>
                <a:lnTo>
                  <a:pt x="152260" y="1524"/>
                </a:lnTo>
                <a:lnTo>
                  <a:pt x="145605" y="1015"/>
                </a:lnTo>
                <a:lnTo>
                  <a:pt x="138976" y="508"/>
                </a:lnTo>
                <a:lnTo>
                  <a:pt x="13182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85" y="1871979"/>
            <a:ext cx="203149" cy="203200"/>
          </a:xfrm>
          <a:custGeom>
            <a:avLst/>
            <a:gdLst/>
            <a:ahLst/>
            <a:cxnLst/>
            <a:rect l="l" t="t" r="r" b="b"/>
            <a:pathLst>
              <a:path w="203149" h="203200">
                <a:moveTo>
                  <a:pt x="101320" y="0"/>
                </a:moveTo>
                <a:lnTo>
                  <a:pt x="91084" y="508"/>
                </a:lnTo>
                <a:lnTo>
                  <a:pt x="80860" y="2032"/>
                </a:lnTo>
                <a:lnTo>
                  <a:pt x="45021" y="17399"/>
                </a:lnTo>
                <a:lnTo>
                  <a:pt x="17399" y="45085"/>
                </a:lnTo>
                <a:lnTo>
                  <a:pt x="2032" y="81407"/>
                </a:lnTo>
                <a:lnTo>
                  <a:pt x="0" y="101854"/>
                </a:lnTo>
                <a:lnTo>
                  <a:pt x="8166" y="141224"/>
                </a:lnTo>
                <a:lnTo>
                  <a:pt x="29667" y="173482"/>
                </a:lnTo>
                <a:lnTo>
                  <a:pt x="61899" y="194945"/>
                </a:lnTo>
                <a:lnTo>
                  <a:pt x="101320" y="203200"/>
                </a:lnTo>
                <a:lnTo>
                  <a:pt x="140728" y="194945"/>
                </a:lnTo>
                <a:lnTo>
                  <a:pt x="172961" y="173482"/>
                </a:lnTo>
                <a:lnTo>
                  <a:pt x="194983" y="141224"/>
                </a:lnTo>
                <a:lnTo>
                  <a:pt x="203149" y="101854"/>
                </a:lnTo>
                <a:lnTo>
                  <a:pt x="194983" y="62484"/>
                </a:lnTo>
                <a:lnTo>
                  <a:pt x="172961" y="30226"/>
                </a:lnTo>
                <a:lnTo>
                  <a:pt x="140728" y="8255"/>
                </a:lnTo>
                <a:lnTo>
                  <a:pt x="1013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240" y="1902460"/>
            <a:ext cx="71119" cy="71119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119"/>
                </a:moveTo>
                <a:lnTo>
                  <a:pt x="520" y="63372"/>
                </a:lnTo>
                <a:lnTo>
                  <a:pt x="1549" y="56768"/>
                </a:lnTo>
                <a:lnTo>
                  <a:pt x="20980" y="20446"/>
                </a:lnTo>
                <a:lnTo>
                  <a:pt x="56794" y="1015"/>
                </a:lnTo>
                <a:lnTo>
                  <a:pt x="63957" y="0"/>
                </a:lnTo>
                <a:lnTo>
                  <a:pt x="7111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" y="2062479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0" y="21208"/>
                </a:moveTo>
                <a:lnTo>
                  <a:pt x="104457" y="123951"/>
                </a:lnTo>
                <a:lnTo>
                  <a:pt x="105994" y="124968"/>
                </a:lnTo>
                <a:lnTo>
                  <a:pt x="107530" y="125983"/>
                </a:lnTo>
                <a:lnTo>
                  <a:pt x="109562" y="126492"/>
                </a:lnTo>
                <a:lnTo>
                  <a:pt x="111632" y="127000"/>
                </a:lnTo>
                <a:lnTo>
                  <a:pt x="113664" y="126492"/>
                </a:lnTo>
                <a:lnTo>
                  <a:pt x="115201" y="125983"/>
                </a:lnTo>
                <a:lnTo>
                  <a:pt x="117246" y="124968"/>
                </a:lnTo>
                <a:lnTo>
                  <a:pt x="118795" y="123951"/>
                </a:lnTo>
                <a:lnTo>
                  <a:pt x="126466" y="116458"/>
                </a:lnTo>
                <a:lnTo>
                  <a:pt x="128003" y="114934"/>
                </a:lnTo>
                <a:lnTo>
                  <a:pt x="129031" y="112902"/>
                </a:lnTo>
                <a:lnTo>
                  <a:pt x="129539" y="110870"/>
                </a:lnTo>
                <a:lnTo>
                  <a:pt x="129539" y="109346"/>
                </a:lnTo>
                <a:lnTo>
                  <a:pt x="129539" y="107314"/>
                </a:lnTo>
                <a:lnTo>
                  <a:pt x="129031" y="105282"/>
                </a:lnTo>
                <a:lnTo>
                  <a:pt x="128003" y="103758"/>
                </a:lnTo>
                <a:lnTo>
                  <a:pt x="126466" y="101853"/>
                </a:lnTo>
                <a:lnTo>
                  <a:pt x="2252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981936" y="259280"/>
            <a:ext cx="5200311" cy="1245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¿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Q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ue</a:t>
            </a:r>
            <a:r>
              <a:rPr sz="4000" spc="-4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es un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cuadro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de mando?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25109" y="1308098"/>
            <a:ext cx="3677921" cy="3677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8337" y="1802445"/>
            <a:ext cx="4267199" cy="277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“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eg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</a:t>
            </a:r>
            <a:r>
              <a:rPr sz="1600" b="1" spc="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(CMI),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tam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ién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cido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Ba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b="1" spc="-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ed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rd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b="1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dashboard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he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enta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lecer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bj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”</a:t>
            </a:r>
            <a:r>
              <a:rPr sz="1600" spc="0" dirty="0">
                <a:solidFill>
                  <a:srgbClr val="C5DAEB"/>
                </a:solidFill>
                <a:cs typeface="Sylfaen"/>
              </a:rPr>
              <a:t>1</a:t>
            </a:r>
            <a:endParaRPr sz="1600" dirty="0">
              <a:cs typeface="Sylfaen"/>
            </a:endParaRPr>
          </a:p>
          <a:p>
            <a:pPr marL="285750" indent="-285750" algn="just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387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ero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edes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esta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esa,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av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é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ilt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fecha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276EC060-7ECE-434C-B583-DBDAB455E74C}"/>
              </a:ext>
            </a:extLst>
          </p:cNvPr>
          <p:cNvSpPr txBox="1"/>
          <p:nvPr/>
        </p:nvSpPr>
        <p:spPr>
          <a:xfrm>
            <a:off x="79692" y="4678204"/>
            <a:ext cx="5200310" cy="615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8735" algn="just">
              <a:lnSpc>
                <a:spcPct val="100000"/>
              </a:lnSpc>
              <a:tabLst>
                <a:tab pos="329565" algn="l"/>
              </a:tabLst>
            </a:pPr>
            <a:r>
              <a:rPr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s-MX"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sz="1200" b="1" u="sng" spc="-2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ando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00806" y="1878493"/>
            <a:ext cx="2673351" cy="19645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Ir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98E1FAB-3FEB-4181-9634-627802318A7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77" y="977852"/>
            <a:ext cx="4403323" cy="403987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86ACB8B2-3D11-411D-AF36-4050C3B17821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789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056B9FB-A1D5-456C-9861-8BAF575593E7}"/>
              </a:ext>
            </a:extLst>
          </p:cNvPr>
          <p:cNvSpPr txBox="1"/>
          <p:nvPr/>
        </p:nvSpPr>
        <p:spPr>
          <a:xfrm>
            <a:off x="1456937" y="1467731"/>
            <a:ext cx="7306063" cy="6918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9E529BAF-07E0-4F6D-BDFA-6917DF4362B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37" y="2439470"/>
            <a:ext cx="582104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85F1E574-F92A-4C5E-BE05-F7DEF1DDFD28}"/>
              </a:ext>
            </a:extLst>
          </p:cNvPr>
          <p:cNvSpPr txBox="1"/>
          <p:nvPr/>
        </p:nvSpPr>
        <p:spPr>
          <a:xfrm>
            <a:off x="965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46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9288" y="2314665"/>
            <a:ext cx="1802136" cy="1391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610104" y="29461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543297" y="800040"/>
            <a:ext cx="2805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el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47ACB9B-8D3C-41D2-9FF9-5AC880FB06E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39" y="1499870"/>
            <a:ext cx="5663326" cy="32816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bject 17">
            <a:extLst>
              <a:ext uri="{FF2B5EF4-FFF2-40B4-BE49-F238E27FC236}">
                <a16:creationId xmlns:a16="http://schemas.microsoft.com/office/drawing/2014/main" id="{66813CFE-5A7C-4109-B707-B4E70912DCE7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20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444497" y="1624504"/>
            <a:ext cx="8364222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      Datos Ortopedicos_matrícula.xls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9BB4465-067D-4399-9233-C7523F732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203" y="2231717"/>
            <a:ext cx="3967592" cy="1562761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34FAF5A3-81DE-421E-9B93-D39983AB5989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398778" y="1689449"/>
            <a:ext cx="3690305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los rangos: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Clientes, Facturas,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Productos.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C679FF2-F9EE-4228-B61E-A2D34C2DA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083" y="1570001"/>
            <a:ext cx="4962525" cy="3486150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3569E63C-84F7-4074-AF39-E3CC0875B9E6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398778" y="1689449"/>
            <a:ext cx="8265162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las tablas: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b="1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A3F78D1-0B12-4F93-B998-BB81AB84C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731" y="2180448"/>
            <a:ext cx="5831024" cy="2322831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015E1438-BD46-40DE-97F5-9EE80B07BC01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25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230119"/>
            <a:ext cx="4872230" cy="9001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Cálculos en Power </a:t>
            </a:r>
            <a:r>
              <a:rPr lang="es-MX" sz="3600" dirty="0" err="1">
                <a:solidFill>
                  <a:srgbClr val="FFC000"/>
                </a:solidFill>
                <a:latin typeface="Calibri"/>
                <a:cs typeface="Calibri"/>
              </a:rPr>
              <a:t>Pivot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8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89A523EA-A916-4B50-A45A-A1F2010CAEDB}"/>
              </a:ext>
            </a:extLst>
          </p:cNvPr>
          <p:cNvSpPr txBox="1"/>
          <p:nvPr/>
        </p:nvSpPr>
        <p:spPr>
          <a:xfrm>
            <a:off x="1974723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D2D29CA-A38F-491A-87EB-255F961731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1" y="135609"/>
            <a:ext cx="1477235" cy="1185827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B35E6353-24FD-4DDF-84EB-CC6086791A10}"/>
              </a:ext>
            </a:extLst>
          </p:cNvPr>
          <p:cNvSpPr/>
          <p:nvPr/>
        </p:nvSpPr>
        <p:spPr>
          <a:xfrm>
            <a:off x="1924639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Cálculos en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4B3D2DFD-6AB4-4035-B6AD-B33655344B21}"/>
              </a:ext>
            </a:extLst>
          </p:cNvPr>
          <p:cNvSpPr txBox="1"/>
          <p:nvPr/>
        </p:nvSpPr>
        <p:spPr>
          <a:xfrm>
            <a:off x="1963165" y="1632965"/>
            <a:ext cx="6160517" cy="530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s siguientes cálculos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:</a:t>
            </a:r>
            <a:endParaRPr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F860F02B-5E4D-41F2-93BA-B98292C10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20558"/>
              </p:ext>
            </p:extLst>
          </p:nvPr>
        </p:nvGraphicFramePr>
        <p:xfrm>
          <a:off x="1981791" y="2163826"/>
          <a:ext cx="62484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774038816"/>
                    </a:ext>
                  </a:extLst>
                </a:gridCol>
                <a:gridCol w="2133339">
                  <a:extLst>
                    <a:ext uri="{9D8B030D-6E8A-4147-A177-3AD203B41FA5}">
                      <a16:colId xmlns:a16="http://schemas.microsoft.com/office/drawing/2014/main" val="7287238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94795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Hoja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Nombre de la columna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Cálculo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9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6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porte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dirty="0" err="1">
                          <a:latin typeface="+mn-lt"/>
                          <a:cs typeface="Arial"/>
                        </a:rPr>
                        <a:t>Cantidad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dirty="0" err="1">
                          <a:latin typeface="+mn-lt"/>
                          <a:cs typeface="Arial"/>
                        </a:rPr>
                        <a:t>Precio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]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9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 err="1">
                          <a:latin typeface="+mn-lt"/>
                          <a:cs typeface="Arial"/>
                        </a:rPr>
                        <a:t>Descuento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$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[Importe]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[D</a:t>
                      </a:r>
                      <a:r>
                        <a:rPr sz="1600" b="1" spc="-5" dirty="0" err="1">
                          <a:latin typeface="+mn-lt"/>
                          <a:cs typeface="Arial"/>
                        </a:rPr>
                        <a:t>escuento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]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Arial"/>
                        </a:rPr>
                        <a:t>AñoFactura</a:t>
                      </a:r>
                      <a:endParaRPr sz="1600" b="1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spc="-20" dirty="0">
                          <a:latin typeface="+mn-lt"/>
                          <a:cs typeface="Arial"/>
                        </a:rPr>
                        <a:t>Y</a:t>
                      </a:r>
                      <a:r>
                        <a:rPr lang="es-MX" sz="1600" b="1" spc="-20" dirty="0">
                          <a:latin typeface="+mn-lt"/>
                          <a:cs typeface="Arial"/>
                        </a:rPr>
                        <a:t>EAR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spc="0" dirty="0" err="1">
                          <a:latin typeface="+mn-lt"/>
                          <a:cs typeface="Arial"/>
                        </a:rPr>
                        <a:t>Fecha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Factura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4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MesFactura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MONTH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spc="0" dirty="0" err="1">
                          <a:latin typeface="+mn-lt"/>
                          <a:cs typeface="Arial"/>
                        </a:rPr>
                        <a:t>Fecha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Factura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8821"/>
                  </a:ext>
                </a:extLst>
              </a:tr>
            </a:tbl>
          </a:graphicData>
        </a:graphic>
      </p:graphicFrame>
      <p:sp>
        <p:nvSpPr>
          <p:cNvPr id="22" name="object 17">
            <a:extLst>
              <a:ext uri="{FF2B5EF4-FFF2-40B4-BE49-F238E27FC236}">
                <a16:creationId xmlns:a16="http://schemas.microsoft.com/office/drawing/2014/main" id="{34D6B347-108E-40CC-86F8-F35A985BD374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27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747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66950"/>
            <a:ext cx="464363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Relaciones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50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0974" y="441324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72AC1B0F-E92E-4E91-A4C7-767790042439}"/>
              </a:ext>
            </a:extLst>
          </p:cNvPr>
          <p:cNvSpPr txBox="1"/>
          <p:nvPr/>
        </p:nvSpPr>
        <p:spPr>
          <a:xfrm>
            <a:off x="989348" y="1352550"/>
            <a:ext cx="7336817" cy="103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dad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puedan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elec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r,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ontr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rma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encuentren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ais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otra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4584321" y="2073421"/>
            <a:ext cx="4483479" cy="2991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79B1BCF-DCC8-4DCE-9377-04AFB6772AFE}"/>
              </a:ext>
            </a:extLst>
          </p:cNvPr>
          <p:cNvSpPr txBox="1"/>
          <p:nvPr/>
        </p:nvSpPr>
        <p:spPr>
          <a:xfrm>
            <a:off x="997193" y="2286308"/>
            <a:ext cx="3382676" cy="22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ón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  </a:t>
            </a:r>
            <a:r>
              <a:rPr sz="1600" spc="-1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campos  </a:t>
            </a:r>
            <a:r>
              <a:rPr sz="1600" spc="-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comunes (c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umn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dos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permite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tomar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ra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el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cer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tro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73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583" y="2852100"/>
            <a:ext cx="1690117" cy="816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00"/>
              </a:lnSpc>
            </a:pP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ar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ower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ivot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l o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igen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d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489" y="590550"/>
            <a:ext cx="3390900" cy="648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Pr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 seguir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0" y="1004569"/>
                </a:moveTo>
                <a:lnTo>
                  <a:pt x="584860" y="0"/>
                </a:lnTo>
                <a:lnTo>
                  <a:pt x="1523364" y="0"/>
                </a:lnTo>
                <a:lnTo>
                  <a:pt x="2108200" y="1004569"/>
                </a:lnTo>
                <a:lnTo>
                  <a:pt x="1523364" y="2009139"/>
                </a:lnTo>
                <a:lnTo>
                  <a:pt x="584860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2792095"/>
            <a:ext cx="1447800" cy="998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40" algn="ctr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Depur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preparar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archi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vo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uente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3300" y="2133600"/>
            <a:ext cx="2110740" cy="2009139"/>
          </a:xfrm>
          <a:custGeom>
            <a:avLst/>
            <a:gdLst/>
            <a:ahLst/>
            <a:cxnLst/>
            <a:rect l="l" t="t" r="r" b="b"/>
            <a:pathLst>
              <a:path w="2110740" h="2009139">
                <a:moveTo>
                  <a:pt x="0" y="1004569"/>
                </a:moveTo>
                <a:lnTo>
                  <a:pt x="584835" y="0"/>
                </a:lnTo>
                <a:lnTo>
                  <a:pt x="1525904" y="0"/>
                </a:lnTo>
                <a:lnTo>
                  <a:pt x="2110740" y="1004569"/>
                </a:lnTo>
                <a:lnTo>
                  <a:pt x="1525904" y="2009139"/>
                </a:lnTo>
                <a:lnTo>
                  <a:pt x="584835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6670" y="2852100"/>
            <a:ext cx="1598930" cy="75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lang="es-MX" sz="1600" b="1" spc="-10" dirty="0">
                <a:solidFill>
                  <a:srgbClr val="C5DAEB"/>
                </a:solidFill>
                <a:latin typeface="Calibri"/>
                <a:cs typeface="Calibri"/>
              </a:rPr>
              <a:t>Cálculos, r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 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jerarqu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ía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58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5" y="0"/>
                </a:moveTo>
                <a:lnTo>
                  <a:pt x="584834" y="0"/>
                </a:lnTo>
                <a:lnTo>
                  <a:pt x="0" y="1004569"/>
                </a:lnTo>
                <a:lnTo>
                  <a:pt x="584834" y="2009139"/>
                </a:lnTo>
                <a:lnTo>
                  <a:pt x="1523365" y="2009139"/>
                </a:lnTo>
                <a:lnTo>
                  <a:pt x="2108200" y="1004569"/>
                </a:lnTo>
                <a:lnTo>
                  <a:pt x="15233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79640" y="2800350"/>
            <a:ext cx="171196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liz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g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cos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segm</a:t>
            </a:r>
            <a:r>
              <a:rPr sz="1600" b="1" spc="-1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empo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1" name="object 25">
            <a:extLst>
              <a:ext uri="{FF2B5EF4-FFF2-40B4-BE49-F238E27FC236}">
                <a16:creationId xmlns:a16="http://schemas.microsoft.com/office/drawing/2014/main" id="{312D3E62-47BE-48A8-9BE7-90AECD233B40}"/>
              </a:ext>
            </a:extLst>
          </p:cNvPr>
          <p:cNvSpPr txBox="1"/>
          <p:nvPr/>
        </p:nvSpPr>
        <p:spPr>
          <a:xfrm>
            <a:off x="990600" y="2336800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17F10200-653B-46D8-9AB7-66BB0C8CCD3B}"/>
              </a:ext>
            </a:extLst>
          </p:cNvPr>
          <p:cNvSpPr txBox="1"/>
          <p:nvPr/>
        </p:nvSpPr>
        <p:spPr>
          <a:xfrm>
            <a:off x="3352800" y="2343150"/>
            <a:ext cx="4572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4E106B39-8C67-4647-B35C-B4692DD141CA}"/>
              </a:ext>
            </a:extLst>
          </p:cNvPr>
          <p:cNvSpPr txBox="1"/>
          <p:nvPr/>
        </p:nvSpPr>
        <p:spPr>
          <a:xfrm>
            <a:off x="5678170" y="2371725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3B8A75E5-B588-4014-9BA2-4577873D1E7B}"/>
              </a:ext>
            </a:extLst>
          </p:cNvPr>
          <p:cNvSpPr txBox="1"/>
          <p:nvPr/>
        </p:nvSpPr>
        <p:spPr>
          <a:xfrm>
            <a:off x="7696200" y="2336800"/>
            <a:ext cx="762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247" y="1432560"/>
            <a:ext cx="5093399" cy="359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81219" y="1315780"/>
            <a:ext cx="2660961" cy="269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si realiza una búsqueda de un pedido que realizó el cliente: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Juan González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al filtrar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a esa persona se puede ver que es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C101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filtraría los pedidos de ese cliente: mostraría solamente el 1 y 6.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84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676" y="1276350"/>
            <a:ext cx="5107933" cy="3782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36104" y="1276350"/>
            <a:ext cx="2786838" cy="3437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lnSpc>
                <a:spcPts val="850"/>
              </a:lnSpc>
              <a:spcBef>
                <a:spcPts val="8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Cada  tabla  debe  tener  un 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campo  llave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 el  cual  debe  ser  único,  es  decir,  no  se  debe repetir, y  no  estar  vacío.  Ese  campo  llave  va  a  servir  para  relacionar  las  tablas.  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el campo llave seria: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NoCliente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el campo llave sería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NoPedido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CEA63A-8565-4CAD-89DC-38074275DC2A}"/>
              </a:ext>
            </a:extLst>
          </p:cNvPr>
          <p:cNvSpPr/>
          <p:nvPr/>
        </p:nvSpPr>
        <p:spPr>
          <a:xfrm>
            <a:off x="4114800" y="1304274"/>
            <a:ext cx="914400" cy="157227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6F97A01-B057-458F-B657-0050B499BD2D}"/>
              </a:ext>
            </a:extLst>
          </p:cNvPr>
          <p:cNvSpPr/>
          <p:nvPr/>
        </p:nvSpPr>
        <p:spPr>
          <a:xfrm>
            <a:off x="4111781" y="3105150"/>
            <a:ext cx="914400" cy="179324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04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682751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35" y="3561508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48335" y="1250579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86861" y="2083504"/>
            <a:ext cx="6153375" cy="1928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Vista de diagrama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spc="-20" dirty="0">
                <a:solidFill>
                  <a:srgbClr val="FFC000"/>
                </a:solidFill>
                <a:cs typeface="Calibri"/>
              </a:rPr>
              <a:t>Relaciona las tablas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acuerdo  al campo llave de cada tabla (es el primer campo en cada una de ellas).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36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36238"/>
            <a:ext cx="7802881" cy="15820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Relaciona los campos de las siguientes Tablas:</a:t>
            </a:r>
          </a:p>
          <a:p>
            <a:pPr marL="12700">
              <a:lnSpc>
                <a:spcPct val="100000"/>
              </a:lnSpc>
            </a:pPr>
            <a:endParaRPr lang="es-MX" sz="1600" spc="0" dirty="0">
              <a:solidFill>
                <a:srgbClr val="C5DAEB"/>
              </a:solidFill>
              <a:cs typeface="Calibri"/>
            </a:endParaRP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837179B-9B28-4A83-98D4-B4276E1FD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07893"/>
            <a:ext cx="9144000" cy="22356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939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66950"/>
            <a:ext cx="464363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Jerarquías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956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38281" y="141996"/>
            <a:ext cx="5519928" cy="1245670"/>
          </a:xfrm>
          <a:prstGeom prst="rect">
            <a:avLst/>
          </a:prstGeom>
        </p:spPr>
        <p:txBody>
          <a:bodyPr vert="horz" wrap="square" lIns="0" tIns="103098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8BAD4"/>
                </a:solidFill>
                <a:latin typeface="Calibri"/>
                <a:cs typeface="Calibri"/>
              </a:rPr>
              <a:t>una 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ra</a:t>
            </a:r>
            <a:r>
              <a:rPr sz="4000" spc="-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quía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9594" y="1247882"/>
            <a:ext cx="6926827" cy="3291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0200" marR="133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fo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car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delo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ot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rq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,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uede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ía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aís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up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egi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ón,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estado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uda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550"/>
              </a:lnSpc>
              <a:spcBef>
                <a:spcPts val="47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335" indent="-317500" algn="just">
              <a:lnSpc>
                <a:spcPct val="100099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1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b="1" spc="15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me </a:t>
            </a:r>
            <a:r>
              <a:rPr sz="1600" spc="-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 </a:t>
            </a:r>
            <a:r>
              <a:rPr sz="1600" spc="-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ower </a:t>
            </a:r>
            <a:r>
              <a:rPr sz="1600" spc="-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eto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itan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ecc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pla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ento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in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970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del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(Cat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-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eg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35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81226" y="88688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31142" y="145471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una jerarquía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49B866E-E37A-436D-BEB7-5D24E9DC1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629" y="1843277"/>
            <a:ext cx="2724150" cy="2762250"/>
          </a:xfrm>
          <a:prstGeom prst="rect">
            <a:avLst/>
          </a:prstGeom>
        </p:spPr>
      </p:pic>
      <p:sp>
        <p:nvSpPr>
          <p:cNvPr id="31" name="object 15">
            <a:extLst>
              <a:ext uri="{FF2B5EF4-FFF2-40B4-BE49-F238E27FC236}">
                <a16:creationId xmlns:a16="http://schemas.microsoft.com/office/drawing/2014/main" id="{F2364D12-9A7B-4E8C-8E89-2BC4E19E238B}"/>
              </a:ext>
            </a:extLst>
          </p:cNvPr>
          <p:cNvSpPr txBox="1"/>
          <p:nvPr/>
        </p:nvSpPr>
        <p:spPr>
          <a:xfrm>
            <a:off x="2596996" y="2202867"/>
            <a:ext cx="3422804" cy="12493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Crea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dirty="0">
                <a:solidFill>
                  <a:srgbClr val="C5DAEB"/>
                </a:solidFill>
                <a:cs typeface="Calibri"/>
              </a:rPr>
              <a:t>ía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pc="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ñ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pc="5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M</a:t>
            </a:r>
            <a:r>
              <a:rPr lang="es-MX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sFact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pc="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nómbrala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ñoM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05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32613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06658" y="-84890"/>
            <a:ext cx="5519928" cy="1245670"/>
          </a:xfrm>
          <a:prstGeom prst="rect">
            <a:avLst/>
          </a:prstGeom>
        </p:spPr>
        <p:txBody>
          <a:bodyPr vert="horz" wrap="square" lIns="0" tIns="3680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alizar</a:t>
            </a:r>
            <a:r>
              <a:rPr sz="4000" spc="-5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Gráfi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518" y="1160780"/>
            <a:ext cx="6354282" cy="7497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tabLst>
                <a:tab pos="328613" algn="l"/>
                <a:tab pos="161925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menú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 err="1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 err="1">
                <a:solidFill>
                  <a:srgbClr val="FFC000"/>
                </a:solidFill>
                <a:latin typeface="Calibri"/>
                <a:cs typeface="Calibri"/>
              </a:rPr>
              <a:t>icio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selecc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ámica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1800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800" spc="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deseas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3634" y="1958324"/>
            <a:ext cx="5085080" cy="2961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1CC4B83D-B267-4F6C-B846-D28EC51A2BA3}"/>
              </a:ext>
            </a:extLst>
          </p:cNvPr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39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8" y="1418561"/>
            <a:ext cx="6012181" cy="27533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dos gráficos verticales: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b="1" dirty="0">
                <a:solidFill>
                  <a:srgbClr val="FFFF00"/>
                </a:solidFill>
                <a:cs typeface="Calibri"/>
              </a:rPr>
              <a:t>Gráfico 1.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Mediante un gráfico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columnas 3D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muestre:</a:t>
            </a:r>
          </a:p>
          <a:p>
            <a:pPr marL="8128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 del importe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de la Factura x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total de descuento$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469900" lvl="1" algn="just"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Agregue diseño, título, etiquetas de datos, título en los ejes.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b="1" dirty="0">
                <a:solidFill>
                  <a:srgbClr val="FFFF00"/>
                </a:solidFill>
                <a:cs typeface="Calibri"/>
              </a:rPr>
              <a:t>Gráfico 2.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Mediante un gráfico de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barras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5 clientes que más compraron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que por color se pueda distinguir cuánto compraron por cada forma de pago. </a:t>
            </a:r>
          </a:p>
          <a:p>
            <a:pPr marL="12700" algn="just"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       Agregue diseño, título, etiquetas de datos y títulos en los ejes.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1609875" y="1820020"/>
            <a:ext cx="2474862" cy="2162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25" y="1269459"/>
            <a:ext cx="3621734" cy="3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0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63378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1201614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898141"/>
            <a:ext cx="6094350" cy="1740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Mediante un gráfico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columnas 3D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muestre:</a:t>
            </a:r>
          </a:p>
          <a:p>
            <a:pPr marL="3556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 del importe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de la Factura x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total de descuento$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Agregue diseño, título, etiquetas de datos, título en los ejes. </a:t>
            </a:r>
          </a:p>
        </p:txBody>
      </p:sp>
    </p:spTree>
    <p:extLst>
      <p:ext uri="{BB962C8B-B14F-4D97-AF65-F5344CB8AC3E}">
        <p14:creationId xmlns:p14="http://schemas.microsoft.com/office/powerpoint/2010/main" val="3867918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42483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primer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1.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un gráfico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Columnas 3D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98F934B-7C94-4A04-94BA-CD0F1BDA8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235" y="2752089"/>
            <a:ext cx="6067425" cy="2085975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1E2DF94E-2308-4C2D-9278-DF9DC3585972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011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5262" y="1898715"/>
            <a:ext cx="2737285" cy="2586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</a:t>
            </a:r>
            <a:r>
              <a:rPr lang="es-MX"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TipoCliente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0543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73264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A7701E0-97E5-4867-97D6-813A32FB5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54" y="1803347"/>
            <a:ext cx="5825591" cy="3206803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15182448-3EAE-47EA-A650-B54788D957E1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218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180" y="1737529"/>
            <a:ext cx="4159942" cy="25297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Promedio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con el botón derecho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seleccione  del menú contextual la opción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Configuración de campo de 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084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762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7C2D494-18C5-4131-9742-0B7F2A82F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241" y="1799898"/>
            <a:ext cx="3973138" cy="2629034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FF7476E4-BA66-4968-B106-0BF0B9C42CBD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543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9789" y="2162018"/>
            <a:ext cx="3639821" cy="14651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la operación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Suma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36EC0CC-0E4D-49B0-9D78-1DD2E09C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191" y="1110460"/>
            <a:ext cx="3867150" cy="3895725"/>
          </a:xfrm>
          <a:prstGeom prst="rect">
            <a:avLst/>
          </a:prstGeom>
        </p:spPr>
      </p:pic>
      <p:sp>
        <p:nvSpPr>
          <p:cNvPr id="22" name="object 20">
            <a:extLst>
              <a:ext uri="{FF2B5EF4-FFF2-40B4-BE49-F238E27FC236}">
                <a16:creationId xmlns:a16="http://schemas.microsoft.com/office/drawing/2014/main" id="{582BB822-2167-4262-8F3D-B3E2F925A1DD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45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746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0200" y="1450746"/>
            <a:ext cx="6403664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AE1BB29-9F9A-4AED-B0C2-9E6A5B173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895475"/>
            <a:ext cx="6048375" cy="2809875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B4CBDBBB-A9C3-450D-8335-080970CE5B10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46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970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0200" y="1337539"/>
            <a:ext cx="6924040" cy="75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también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Descuento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campo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Descuento$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Total de Descuento$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06619C-F9F3-4911-9395-3BB4734F5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6" y="2252605"/>
            <a:ext cx="8999987" cy="28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49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4725" y="117632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Seleccionar un estilo de diseño predefinido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BA22ED3-DF9F-4506-B21D-01D024AD1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606284"/>
            <a:ext cx="5819775" cy="3393589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D9DC57AE-F44F-484B-964B-B9271151DE6E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48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67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01078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(Encima del gráfico).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 importe vs Descuento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F0AADD4-0CCC-47F5-9E89-EAC32D6DC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641" y="2144868"/>
            <a:ext cx="6057902" cy="2836070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66580B9C-F6C6-414A-AA77-7A1072520BB7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49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69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83637" y="18388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62" y="194915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23819" y="586216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652395" y="1542211"/>
            <a:ext cx="6070982" cy="6493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sOr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pe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ic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DatosOrtopedicos_Matricula.xls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uiente:</a:t>
            </a:r>
            <a:endParaRPr sz="1600" dirty="0">
              <a:cs typeface="Calibri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294CE51D-0826-4486-A032-98961D4AFC79}"/>
              </a:ext>
            </a:extLst>
          </p:cNvPr>
          <p:cNvSpPr txBox="1"/>
          <p:nvPr/>
        </p:nvSpPr>
        <p:spPr>
          <a:xfrm>
            <a:off x="2652395" y="2263052"/>
            <a:ext cx="598338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Crea cuatro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nuevas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Clientes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Productos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Facturas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5" dirty="0" err="1">
                <a:solidFill>
                  <a:srgbClr val="FFC000"/>
                </a:solidFill>
                <a:cs typeface="Calibri"/>
              </a:rPr>
              <a:t>Facturas_Productos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z="16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693C8BA-F39D-42D7-A6BB-5846DB55B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181" y="2938526"/>
            <a:ext cx="5700069" cy="6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5124" y="126335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 importe vs Descuento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B16C30A-51E5-4855-A39E-5EF0D2563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259" y="1760126"/>
            <a:ext cx="6258463" cy="2834596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C05B8F99-0008-416B-BE3C-0AC577AD71FF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50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474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01078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94891CE-DB6F-4B07-A6C4-DB48D4446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679" y="2115395"/>
            <a:ext cx="6085701" cy="2832383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D9D005D2-703B-487C-89E5-CCC963A6DEAD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544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5280" y="1459199"/>
            <a:ext cx="7871355" cy="4001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E37A3BA-1E20-44B8-8311-60DB6511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239" y="1958478"/>
            <a:ext cx="6290541" cy="2823072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1B2A1BFF-37EA-4E82-B8BF-58E1E71F6280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095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Vertical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Importe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vertical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0069F73-F047-432F-A3EE-BC8F669E8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2381250"/>
            <a:ext cx="5857875" cy="2324100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C11ADE26-E678-4F83-A1ED-154E21EAC5B6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497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9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Etiquetas de datos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Más opciones de la etiqueta de datos…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únicamente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sección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Opciones de etiqueta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b="1" spc="-10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etiquetas a los datos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6A3B43D-296C-41D1-A3A1-A4B4B4152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22" y="2260004"/>
            <a:ext cx="7805421" cy="2812375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E08D4C45-6C32-485D-9F29-90A9FE332985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146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84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9524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etiquetas a los datos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3478B8-B099-4F30-ADCF-DA47A7954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0" y="1690507"/>
            <a:ext cx="6762750" cy="2933700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CCCE502F-C234-4FC7-A72B-9B95DA957E7D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55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909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95600" y="36220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845516" y="93003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41701" y="1835710"/>
            <a:ext cx="5340604" cy="1870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Mediante un gráfico de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barras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clientes que más compraron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por color se pueda distinguir cuánto compraron por cada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Agregue diseño, título, etiquetas de datos y títulos en los ejes.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411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0015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segundo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Gráficos recomendados &gt;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Barras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3F9B093-DE1C-43DC-9CB1-8A3924941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76" y="2615471"/>
            <a:ext cx="5467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5661" y="1209179"/>
            <a:ext cx="7387556" cy="1362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importe de los clientes por forma de pago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del cliente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la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571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6249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Importe de los clientes por forma de pago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323C5C8-C2BB-4C51-85A0-BD73586E2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4" y="2623465"/>
            <a:ext cx="6407785" cy="23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34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7609" y="1059238"/>
            <a:ext cx="7947660" cy="66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la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como Leyenda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Arrastre el campo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del cuadrante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Ejes (categorías)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al cuadrante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Leyenda (serie)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.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esta forma se configura por color la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Forma de pago.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571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6249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Configura por color la Forma de pago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DD32031-135B-49AE-96F3-C6F33ED62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02" y="2115198"/>
            <a:ext cx="7253216" cy="2957181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72B2A884-7DBF-4013-BD16-BE8DB0000610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59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15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CF9BC8CF-41D3-4546-8B1B-EC14496D8799}"/>
              </a:ext>
            </a:extLst>
          </p:cNvPr>
          <p:cNvSpPr txBox="1"/>
          <p:nvPr/>
        </p:nvSpPr>
        <p:spPr>
          <a:xfrm>
            <a:off x="685800" y="1860527"/>
            <a:ext cx="7500621" cy="2355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8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sC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mpl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0" dirty="0">
                <a:solidFill>
                  <a:srgbClr val="C5DAEB"/>
                </a:solidFill>
                <a:cs typeface="Calibri"/>
              </a:rPr>
              <a:t>copia las siguientes columnas a cada hoja:</a:t>
            </a: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RFC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FrecuenciaxMes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Tipo Cliente.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Existencia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Disponibilidad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Precio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Talla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Marca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Unidades</a:t>
            </a:r>
            <a:r>
              <a:rPr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TipoCompra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FechaFactura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Forma de Pago.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16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s_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IDProducto</a:t>
            </a:r>
            <a:r>
              <a:rPr sz="1600" dirty="0">
                <a:solidFill>
                  <a:srgbClr val="C5DAEB"/>
                </a:solidFill>
                <a:cs typeface="Calibri"/>
              </a:rPr>
              <a:t>, Cantidad, Precio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Descuento</a:t>
            </a:r>
            <a:r>
              <a:rPr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387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55438" y="9551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A34F3EA1-BB80-495E-9BF1-4EDFD590C18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0390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9704" y="1215526"/>
            <a:ext cx="5781466" cy="1945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cinco clientes que más compraron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Mostrar los 5 clientes que más compraron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1D8F5A0-0CC0-4790-81CC-4DC0D3653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877" y="1843811"/>
            <a:ext cx="4320733" cy="31663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103C7D-3F80-49AF-B310-287BBE7C5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07" y="3450590"/>
            <a:ext cx="4610100" cy="1123950"/>
          </a:xfrm>
          <a:prstGeom prst="rect">
            <a:avLst/>
          </a:prstGeom>
        </p:spPr>
      </p:pic>
      <p:sp>
        <p:nvSpPr>
          <p:cNvPr id="26" name="object 15">
            <a:extLst>
              <a:ext uri="{FF2B5EF4-FFF2-40B4-BE49-F238E27FC236}">
                <a16:creationId xmlns:a16="http://schemas.microsoft.com/office/drawing/2014/main" id="{F1C86ADD-16B1-4944-9269-7FE0E1A78DC5}"/>
              </a:ext>
            </a:extLst>
          </p:cNvPr>
          <p:cNvSpPr txBox="1"/>
          <p:nvPr/>
        </p:nvSpPr>
        <p:spPr>
          <a:xfrm>
            <a:off x="624443" y="1604943"/>
            <a:ext cx="4198824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80A0E208-AC09-4EDF-BDB5-90B47D203134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60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94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412284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362200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Mostrar los 5 clientes que más compraron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C207B77-ADA9-4744-BCC9-42D1A7E7E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487" y="1540650"/>
            <a:ext cx="6456430" cy="2881208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767304D9-00F8-4420-9979-B7D2A13B92FD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722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Cambiar el tipo de gráfico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6F7370C-9776-45A4-B36C-28677DE6B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714" y="2853754"/>
            <a:ext cx="5657850" cy="1438275"/>
          </a:xfrm>
          <a:prstGeom prst="rect">
            <a:avLst/>
          </a:prstGeom>
        </p:spPr>
      </p:pic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3D 100% apilada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 &gt; Barras 3D 100% apilada.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5C581924-405E-45D1-B78C-74773BE01E29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267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Cambiar el tipo de gráfico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6946902" cy="384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3D 100% apilada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para que las tres formas de pago queden apiladas en cada barra.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82B1384-9390-4367-99E6-E29B33132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859" y="2113282"/>
            <a:ext cx="5829300" cy="2628900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F1D79CFB-3820-4F67-9C41-C7701A3D9664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441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117632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Seleccionar un estilo de diseño predefinido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22A4BEF-36EF-44C9-A63A-1D7400098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970" y="1543720"/>
            <a:ext cx="6267565" cy="3577908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9F5B8CAA-F980-4285-9ADB-324F49C536CB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381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159237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Encima del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LOS 5 CLIENTES QUE MÁS COMPRARON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207175B-6233-4FB3-BF3C-82EDCFA28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82" y="2266950"/>
            <a:ext cx="5810250" cy="2590800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A1320A23-A471-4E88-BD04-436FFE432D87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65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0067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016" y="1199075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IMPORTE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389BB7B-E8EA-470E-BF22-9746950AD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2824"/>
            <a:ext cx="5819775" cy="2581275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D35EE72B-FD13-49A2-BF6D-6B7A85EFC751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66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71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9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CLIENTES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1" y="4869179"/>
            <a:ext cx="222567" cy="116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 al eje vertical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CFEFFB4-A4ED-43D9-BD58-0F2FBADA8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88" y="2295947"/>
            <a:ext cx="6155344" cy="26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73355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Realizar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gráficos con segmentación de datos y escala de tiempo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099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8400" y="128641"/>
            <a:ext cx="5120640" cy="1245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Agr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ga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segm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ntación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de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datos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y 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scala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tie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po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039" y="1629409"/>
            <a:ext cx="7655561" cy="1734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193040" algn="just">
              <a:lnSpc>
                <a:spcPct val="100099"/>
              </a:lnSpc>
              <a:tabLst>
                <a:tab pos="330200" algn="l"/>
              </a:tabLst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tiempo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ilt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ten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mún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algo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eda 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71450" indent="-171450" algn="just">
              <a:lnSpc>
                <a:spcPts val="600"/>
              </a:lnSpc>
              <a:spcBef>
                <a:spcPts val="1"/>
              </a:spcBef>
              <a:buFont typeface="Wingdings" panose="05000000000000000000" pitchFamily="2" charset="2"/>
              <a:buChar char="v"/>
            </a:pPr>
            <a:endParaRPr sz="600" dirty="0"/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na el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6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li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Se da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 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el menú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ál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sis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de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ico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 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y dent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 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7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la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s-MX" b="1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lang="es-MX"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Insertar escala de tiempo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459479"/>
            <a:ext cx="5562600" cy="149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496096" y="1547236"/>
            <a:ext cx="8114504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nuevas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 en forma ascendente por el campo llave (campo que está entre paréntesis). </a:t>
            </a:r>
          </a:p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        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ordenar por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de menor a mayor: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3"/>
              <a:tabLst>
                <a:tab pos="354965" algn="l"/>
              </a:tabLst>
            </a:pP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A2D48D4-B076-4453-B94C-67841B07F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861" y="2524125"/>
            <a:ext cx="4838700" cy="2486025"/>
          </a:xfrm>
          <a:prstGeom prst="rect">
            <a:avLst/>
          </a:prstGeom>
        </p:spPr>
      </p:pic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613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60" y="3446526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181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 y escala de tiempo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747770" y="2105088"/>
            <a:ext cx="6091429" cy="931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Selecciona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Gráfico1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se desea quede ligado al filtro.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FechaFactura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745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9"/>
            <a:ext cx="222567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105697" y="1255110"/>
            <a:ext cx="4533104" cy="1545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Segmentación de datos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750DEE-F378-4FB1-ADBC-D531EDF51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589" y="1192411"/>
            <a:ext cx="3181350" cy="22479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F8ACC7D-B376-42A7-8CB7-2BB6E33C3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842" y="2509118"/>
            <a:ext cx="1849442" cy="25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4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89693" y="264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139609" y="831988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975974" y="1492285"/>
            <a:ext cx="5066503" cy="321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B21BB47-FCE3-4D22-A86E-B53D8A7D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974" y="1973230"/>
            <a:ext cx="8040835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69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3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495240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969189" y="1320507"/>
            <a:ext cx="4239326" cy="1523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86453F4-F4E9-430C-B7CB-60A402EF7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934" y="1329267"/>
            <a:ext cx="3171825" cy="24193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5019E08-479B-467C-852E-DE2EBBCC3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71" y="2591064"/>
            <a:ext cx="2081834" cy="23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29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3084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800040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752600" y="1511790"/>
            <a:ext cx="4212411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9E7488B-3B20-492C-B061-53ECDCD69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2" y="2287353"/>
            <a:ext cx="9033846" cy="27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1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53414" y="186690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Vincular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la segmentación de datos en dos gráficos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11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1864" y="248375"/>
            <a:ext cx="6444615" cy="885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incular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gme</a:t>
            </a:r>
            <a:r>
              <a:rPr sz="2800" spc="1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tac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ón</a:t>
            </a:r>
            <a:r>
              <a:rPr sz="28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ca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tiem</a:t>
            </a:r>
            <a:r>
              <a:rPr sz="28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 a más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áfico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021" y="1468121"/>
            <a:ext cx="7389179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segmentación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escala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tiempo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que desees vincular.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3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ecesit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amos vincular.</a:t>
            </a:r>
            <a:r>
              <a:rPr lang="es-MX" sz="1600" dirty="0"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7244" y="2147105"/>
            <a:ext cx="4607064" cy="2925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AB73BB6-EAD0-4E51-A472-B83C18F48EE4}"/>
              </a:ext>
            </a:extLst>
          </p:cNvPr>
          <p:cNvSpPr txBox="1"/>
          <p:nvPr/>
        </p:nvSpPr>
        <p:spPr>
          <a:xfrm>
            <a:off x="1049811" y="2558520"/>
            <a:ext cx="3217390" cy="1975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ts val="6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/>
          </a:p>
          <a:p>
            <a:pPr marL="12065" marR="12700" algn="just">
              <a:lnSpc>
                <a:spcPct val="100099"/>
              </a:lnSpc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ven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aja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lar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grá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iem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 </a:t>
            </a:r>
            <a:r>
              <a:rPr sz="1600" spc="-1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segm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ac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ón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escala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ie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3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sz="1600" spc="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-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 gráficos que tengas seleccionados.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514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90" y="3569814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082178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81637" y="1718385"/>
            <a:ext cx="5781467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Seleccionar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lang="es-MX"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lic</a:t>
            </a:r>
            <a:r>
              <a:rPr lang="es-MX"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10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ex</a:t>
            </a:r>
            <a:r>
              <a:rPr lang="es-MX" sz="1600" b="1" spc="-25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es</a:t>
            </a:r>
            <a:r>
              <a:rPr lang="es-MX"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orm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cc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am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394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06979" y="34502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56895" y="912851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400679" y="1703705"/>
            <a:ext cx="4399921" cy="1391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y del menú contextual seleccionar: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rgbClr val="FFC000"/>
                </a:solidFill>
                <a:cs typeface="Calibri"/>
              </a:rPr>
              <a:t>…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C99F293-4910-4B18-997D-F8205811D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171" y="1776094"/>
            <a:ext cx="3695700" cy="28098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BA8B7F6-AC81-4E15-B46D-CA9FE128D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82" y="3130549"/>
            <a:ext cx="38195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743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45583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95499" y="548778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1279617" y="1082358"/>
            <a:ext cx="7286251" cy="10319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y del menú contextual seleccionar: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rgbClr val="FFC000"/>
                </a:solidFill>
                <a:cs typeface="Calibri"/>
              </a:rPr>
              <a:t>…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7365CCC-8BED-468F-9A8A-D8CB89E26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480" y="2217364"/>
            <a:ext cx="6671995" cy="28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025525" y="1346673"/>
            <a:ext cx="7650479" cy="1556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quita los valores repetidos tomando como base el campo llave (campo en común que une a las diferentes hojas). </a:t>
            </a:r>
          </a:p>
          <a:p>
            <a:pPr marL="469900" marR="12700" lvl="1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el campo llave es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-20" dirty="0" err="1">
                <a:solidFill>
                  <a:schemeClr val="bg1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chemeClr val="bg1"/>
                </a:solidFill>
                <a:cs typeface="Calibri"/>
              </a:rPr>
              <a:t> 1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está repetido seis veces,  sólo déjalo una vez y así cada cliente, como se muestra en la imagen.</a:t>
            </a: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64EFF84-86F7-4393-8DEC-303856F80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88504"/>
            <a:ext cx="3767138" cy="222164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291B5F9-8FF3-47B8-927B-D43235CB1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246" y="2810982"/>
            <a:ext cx="4748211" cy="2192876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D839F93-BADD-495A-B94E-929D466C6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22" y="1063381"/>
            <a:ext cx="6861757" cy="401252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9"/>
            <a:ext cx="242889" cy="2067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45583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95498" y="548778"/>
            <a:ext cx="6667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Aplicar filtro: Tipo Cliente (Mediano) y Fecha Factura (Marzo)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5857239" y="3446113"/>
            <a:ext cx="2225042" cy="8319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marL="12065" marR="12700" algn="just"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Ejemplo:  </a:t>
            </a:r>
          </a:p>
          <a:p>
            <a:pPr marL="297815" marR="12700" indent="-285750" algn="just">
              <a:buFont typeface="Arial" panose="020B0604020202020204" pitchFamily="34" charset="0"/>
              <a:buChar char="•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Tipo Cliente: </a:t>
            </a:r>
            <a:r>
              <a:rPr lang="es-MX" sz="1600" b="1" spc="5" dirty="0">
                <a:solidFill>
                  <a:schemeClr val="bg1"/>
                </a:solidFill>
                <a:cs typeface="Calibri"/>
              </a:rPr>
              <a:t>Mediano</a:t>
            </a:r>
          </a:p>
          <a:p>
            <a:pPr marL="354965" marR="12700" indent="-342900" algn="just">
              <a:buFont typeface="Arial" panose="020B0604020202020204" pitchFamily="34" charset="0"/>
              <a:buChar char="•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Fecha Factura: </a:t>
            </a:r>
            <a:r>
              <a:rPr lang="es-MX" sz="1600" b="1" spc="5" dirty="0">
                <a:solidFill>
                  <a:schemeClr val="bg1"/>
                </a:solidFill>
                <a:cs typeface="Calibri"/>
              </a:rPr>
              <a:t>Marzo</a:t>
            </a:r>
          </a:p>
        </p:txBody>
      </p:sp>
    </p:spTree>
    <p:extLst>
      <p:ext uri="{BB962C8B-B14F-4D97-AF65-F5344CB8AC3E}">
        <p14:creationId xmlns:p14="http://schemas.microsoft.com/office/powerpoint/2010/main" val="199012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882138" y="1300389"/>
            <a:ext cx="6758943" cy="10415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Quitar duplicados de la hoja de Clientes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una celda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 toda la información de la tabla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del menú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la opción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Quitar duplicados</a:t>
            </a:r>
            <a:endParaRPr sz="1600" dirty="0"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59BD344-F0ED-4082-9EBD-8EEF47867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50"/>
            <a:ext cx="9144000" cy="25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3574</Words>
  <Application>Microsoft Office PowerPoint</Application>
  <PresentationFormat>Presentación en pantalla (16:9)</PresentationFormat>
  <Paragraphs>638</Paragraphs>
  <Slides>80</Slides>
  <Notes>67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4" baseType="lpstr">
      <vt:lpstr>Arial</vt:lpstr>
      <vt:lpstr>Calibri</vt:lpstr>
      <vt:lpstr>Wingdings</vt:lpstr>
      <vt:lpstr>Office Theme</vt:lpstr>
      <vt:lpstr>Presentación de PowerPoint</vt:lpstr>
      <vt:lpstr>¿Que es un cuadro de mando?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una jerarquía</vt:lpstr>
      <vt:lpstr>Presentación de PowerPoint</vt:lpstr>
      <vt:lpstr>Presentación de PowerPoint</vt:lpstr>
      <vt:lpstr>Realizar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149</cp:revision>
  <dcterms:created xsi:type="dcterms:W3CDTF">2019-07-19T16:48:02Z</dcterms:created>
  <dcterms:modified xsi:type="dcterms:W3CDTF">2019-12-03T16:40:41Z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