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302" r:id="rId3"/>
    <p:sldId id="441" r:id="rId4"/>
    <p:sldId id="442" r:id="rId5"/>
    <p:sldId id="274" r:id="rId6"/>
    <p:sldId id="299" r:id="rId7"/>
    <p:sldId id="300" r:id="rId8"/>
    <p:sldId id="451" r:id="rId9"/>
    <p:sldId id="272" r:id="rId10"/>
    <p:sldId id="453" r:id="rId11"/>
    <p:sldId id="341" r:id="rId12"/>
    <p:sldId id="443" r:id="rId13"/>
    <p:sldId id="444" r:id="rId14"/>
    <p:sldId id="344" r:id="rId15"/>
    <p:sldId id="447" r:id="rId16"/>
    <p:sldId id="275" r:id="rId17"/>
    <p:sldId id="301" r:id="rId18"/>
    <p:sldId id="348" r:id="rId19"/>
    <p:sldId id="351" r:id="rId20"/>
    <p:sldId id="352" r:id="rId21"/>
    <p:sldId id="353" r:id="rId22"/>
    <p:sldId id="285" r:id="rId23"/>
    <p:sldId id="358" r:id="rId24"/>
    <p:sldId id="422" r:id="rId25"/>
    <p:sldId id="455" r:id="rId26"/>
    <p:sldId id="456" r:id="rId27"/>
    <p:sldId id="449" r:id="rId28"/>
    <p:sldId id="457" r:id="rId29"/>
    <p:sldId id="458" r:id="rId30"/>
    <p:sldId id="459" r:id="rId31"/>
    <p:sldId id="448" r:id="rId32"/>
    <p:sldId id="450" r:id="rId33"/>
    <p:sldId id="460" r:id="rId34"/>
    <p:sldId id="461" r:id="rId35"/>
  </p:sldIdLst>
  <p:sldSz cx="9144000" cy="5143500" type="screen16x9"/>
  <p:notesSz cx="9144000" cy="51435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3" autoAdjust="0"/>
    <p:restoredTop sz="93738" autoAdjust="0"/>
  </p:normalViewPr>
  <p:slideViewPr>
    <p:cSldViewPr>
      <p:cViewPr varScale="1">
        <p:scale>
          <a:sx n="85" d="100"/>
          <a:sy n="85" d="100"/>
        </p:scale>
        <p:origin x="810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5A0289-3443-4E5C-835E-E6989190AD75}" type="datetimeFigureOut">
              <a:rPr lang="es-MX" smtClean="0"/>
              <a:t>03/12/2019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A540D-E26B-447E-A4DB-E9AD30C806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8396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3516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19142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54426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1556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88798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14671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68137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25434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72409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25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78499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26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263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661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97018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28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61753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29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46197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30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09197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31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75957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32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74144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33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08147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34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4420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6389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2321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6309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3971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1461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11817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7976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2527300" y="2133600"/>
            <a:ext cx="2108200" cy="2009139"/>
          </a:xfrm>
          <a:custGeom>
            <a:avLst/>
            <a:gdLst/>
            <a:ahLst/>
            <a:cxnLst/>
            <a:rect l="l" t="t" r="r" b="b"/>
            <a:pathLst>
              <a:path w="2108200" h="2009139">
                <a:moveTo>
                  <a:pt x="1523364" y="0"/>
                </a:moveTo>
                <a:lnTo>
                  <a:pt x="584835" y="0"/>
                </a:lnTo>
                <a:lnTo>
                  <a:pt x="0" y="1004569"/>
                </a:lnTo>
                <a:lnTo>
                  <a:pt x="584835" y="2009139"/>
                </a:lnTo>
                <a:lnTo>
                  <a:pt x="1523364" y="2009139"/>
                </a:lnTo>
                <a:lnTo>
                  <a:pt x="2108200" y="1004569"/>
                </a:lnTo>
                <a:lnTo>
                  <a:pt x="152336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919220" y="3977640"/>
            <a:ext cx="1303019" cy="1127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690620" y="38100"/>
            <a:ext cx="1762759" cy="1524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809239" y="0"/>
            <a:ext cx="1112520" cy="789939"/>
          </a:xfrm>
          <a:custGeom>
            <a:avLst/>
            <a:gdLst/>
            <a:ahLst/>
            <a:cxnLst/>
            <a:rect l="l" t="t" r="r" b="b"/>
            <a:pathLst>
              <a:path w="1112520" h="789939">
                <a:moveTo>
                  <a:pt x="0" y="308610"/>
                </a:moveTo>
                <a:lnTo>
                  <a:pt x="276098" y="789939"/>
                </a:lnTo>
                <a:lnTo>
                  <a:pt x="836422" y="789939"/>
                </a:lnTo>
                <a:lnTo>
                  <a:pt x="1112520" y="308610"/>
                </a:lnTo>
                <a:lnTo>
                  <a:pt x="935496" y="0"/>
                </a:lnTo>
              </a:path>
            </a:pathLst>
          </a:custGeom>
          <a:ln w="2032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2809239" y="0"/>
            <a:ext cx="177023" cy="308610"/>
          </a:xfrm>
          <a:custGeom>
            <a:avLst/>
            <a:gdLst/>
            <a:ahLst/>
            <a:cxnLst/>
            <a:rect l="l" t="t" r="r" b="b"/>
            <a:pathLst>
              <a:path w="177023" h="308610">
                <a:moveTo>
                  <a:pt x="177023" y="0"/>
                </a:moveTo>
                <a:lnTo>
                  <a:pt x="0" y="308610"/>
                </a:lnTo>
              </a:path>
            </a:pathLst>
          </a:custGeom>
          <a:ln w="2032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601720" y="1358900"/>
            <a:ext cx="495300" cy="429260"/>
          </a:xfrm>
          <a:custGeom>
            <a:avLst/>
            <a:gdLst/>
            <a:ahLst/>
            <a:cxnLst/>
            <a:rect l="l" t="t" r="r" b="b"/>
            <a:pathLst>
              <a:path w="495300" h="429260">
                <a:moveTo>
                  <a:pt x="372237" y="0"/>
                </a:moveTo>
                <a:lnTo>
                  <a:pt x="123062" y="0"/>
                </a:lnTo>
                <a:lnTo>
                  <a:pt x="0" y="214629"/>
                </a:lnTo>
                <a:lnTo>
                  <a:pt x="123062" y="429260"/>
                </a:lnTo>
                <a:lnTo>
                  <a:pt x="372237" y="429260"/>
                </a:lnTo>
                <a:lnTo>
                  <a:pt x="495300" y="214629"/>
                </a:lnTo>
                <a:lnTo>
                  <a:pt x="37223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5278120" y="855980"/>
            <a:ext cx="944879" cy="817880"/>
          </a:xfrm>
          <a:custGeom>
            <a:avLst/>
            <a:gdLst/>
            <a:ahLst/>
            <a:cxnLst/>
            <a:rect l="l" t="t" r="r" b="b"/>
            <a:pathLst>
              <a:path w="944879" h="817880">
                <a:moveTo>
                  <a:pt x="0" y="408940"/>
                </a:moveTo>
                <a:lnTo>
                  <a:pt x="234568" y="817880"/>
                </a:lnTo>
                <a:lnTo>
                  <a:pt x="710310" y="817880"/>
                </a:lnTo>
                <a:lnTo>
                  <a:pt x="944879" y="408940"/>
                </a:lnTo>
                <a:lnTo>
                  <a:pt x="710310" y="0"/>
                </a:lnTo>
                <a:lnTo>
                  <a:pt x="234568" y="0"/>
                </a:lnTo>
                <a:lnTo>
                  <a:pt x="0" y="408940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5367020" y="353059"/>
            <a:ext cx="492759" cy="426719"/>
          </a:xfrm>
          <a:custGeom>
            <a:avLst/>
            <a:gdLst/>
            <a:ahLst/>
            <a:cxnLst/>
            <a:rect l="l" t="t" r="r" b="b"/>
            <a:pathLst>
              <a:path w="492759" h="426719">
                <a:moveTo>
                  <a:pt x="370331" y="0"/>
                </a:moveTo>
                <a:lnTo>
                  <a:pt x="122427" y="0"/>
                </a:lnTo>
                <a:lnTo>
                  <a:pt x="0" y="213360"/>
                </a:lnTo>
                <a:lnTo>
                  <a:pt x="122427" y="426719"/>
                </a:lnTo>
                <a:lnTo>
                  <a:pt x="370331" y="426719"/>
                </a:lnTo>
                <a:lnTo>
                  <a:pt x="492759" y="213360"/>
                </a:lnTo>
                <a:lnTo>
                  <a:pt x="370331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5549900" y="1170939"/>
            <a:ext cx="93979" cy="213360"/>
          </a:xfrm>
          <a:custGeom>
            <a:avLst/>
            <a:gdLst/>
            <a:ahLst/>
            <a:cxnLst/>
            <a:rect l="l" t="t" r="r" b="b"/>
            <a:pathLst>
              <a:path w="93979" h="213360">
                <a:moveTo>
                  <a:pt x="93979" y="0"/>
                </a:moveTo>
                <a:lnTo>
                  <a:pt x="0" y="0"/>
                </a:lnTo>
                <a:lnTo>
                  <a:pt x="0" y="213360"/>
                </a:lnTo>
                <a:lnTo>
                  <a:pt x="93979" y="213360"/>
                </a:lnTo>
                <a:lnTo>
                  <a:pt x="93979" y="58547"/>
                </a:lnTo>
                <a:lnTo>
                  <a:pt x="57785" y="58547"/>
                </a:lnTo>
                <a:lnTo>
                  <a:pt x="51435" y="57404"/>
                </a:lnTo>
                <a:lnTo>
                  <a:pt x="40894" y="41401"/>
                </a:lnTo>
                <a:lnTo>
                  <a:pt x="41401" y="37846"/>
                </a:lnTo>
                <a:lnTo>
                  <a:pt x="42037" y="34925"/>
                </a:lnTo>
                <a:lnTo>
                  <a:pt x="43814" y="31876"/>
                </a:lnTo>
                <a:lnTo>
                  <a:pt x="48513" y="27177"/>
                </a:lnTo>
                <a:lnTo>
                  <a:pt x="51435" y="26035"/>
                </a:lnTo>
                <a:lnTo>
                  <a:pt x="54228" y="24892"/>
                </a:lnTo>
                <a:lnTo>
                  <a:pt x="57785" y="24257"/>
                </a:lnTo>
                <a:lnTo>
                  <a:pt x="93979" y="24257"/>
                </a:lnTo>
                <a:lnTo>
                  <a:pt x="93979" y="0"/>
                </a:lnTo>
                <a:close/>
              </a:path>
              <a:path w="93979" h="213360">
                <a:moveTo>
                  <a:pt x="93979" y="24257"/>
                </a:moveTo>
                <a:lnTo>
                  <a:pt x="57785" y="24257"/>
                </a:lnTo>
                <a:lnTo>
                  <a:pt x="61340" y="24892"/>
                </a:lnTo>
                <a:lnTo>
                  <a:pt x="67183" y="27177"/>
                </a:lnTo>
                <a:lnTo>
                  <a:pt x="69469" y="29590"/>
                </a:lnTo>
                <a:lnTo>
                  <a:pt x="71754" y="31876"/>
                </a:lnTo>
                <a:lnTo>
                  <a:pt x="73533" y="34925"/>
                </a:lnTo>
                <a:lnTo>
                  <a:pt x="74167" y="37846"/>
                </a:lnTo>
                <a:lnTo>
                  <a:pt x="74675" y="41401"/>
                </a:lnTo>
                <a:lnTo>
                  <a:pt x="74167" y="44958"/>
                </a:lnTo>
                <a:lnTo>
                  <a:pt x="57785" y="58547"/>
                </a:lnTo>
                <a:lnTo>
                  <a:pt x="93979" y="58547"/>
                </a:lnTo>
                <a:lnTo>
                  <a:pt x="93979" y="2425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5659120" y="1028700"/>
            <a:ext cx="294639" cy="375920"/>
          </a:xfrm>
          <a:custGeom>
            <a:avLst/>
            <a:gdLst/>
            <a:ahLst/>
            <a:cxnLst/>
            <a:rect l="l" t="t" r="r" b="b"/>
            <a:pathLst>
              <a:path w="294639" h="375920">
                <a:moveTo>
                  <a:pt x="151764" y="0"/>
                </a:moveTo>
                <a:lnTo>
                  <a:pt x="119506" y="35433"/>
                </a:lnTo>
                <a:lnTo>
                  <a:pt x="114807" y="49022"/>
                </a:lnTo>
                <a:lnTo>
                  <a:pt x="96646" y="89280"/>
                </a:lnTo>
                <a:lnTo>
                  <a:pt x="60325" y="127126"/>
                </a:lnTo>
                <a:lnTo>
                  <a:pt x="34543" y="150749"/>
                </a:lnTo>
                <a:lnTo>
                  <a:pt x="0" y="150749"/>
                </a:lnTo>
                <a:lnTo>
                  <a:pt x="0" y="325120"/>
                </a:lnTo>
                <a:lnTo>
                  <a:pt x="36321" y="325120"/>
                </a:lnTo>
                <a:lnTo>
                  <a:pt x="48005" y="330962"/>
                </a:lnTo>
                <a:lnTo>
                  <a:pt x="64388" y="338074"/>
                </a:lnTo>
                <a:lnTo>
                  <a:pt x="108965" y="355219"/>
                </a:lnTo>
                <a:lnTo>
                  <a:pt x="147065" y="366395"/>
                </a:lnTo>
                <a:lnTo>
                  <a:pt x="184530" y="374141"/>
                </a:lnTo>
                <a:lnTo>
                  <a:pt x="206755" y="375920"/>
                </a:lnTo>
                <a:lnTo>
                  <a:pt x="225551" y="375920"/>
                </a:lnTo>
                <a:lnTo>
                  <a:pt x="235457" y="375285"/>
                </a:lnTo>
                <a:lnTo>
                  <a:pt x="244855" y="374141"/>
                </a:lnTo>
                <a:lnTo>
                  <a:pt x="253110" y="371728"/>
                </a:lnTo>
                <a:lnTo>
                  <a:pt x="257175" y="370586"/>
                </a:lnTo>
                <a:lnTo>
                  <a:pt x="269493" y="342773"/>
                </a:lnTo>
                <a:lnTo>
                  <a:pt x="268858" y="338709"/>
                </a:lnTo>
                <a:lnTo>
                  <a:pt x="267715" y="335152"/>
                </a:lnTo>
                <a:lnTo>
                  <a:pt x="265302" y="331597"/>
                </a:lnTo>
                <a:lnTo>
                  <a:pt x="261874" y="328675"/>
                </a:lnTo>
                <a:lnTo>
                  <a:pt x="264794" y="328040"/>
                </a:lnTo>
                <a:lnTo>
                  <a:pt x="280034" y="290195"/>
                </a:lnTo>
                <a:lnTo>
                  <a:pt x="280034" y="284861"/>
                </a:lnTo>
                <a:lnTo>
                  <a:pt x="279400" y="281939"/>
                </a:lnTo>
                <a:lnTo>
                  <a:pt x="278256" y="279526"/>
                </a:lnTo>
                <a:lnTo>
                  <a:pt x="275335" y="275463"/>
                </a:lnTo>
                <a:lnTo>
                  <a:pt x="271779" y="271907"/>
                </a:lnTo>
                <a:lnTo>
                  <a:pt x="274700" y="271272"/>
                </a:lnTo>
                <a:lnTo>
                  <a:pt x="288163" y="234061"/>
                </a:lnTo>
                <a:lnTo>
                  <a:pt x="288163" y="228219"/>
                </a:lnTo>
                <a:lnTo>
                  <a:pt x="287654" y="225171"/>
                </a:lnTo>
                <a:lnTo>
                  <a:pt x="286384" y="222885"/>
                </a:lnTo>
                <a:lnTo>
                  <a:pt x="285241" y="220472"/>
                </a:lnTo>
                <a:lnTo>
                  <a:pt x="281685" y="216915"/>
                </a:lnTo>
                <a:lnTo>
                  <a:pt x="279400" y="215137"/>
                </a:lnTo>
                <a:lnTo>
                  <a:pt x="281685" y="214502"/>
                </a:lnTo>
                <a:lnTo>
                  <a:pt x="294639" y="177291"/>
                </a:lnTo>
                <a:lnTo>
                  <a:pt x="294004" y="174371"/>
                </a:lnTo>
                <a:lnTo>
                  <a:pt x="293496" y="171450"/>
                </a:lnTo>
                <a:lnTo>
                  <a:pt x="292226" y="169037"/>
                </a:lnTo>
                <a:lnTo>
                  <a:pt x="291083" y="166750"/>
                </a:lnTo>
                <a:lnTo>
                  <a:pt x="289305" y="164337"/>
                </a:lnTo>
                <a:lnTo>
                  <a:pt x="237235" y="148336"/>
                </a:lnTo>
                <a:lnTo>
                  <a:pt x="151764" y="142494"/>
                </a:lnTo>
                <a:lnTo>
                  <a:pt x="155828" y="135382"/>
                </a:lnTo>
                <a:lnTo>
                  <a:pt x="169925" y="89280"/>
                </a:lnTo>
                <a:lnTo>
                  <a:pt x="175132" y="37211"/>
                </a:lnTo>
                <a:lnTo>
                  <a:pt x="175132" y="19558"/>
                </a:lnTo>
                <a:lnTo>
                  <a:pt x="156463" y="635"/>
                </a:lnTo>
                <a:lnTo>
                  <a:pt x="15176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253740" y="114300"/>
            <a:ext cx="223520" cy="388620"/>
          </a:xfrm>
          <a:custGeom>
            <a:avLst/>
            <a:gdLst/>
            <a:ahLst/>
            <a:cxnLst/>
            <a:rect l="l" t="t" r="r" b="b"/>
            <a:pathLst>
              <a:path w="223520" h="388620">
                <a:moveTo>
                  <a:pt x="199136" y="0"/>
                </a:moveTo>
                <a:lnTo>
                  <a:pt x="24384" y="0"/>
                </a:lnTo>
                <a:lnTo>
                  <a:pt x="19304" y="508"/>
                </a:lnTo>
                <a:lnTo>
                  <a:pt x="0" y="364109"/>
                </a:lnTo>
                <a:lnTo>
                  <a:pt x="508" y="369188"/>
                </a:lnTo>
                <a:lnTo>
                  <a:pt x="24384" y="388620"/>
                </a:lnTo>
                <a:lnTo>
                  <a:pt x="199136" y="388620"/>
                </a:lnTo>
                <a:lnTo>
                  <a:pt x="223100" y="368300"/>
                </a:lnTo>
                <a:lnTo>
                  <a:pt x="111760" y="368300"/>
                </a:lnTo>
                <a:lnTo>
                  <a:pt x="108585" y="367791"/>
                </a:lnTo>
                <a:lnTo>
                  <a:pt x="95631" y="352171"/>
                </a:lnTo>
                <a:lnTo>
                  <a:pt x="96138" y="348869"/>
                </a:lnTo>
                <a:lnTo>
                  <a:pt x="111760" y="336041"/>
                </a:lnTo>
                <a:lnTo>
                  <a:pt x="223520" y="336041"/>
                </a:lnTo>
                <a:lnTo>
                  <a:pt x="223520" y="315722"/>
                </a:lnTo>
                <a:lnTo>
                  <a:pt x="24384" y="315722"/>
                </a:lnTo>
                <a:lnTo>
                  <a:pt x="24384" y="48513"/>
                </a:lnTo>
                <a:lnTo>
                  <a:pt x="223520" y="48513"/>
                </a:lnTo>
                <a:lnTo>
                  <a:pt x="223520" y="29083"/>
                </a:lnTo>
                <a:lnTo>
                  <a:pt x="104901" y="29083"/>
                </a:lnTo>
                <a:lnTo>
                  <a:pt x="102488" y="28575"/>
                </a:lnTo>
                <a:lnTo>
                  <a:pt x="101219" y="27686"/>
                </a:lnTo>
                <a:lnTo>
                  <a:pt x="99822" y="25908"/>
                </a:lnTo>
                <a:lnTo>
                  <a:pt x="99313" y="24002"/>
                </a:lnTo>
                <a:lnTo>
                  <a:pt x="99822" y="21716"/>
                </a:lnTo>
                <a:lnTo>
                  <a:pt x="101219" y="20320"/>
                </a:lnTo>
                <a:lnTo>
                  <a:pt x="102488" y="18923"/>
                </a:lnTo>
                <a:lnTo>
                  <a:pt x="104901" y="18414"/>
                </a:lnTo>
                <a:lnTo>
                  <a:pt x="222709" y="18414"/>
                </a:lnTo>
                <a:lnTo>
                  <a:pt x="221614" y="14732"/>
                </a:lnTo>
                <a:lnTo>
                  <a:pt x="204215" y="508"/>
                </a:lnTo>
                <a:lnTo>
                  <a:pt x="199136" y="0"/>
                </a:lnTo>
                <a:close/>
              </a:path>
              <a:path w="223520" h="388620">
                <a:moveTo>
                  <a:pt x="223520" y="336041"/>
                </a:moveTo>
                <a:lnTo>
                  <a:pt x="111760" y="336041"/>
                </a:lnTo>
                <a:lnTo>
                  <a:pt x="114935" y="336423"/>
                </a:lnTo>
                <a:lnTo>
                  <a:pt x="118237" y="337438"/>
                </a:lnTo>
                <a:lnTo>
                  <a:pt x="127888" y="352171"/>
                </a:lnTo>
                <a:lnTo>
                  <a:pt x="127381" y="355346"/>
                </a:lnTo>
                <a:lnTo>
                  <a:pt x="111760" y="368300"/>
                </a:lnTo>
                <a:lnTo>
                  <a:pt x="223100" y="368300"/>
                </a:lnTo>
                <a:lnTo>
                  <a:pt x="223520" y="364109"/>
                </a:lnTo>
                <a:lnTo>
                  <a:pt x="223520" y="336041"/>
                </a:lnTo>
                <a:close/>
              </a:path>
              <a:path w="223520" h="388620">
                <a:moveTo>
                  <a:pt x="223520" y="48513"/>
                </a:moveTo>
                <a:lnTo>
                  <a:pt x="199136" y="48513"/>
                </a:lnTo>
                <a:lnTo>
                  <a:pt x="199136" y="315722"/>
                </a:lnTo>
                <a:lnTo>
                  <a:pt x="223520" y="315722"/>
                </a:lnTo>
                <a:lnTo>
                  <a:pt x="223520" y="48513"/>
                </a:lnTo>
                <a:close/>
              </a:path>
              <a:path w="223520" h="388620">
                <a:moveTo>
                  <a:pt x="222709" y="18414"/>
                </a:moveTo>
                <a:lnTo>
                  <a:pt x="118618" y="18414"/>
                </a:lnTo>
                <a:lnTo>
                  <a:pt x="120904" y="18923"/>
                </a:lnTo>
                <a:lnTo>
                  <a:pt x="123698" y="21716"/>
                </a:lnTo>
                <a:lnTo>
                  <a:pt x="124206" y="24002"/>
                </a:lnTo>
                <a:lnTo>
                  <a:pt x="123698" y="25908"/>
                </a:lnTo>
                <a:lnTo>
                  <a:pt x="122300" y="27686"/>
                </a:lnTo>
                <a:lnTo>
                  <a:pt x="120904" y="28575"/>
                </a:lnTo>
                <a:lnTo>
                  <a:pt x="118618" y="29083"/>
                </a:lnTo>
                <a:lnTo>
                  <a:pt x="223520" y="29083"/>
                </a:lnTo>
                <a:lnTo>
                  <a:pt x="223469" y="24002"/>
                </a:lnTo>
                <a:lnTo>
                  <a:pt x="223012" y="19430"/>
                </a:lnTo>
                <a:lnTo>
                  <a:pt x="222709" y="18414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4497070" y="1045246"/>
            <a:ext cx="152400" cy="32983"/>
          </a:xfrm>
          <a:custGeom>
            <a:avLst/>
            <a:gdLst/>
            <a:ahLst/>
            <a:cxnLst/>
            <a:rect l="l" t="t" r="r" b="b"/>
            <a:pathLst>
              <a:path w="152400" h="32983">
                <a:moveTo>
                  <a:pt x="0" y="32983"/>
                </a:moveTo>
                <a:lnTo>
                  <a:pt x="152400" y="32983"/>
                </a:lnTo>
                <a:lnTo>
                  <a:pt x="152400" y="0"/>
                </a:lnTo>
                <a:lnTo>
                  <a:pt x="0" y="0"/>
                </a:lnTo>
                <a:lnTo>
                  <a:pt x="0" y="3298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4497070" y="1012226"/>
            <a:ext cx="152400" cy="32983"/>
          </a:xfrm>
          <a:custGeom>
            <a:avLst/>
            <a:gdLst/>
            <a:ahLst/>
            <a:cxnLst/>
            <a:rect l="l" t="t" r="r" b="b"/>
            <a:pathLst>
              <a:path w="152400" h="32983">
                <a:moveTo>
                  <a:pt x="0" y="32983"/>
                </a:moveTo>
                <a:lnTo>
                  <a:pt x="152400" y="32983"/>
                </a:lnTo>
                <a:lnTo>
                  <a:pt x="152400" y="0"/>
                </a:lnTo>
                <a:lnTo>
                  <a:pt x="0" y="0"/>
                </a:lnTo>
                <a:lnTo>
                  <a:pt x="0" y="3298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4497070" y="1078230"/>
            <a:ext cx="152400" cy="45720"/>
          </a:xfrm>
          <a:custGeom>
            <a:avLst/>
            <a:gdLst/>
            <a:ahLst/>
            <a:cxnLst/>
            <a:rect l="l" t="t" r="r" b="b"/>
            <a:pathLst>
              <a:path w="152400" h="45720">
                <a:moveTo>
                  <a:pt x="0" y="0"/>
                </a:moveTo>
                <a:lnTo>
                  <a:pt x="0" y="6604"/>
                </a:lnTo>
                <a:lnTo>
                  <a:pt x="888" y="12192"/>
                </a:lnTo>
                <a:lnTo>
                  <a:pt x="3682" y="17780"/>
                </a:lnTo>
                <a:lnTo>
                  <a:pt x="7238" y="22352"/>
                </a:lnTo>
                <a:lnTo>
                  <a:pt x="12700" y="25273"/>
                </a:lnTo>
                <a:lnTo>
                  <a:pt x="69850" y="44704"/>
                </a:lnTo>
                <a:lnTo>
                  <a:pt x="76200" y="45720"/>
                </a:lnTo>
                <a:lnTo>
                  <a:pt x="82550" y="44704"/>
                </a:lnTo>
                <a:lnTo>
                  <a:pt x="139700" y="25273"/>
                </a:lnTo>
                <a:lnTo>
                  <a:pt x="145160" y="22352"/>
                </a:lnTo>
                <a:lnTo>
                  <a:pt x="148716" y="17780"/>
                </a:lnTo>
                <a:lnTo>
                  <a:pt x="151510" y="12192"/>
                </a:lnTo>
                <a:lnTo>
                  <a:pt x="152400" y="6604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4481829" y="725169"/>
            <a:ext cx="50800" cy="248919"/>
          </a:xfrm>
          <a:custGeom>
            <a:avLst/>
            <a:gdLst/>
            <a:ahLst/>
            <a:cxnLst/>
            <a:rect l="l" t="t" r="r" b="b"/>
            <a:pathLst>
              <a:path w="50800" h="248919">
                <a:moveTo>
                  <a:pt x="50800" y="248919"/>
                </a:moveTo>
                <a:lnTo>
                  <a:pt x="20955" y="106299"/>
                </a:lnTo>
                <a:lnTo>
                  <a:pt x="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4382770" y="516890"/>
            <a:ext cx="381000" cy="457200"/>
          </a:xfrm>
          <a:custGeom>
            <a:avLst/>
            <a:gdLst/>
            <a:ahLst/>
            <a:cxnLst/>
            <a:rect l="l" t="t" r="r" b="b"/>
            <a:pathLst>
              <a:path w="381000" h="457200">
                <a:moveTo>
                  <a:pt x="266318" y="457200"/>
                </a:moveTo>
                <a:lnTo>
                  <a:pt x="270890" y="437261"/>
                </a:lnTo>
                <a:lnTo>
                  <a:pt x="277113" y="418211"/>
                </a:lnTo>
                <a:lnTo>
                  <a:pt x="301497" y="368426"/>
                </a:lnTo>
                <a:lnTo>
                  <a:pt x="330453" y="324104"/>
                </a:lnTo>
                <a:lnTo>
                  <a:pt x="340359" y="309625"/>
                </a:lnTo>
                <a:lnTo>
                  <a:pt x="365632" y="264413"/>
                </a:lnTo>
                <a:lnTo>
                  <a:pt x="379221" y="210947"/>
                </a:lnTo>
                <a:lnTo>
                  <a:pt x="381000" y="191008"/>
                </a:lnTo>
                <a:lnTo>
                  <a:pt x="376427" y="152146"/>
                </a:lnTo>
                <a:lnTo>
                  <a:pt x="357504" y="99568"/>
                </a:lnTo>
                <a:lnTo>
                  <a:pt x="324992" y="56134"/>
                </a:lnTo>
                <a:lnTo>
                  <a:pt x="280796" y="23622"/>
                </a:lnTo>
                <a:lnTo>
                  <a:pt x="228472" y="3683"/>
                </a:lnTo>
                <a:lnTo>
                  <a:pt x="190500" y="0"/>
                </a:lnTo>
                <a:lnTo>
                  <a:pt x="152526" y="3683"/>
                </a:lnTo>
                <a:lnTo>
                  <a:pt x="100202" y="23622"/>
                </a:lnTo>
                <a:lnTo>
                  <a:pt x="56006" y="56134"/>
                </a:lnTo>
                <a:lnTo>
                  <a:pt x="23494" y="99568"/>
                </a:lnTo>
                <a:lnTo>
                  <a:pt x="4571" y="152146"/>
                </a:lnTo>
                <a:lnTo>
                  <a:pt x="0" y="191008"/>
                </a:lnTo>
                <a:lnTo>
                  <a:pt x="4571" y="229997"/>
                </a:lnTo>
                <a:lnTo>
                  <a:pt x="23494" y="280670"/>
                </a:lnTo>
                <a:lnTo>
                  <a:pt x="50545" y="324104"/>
                </a:lnTo>
                <a:lnTo>
                  <a:pt x="70484" y="353060"/>
                </a:lnTo>
                <a:lnTo>
                  <a:pt x="79501" y="368426"/>
                </a:lnTo>
                <a:lnTo>
                  <a:pt x="88518" y="383794"/>
                </a:lnTo>
                <a:lnTo>
                  <a:pt x="96646" y="400176"/>
                </a:lnTo>
                <a:lnTo>
                  <a:pt x="103885" y="418211"/>
                </a:lnTo>
                <a:lnTo>
                  <a:pt x="110108" y="437261"/>
                </a:lnTo>
                <a:lnTo>
                  <a:pt x="114680" y="4572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4613909" y="725169"/>
            <a:ext cx="50800" cy="248919"/>
          </a:xfrm>
          <a:custGeom>
            <a:avLst/>
            <a:gdLst/>
            <a:ahLst/>
            <a:cxnLst/>
            <a:rect l="l" t="t" r="r" b="b"/>
            <a:pathLst>
              <a:path w="50800" h="248919">
                <a:moveTo>
                  <a:pt x="50800" y="0"/>
                </a:moveTo>
                <a:lnTo>
                  <a:pt x="29844" y="106299"/>
                </a:lnTo>
                <a:lnTo>
                  <a:pt x="0" y="24891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4507229" y="717550"/>
            <a:ext cx="132080" cy="27939"/>
          </a:xfrm>
          <a:custGeom>
            <a:avLst/>
            <a:gdLst/>
            <a:ahLst/>
            <a:cxnLst/>
            <a:rect l="l" t="t" r="r" b="b"/>
            <a:pathLst>
              <a:path w="132080" h="27939">
                <a:moveTo>
                  <a:pt x="0" y="2666"/>
                </a:moveTo>
                <a:lnTo>
                  <a:pt x="30353" y="27939"/>
                </a:lnTo>
                <a:lnTo>
                  <a:pt x="60706" y="2666"/>
                </a:lnTo>
                <a:lnTo>
                  <a:pt x="63373" y="888"/>
                </a:lnTo>
                <a:lnTo>
                  <a:pt x="66040" y="0"/>
                </a:lnTo>
                <a:lnTo>
                  <a:pt x="68707" y="888"/>
                </a:lnTo>
                <a:lnTo>
                  <a:pt x="71374" y="2666"/>
                </a:lnTo>
                <a:lnTo>
                  <a:pt x="101727" y="27939"/>
                </a:lnTo>
                <a:lnTo>
                  <a:pt x="132080" y="266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4497070" y="98171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3200400" y="901700"/>
            <a:ext cx="304800" cy="307339"/>
          </a:xfrm>
          <a:custGeom>
            <a:avLst/>
            <a:gdLst/>
            <a:ahLst/>
            <a:cxnLst/>
            <a:rect l="l" t="t" r="r" b="b"/>
            <a:pathLst>
              <a:path w="304800" h="307339">
                <a:moveTo>
                  <a:pt x="152146" y="0"/>
                </a:moveTo>
                <a:lnTo>
                  <a:pt x="144399" y="635"/>
                </a:lnTo>
                <a:lnTo>
                  <a:pt x="136778" y="1142"/>
                </a:lnTo>
                <a:lnTo>
                  <a:pt x="129159" y="1777"/>
                </a:lnTo>
                <a:lnTo>
                  <a:pt x="121412" y="3555"/>
                </a:lnTo>
                <a:lnTo>
                  <a:pt x="114426" y="5334"/>
                </a:lnTo>
                <a:lnTo>
                  <a:pt x="107314" y="7112"/>
                </a:lnTo>
                <a:lnTo>
                  <a:pt x="100202" y="9525"/>
                </a:lnTo>
                <a:lnTo>
                  <a:pt x="93090" y="12446"/>
                </a:lnTo>
                <a:lnTo>
                  <a:pt x="86105" y="15494"/>
                </a:lnTo>
                <a:lnTo>
                  <a:pt x="79628" y="19050"/>
                </a:lnTo>
                <a:lnTo>
                  <a:pt x="73151" y="22605"/>
                </a:lnTo>
                <a:lnTo>
                  <a:pt x="34798" y="55879"/>
                </a:lnTo>
                <a:lnTo>
                  <a:pt x="18287" y="80899"/>
                </a:lnTo>
                <a:lnTo>
                  <a:pt x="14731" y="87375"/>
                </a:lnTo>
                <a:lnTo>
                  <a:pt x="11811" y="93979"/>
                </a:lnTo>
                <a:lnTo>
                  <a:pt x="9398" y="101091"/>
                </a:lnTo>
                <a:lnTo>
                  <a:pt x="7112" y="108203"/>
                </a:lnTo>
                <a:lnTo>
                  <a:pt x="4699" y="115315"/>
                </a:lnTo>
                <a:lnTo>
                  <a:pt x="2920" y="123062"/>
                </a:lnTo>
                <a:lnTo>
                  <a:pt x="1777" y="130175"/>
                </a:lnTo>
                <a:lnTo>
                  <a:pt x="635" y="137922"/>
                </a:lnTo>
                <a:lnTo>
                  <a:pt x="0" y="145669"/>
                </a:lnTo>
                <a:lnTo>
                  <a:pt x="0" y="153924"/>
                </a:lnTo>
                <a:lnTo>
                  <a:pt x="0" y="161671"/>
                </a:lnTo>
                <a:lnTo>
                  <a:pt x="635" y="169417"/>
                </a:lnTo>
                <a:lnTo>
                  <a:pt x="9398" y="206883"/>
                </a:lnTo>
                <a:lnTo>
                  <a:pt x="34798" y="251460"/>
                </a:lnTo>
                <a:lnTo>
                  <a:pt x="67183" y="281177"/>
                </a:lnTo>
                <a:lnTo>
                  <a:pt x="79628" y="288925"/>
                </a:lnTo>
                <a:lnTo>
                  <a:pt x="86105" y="292480"/>
                </a:lnTo>
                <a:lnTo>
                  <a:pt x="93090" y="295401"/>
                </a:lnTo>
                <a:lnTo>
                  <a:pt x="100202" y="297814"/>
                </a:lnTo>
                <a:lnTo>
                  <a:pt x="107314" y="300227"/>
                </a:lnTo>
                <a:lnTo>
                  <a:pt x="144399" y="307339"/>
                </a:lnTo>
                <a:lnTo>
                  <a:pt x="152146" y="307339"/>
                </a:lnTo>
                <a:lnTo>
                  <a:pt x="160400" y="307339"/>
                </a:lnTo>
                <a:lnTo>
                  <a:pt x="168021" y="306704"/>
                </a:lnTo>
                <a:lnTo>
                  <a:pt x="204597" y="297814"/>
                </a:lnTo>
                <a:lnTo>
                  <a:pt x="211709" y="295401"/>
                </a:lnTo>
                <a:lnTo>
                  <a:pt x="218186" y="292480"/>
                </a:lnTo>
                <a:lnTo>
                  <a:pt x="224662" y="288925"/>
                </a:lnTo>
                <a:lnTo>
                  <a:pt x="231139" y="285369"/>
                </a:lnTo>
                <a:lnTo>
                  <a:pt x="270001" y="251460"/>
                </a:lnTo>
                <a:lnTo>
                  <a:pt x="285876" y="227075"/>
                </a:lnTo>
                <a:lnTo>
                  <a:pt x="289433" y="220472"/>
                </a:lnTo>
                <a:lnTo>
                  <a:pt x="292353" y="213360"/>
                </a:lnTo>
                <a:lnTo>
                  <a:pt x="295401" y="206883"/>
                </a:lnTo>
                <a:lnTo>
                  <a:pt x="297688" y="199771"/>
                </a:lnTo>
                <a:lnTo>
                  <a:pt x="300100" y="192024"/>
                </a:lnTo>
                <a:lnTo>
                  <a:pt x="301244" y="184912"/>
                </a:lnTo>
                <a:lnTo>
                  <a:pt x="303022" y="177164"/>
                </a:lnTo>
                <a:lnTo>
                  <a:pt x="303657" y="169417"/>
                </a:lnTo>
                <a:lnTo>
                  <a:pt x="304164" y="161671"/>
                </a:lnTo>
                <a:lnTo>
                  <a:pt x="304800" y="153924"/>
                </a:lnTo>
                <a:lnTo>
                  <a:pt x="304164" y="145669"/>
                </a:lnTo>
                <a:lnTo>
                  <a:pt x="303657" y="137922"/>
                </a:lnTo>
                <a:lnTo>
                  <a:pt x="303022" y="130175"/>
                </a:lnTo>
                <a:lnTo>
                  <a:pt x="301244" y="123062"/>
                </a:lnTo>
                <a:lnTo>
                  <a:pt x="300100" y="115315"/>
                </a:lnTo>
                <a:lnTo>
                  <a:pt x="297688" y="108203"/>
                </a:lnTo>
                <a:lnTo>
                  <a:pt x="295401" y="101091"/>
                </a:lnTo>
                <a:lnTo>
                  <a:pt x="292353" y="93979"/>
                </a:lnTo>
                <a:lnTo>
                  <a:pt x="289433" y="87375"/>
                </a:lnTo>
                <a:lnTo>
                  <a:pt x="285876" y="80899"/>
                </a:lnTo>
                <a:lnTo>
                  <a:pt x="282448" y="74295"/>
                </a:lnTo>
                <a:lnTo>
                  <a:pt x="249427" y="35051"/>
                </a:lnTo>
                <a:lnTo>
                  <a:pt x="224662" y="19050"/>
                </a:lnTo>
                <a:lnTo>
                  <a:pt x="218186" y="15494"/>
                </a:lnTo>
                <a:lnTo>
                  <a:pt x="182752" y="3555"/>
                </a:lnTo>
                <a:lnTo>
                  <a:pt x="175640" y="1777"/>
                </a:lnTo>
                <a:lnTo>
                  <a:pt x="168021" y="1142"/>
                </a:lnTo>
                <a:lnTo>
                  <a:pt x="160400" y="635"/>
                </a:lnTo>
                <a:lnTo>
                  <a:pt x="152146" y="0"/>
                </a:lnTo>
                <a:close/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3235960" y="937260"/>
            <a:ext cx="233679" cy="236219"/>
          </a:xfrm>
          <a:custGeom>
            <a:avLst/>
            <a:gdLst/>
            <a:ahLst/>
            <a:cxnLst/>
            <a:rect l="l" t="t" r="r" b="b"/>
            <a:pathLst>
              <a:path w="233679" h="236219">
                <a:moveTo>
                  <a:pt x="116586" y="0"/>
                </a:moveTo>
                <a:lnTo>
                  <a:pt x="104775" y="635"/>
                </a:lnTo>
                <a:lnTo>
                  <a:pt x="92963" y="2412"/>
                </a:lnTo>
                <a:lnTo>
                  <a:pt x="51815" y="20192"/>
                </a:lnTo>
                <a:lnTo>
                  <a:pt x="20065" y="52324"/>
                </a:lnTo>
                <a:lnTo>
                  <a:pt x="2412" y="94614"/>
                </a:lnTo>
                <a:lnTo>
                  <a:pt x="0" y="118363"/>
                </a:lnTo>
                <a:lnTo>
                  <a:pt x="9397" y="164211"/>
                </a:lnTo>
                <a:lnTo>
                  <a:pt x="34162" y="201675"/>
                </a:lnTo>
                <a:lnTo>
                  <a:pt x="71247" y="226694"/>
                </a:lnTo>
                <a:lnTo>
                  <a:pt x="116586" y="236219"/>
                </a:lnTo>
                <a:lnTo>
                  <a:pt x="161798" y="226694"/>
                </a:lnTo>
                <a:lnTo>
                  <a:pt x="198881" y="201675"/>
                </a:lnTo>
                <a:lnTo>
                  <a:pt x="224281" y="164211"/>
                </a:lnTo>
                <a:lnTo>
                  <a:pt x="233679" y="118363"/>
                </a:lnTo>
                <a:lnTo>
                  <a:pt x="224281" y="72643"/>
                </a:lnTo>
                <a:lnTo>
                  <a:pt x="198881" y="35178"/>
                </a:lnTo>
                <a:lnTo>
                  <a:pt x="161798" y="9525"/>
                </a:lnTo>
                <a:lnTo>
                  <a:pt x="116586" y="0"/>
                </a:lnTo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3268979" y="972819"/>
            <a:ext cx="83820" cy="83819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83819"/>
                </a:moveTo>
                <a:lnTo>
                  <a:pt x="635" y="74802"/>
                </a:lnTo>
                <a:lnTo>
                  <a:pt x="1778" y="66928"/>
                </a:lnTo>
                <a:lnTo>
                  <a:pt x="19304" y="30099"/>
                </a:lnTo>
                <a:lnTo>
                  <a:pt x="51308" y="6095"/>
                </a:lnTo>
                <a:lnTo>
                  <a:pt x="75437" y="0"/>
                </a:lnTo>
                <a:lnTo>
                  <a:pt x="83820" y="0"/>
                </a:lnTo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3444240" y="1158239"/>
            <a:ext cx="149860" cy="147320"/>
          </a:xfrm>
          <a:custGeom>
            <a:avLst/>
            <a:gdLst/>
            <a:ahLst/>
            <a:cxnLst/>
            <a:rect l="l" t="t" r="r" b="b"/>
            <a:pathLst>
              <a:path w="149860" h="147320">
                <a:moveTo>
                  <a:pt x="0" y="24511"/>
                </a:moveTo>
                <a:lnTo>
                  <a:pt x="120904" y="143763"/>
                </a:lnTo>
                <a:lnTo>
                  <a:pt x="122682" y="144907"/>
                </a:lnTo>
                <a:lnTo>
                  <a:pt x="124460" y="146176"/>
                </a:lnTo>
                <a:lnTo>
                  <a:pt x="126746" y="146685"/>
                </a:lnTo>
                <a:lnTo>
                  <a:pt x="129159" y="147320"/>
                </a:lnTo>
                <a:lnTo>
                  <a:pt x="131445" y="146685"/>
                </a:lnTo>
                <a:lnTo>
                  <a:pt x="133223" y="146176"/>
                </a:lnTo>
                <a:lnTo>
                  <a:pt x="135636" y="144907"/>
                </a:lnTo>
                <a:lnTo>
                  <a:pt x="137413" y="143763"/>
                </a:lnTo>
                <a:lnTo>
                  <a:pt x="146304" y="135000"/>
                </a:lnTo>
                <a:lnTo>
                  <a:pt x="148082" y="133223"/>
                </a:lnTo>
                <a:lnTo>
                  <a:pt x="149225" y="130937"/>
                </a:lnTo>
                <a:lnTo>
                  <a:pt x="149860" y="128650"/>
                </a:lnTo>
                <a:lnTo>
                  <a:pt x="149860" y="126873"/>
                </a:lnTo>
                <a:lnTo>
                  <a:pt x="149860" y="124460"/>
                </a:lnTo>
                <a:lnTo>
                  <a:pt x="149225" y="122174"/>
                </a:lnTo>
                <a:lnTo>
                  <a:pt x="148082" y="120396"/>
                </a:lnTo>
                <a:lnTo>
                  <a:pt x="146304" y="118110"/>
                </a:lnTo>
                <a:lnTo>
                  <a:pt x="26035" y="0"/>
                </a:lnTo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5011420" y="5024120"/>
            <a:ext cx="68473" cy="119379"/>
          </a:xfrm>
          <a:custGeom>
            <a:avLst/>
            <a:gdLst/>
            <a:ahLst/>
            <a:cxnLst/>
            <a:rect l="l" t="t" r="r" b="b"/>
            <a:pathLst>
              <a:path w="68473" h="119379">
                <a:moveTo>
                  <a:pt x="0" y="0"/>
                </a:moveTo>
                <a:lnTo>
                  <a:pt x="68473" y="119379"/>
                </a:lnTo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5011420" y="4577079"/>
            <a:ext cx="1031239" cy="566419"/>
          </a:xfrm>
          <a:custGeom>
            <a:avLst/>
            <a:gdLst/>
            <a:ahLst/>
            <a:cxnLst/>
            <a:rect l="l" t="t" r="r" b="b"/>
            <a:pathLst>
              <a:path w="1031239" h="566419">
                <a:moveTo>
                  <a:pt x="962766" y="566419"/>
                </a:moveTo>
                <a:lnTo>
                  <a:pt x="1031239" y="447040"/>
                </a:lnTo>
                <a:lnTo>
                  <a:pt x="774826" y="0"/>
                </a:lnTo>
                <a:lnTo>
                  <a:pt x="256412" y="0"/>
                </a:lnTo>
                <a:lnTo>
                  <a:pt x="0" y="447040"/>
                </a:lnTo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5133340" y="4056379"/>
            <a:ext cx="541020" cy="467359"/>
          </a:xfrm>
          <a:custGeom>
            <a:avLst/>
            <a:gdLst/>
            <a:ahLst/>
            <a:cxnLst/>
            <a:rect l="l" t="t" r="r" b="b"/>
            <a:pathLst>
              <a:path w="541020" h="467360">
                <a:moveTo>
                  <a:pt x="407035" y="0"/>
                </a:moveTo>
                <a:lnTo>
                  <a:pt x="133985" y="0"/>
                </a:lnTo>
                <a:lnTo>
                  <a:pt x="0" y="233680"/>
                </a:lnTo>
                <a:lnTo>
                  <a:pt x="133985" y="467360"/>
                </a:lnTo>
                <a:lnTo>
                  <a:pt x="407035" y="467360"/>
                </a:lnTo>
                <a:lnTo>
                  <a:pt x="541020" y="233680"/>
                </a:lnTo>
                <a:lnTo>
                  <a:pt x="407035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3101339" y="3629659"/>
            <a:ext cx="1033780" cy="894080"/>
          </a:xfrm>
          <a:custGeom>
            <a:avLst/>
            <a:gdLst/>
            <a:ahLst/>
            <a:cxnLst/>
            <a:rect l="l" t="t" r="r" b="b"/>
            <a:pathLst>
              <a:path w="1033780" h="894079">
                <a:moveTo>
                  <a:pt x="777367" y="0"/>
                </a:moveTo>
                <a:lnTo>
                  <a:pt x="256412" y="0"/>
                </a:lnTo>
                <a:lnTo>
                  <a:pt x="0" y="447039"/>
                </a:lnTo>
                <a:lnTo>
                  <a:pt x="256412" y="894079"/>
                </a:lnTo>
                <a:lnTo>
                  <a:pt x="777367" y="894079"/>
                </a:lnTo>
                <a:lnTo>
                  <a:pt x="1033780" y="447039"/>
                </a:lnTo>
                <a:lnTo>
                  <a:pt x="7773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3530600" y="4577079"/>
            <a:ext cx="452120" cy="391160"/>
          </a:xfrm>
          <a:custGeom>
            <a:avLst/>
            <a:gdLst/>
            <a:ahLst/>
            <a:cxnLst/>
            <a:rect l="l" t="t" r="r" b="b"/>
            <a:pathLst>
              <a:path w="452120" h="391160">
                <a:moveTo>
                  <a:pt x="0" y="195580"/>
                </a:moveTo>
                <a:lnTo>
                  <a:pt x="112140" y="391160"/>
                </a:lnTo>
                <a:lnTo>
                  <a:pt x="339978" y="391160"/>
                </a:lnTo>
                <a:lnTo>
                  <a:pt x="452120" y="195580"/>
                </a:lnTo>
                <a:lnTo>
                  <a:pt x="339978" y="0"/>
                </a:lnTo>
                <a:lnTo>
                  <a:pt x="112140" y="0"/>
                </a:lnTo>
                <a:lnTo>
                  <a:pt x="0" y="195580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5369559" y="4866640"/>
            <a:ext cx="312419" cy="276858"/>
          </a:xfrm>
          <a:custGeom>
            <a:avLst/>
            <a:gdLst/>
            <a:ahLst/>
            <a:cxnLst/>
            <a:rect l="l" t="t" r="r" b="b"/>
            <a:pathLst>
              <a:path w="312419" h="276858">
                <a:moveTo>
                  <a:pt x="66928" y="33667"/>
                </a:moveTo>
                <a:lnTo>
                  <a:pt x="64135" y="33667"/>
                </a:lnTo>
                <a:lnTo>
                  <a:pt x="61087" y="34112"/>
                </a:lnTo>
                <a:lnTo>
                  <a:pt x="33654" y="64198"/>
                </a:lnTo>
                <a:lnTo>
                  <a:pt x="33654" y="66878"/>
                </a:lnTo>
                <a:lnTo>
                  <a:pt x="35432" y="72263"/>
                </a:lnTo>
                <a:lnTo>
                  <a:pt x="37211" y="74968"/>
                </a:lnTo>
                <a:lnTo>
                  <a:pt x="57023" y="100114"/>
                </a:lnTo>
                <a:lnTo>
                  <a:pt x="53848" y="106375"/>
                </a:lnTo>
                <a:lnTo>
                  <a:pt x="51180" y="112661"/>
                </a:lnTo>
                <a:lnTo>
                  <a:pt x="48513" y="119405"/>
                </a:lnTo>
                <a:lnTo>
                  <a:pt x="46736" y="125691"/>
                </a:lnTo>
                <a:lnTo>
                  <a:pt x="14350" y="129273"/>
                </a:lnTo>
                <a:lnTo>
                  <a:pt x="0" y="145427"/>
                </a:lnTo>
                <a:lnTo>
                  <a:pt x="0" y="166988"/>
                </a:lnTo>
                <a:lnTo>
                  <a:pt x="46736" y="186728"/>
                </a:lnTo>
                <a:lnTo>
                  <a:pt x="48513" y="193013"/>
                </a:lnTo>
                <a:lnTo>
                  <a:pt x="51180" y="199740"/>
                </a:lnTo>
                <a:lnTo>
                  <a:pt x="53848" y="206025"/>
                </a:lnTo>
                <a:lnTo>
                  <a:pt x="57023" y="212310"/>
                </a:lnTo>
                <a:lnTo>
                  <a:pt x="37211" y="237453"/>
                </a:lnTo>
                <a:lnTo>
                  <a:pt x="35432" y="240154"/>
                </a:lnTo>
                <a:lnTo>
                  <a:pt x="33654" y="245539"/>
                </a:lnTo>
                <a:lnTo>
                  <a:pt x="33654" y="248222"/>
                </a:lnTo>
                <a:lnTo>
                  <a:pt x="57290" y="276858"/>
                </a:lnTo>
                <a:lnTo>
                  <a:pt x="72441" y="276858"/>
                </a:lnTo>
                <a:lnTo>
                  <a:pt x="74929" y="275606"/>
                </a:lnTo>
                <a:lnTo>
                  <a:pt x="100075" y="255408"/>
                </a:lnTo>
                <a:lnTo>
                  <a:pt x="276733" y="255408"/>
                </a:lnTo>
                <a:lnTo>
                  <a:pt x="277367" y="254067"/>
                </a:lnTo>
                <a:lnTo>
                  <a:pt x="278256" y="251366"/>
                </a:lnTo>
                <a:lnTo>
                  <a:pt x="278764" y="248222"/>
                </a:lnTo>
                <a:lnTo>
                  <a:pt x="278764" y="245539"/>
                </a:lnTo>
                <a:lnTo>
                  <a:pt x="276987" y="240154"/>
                </a:lnTo>
                <a:lnTo>
                  <a:pt x="275589" y="237453"/>
                </a:lnTo>
                <a:lnTo>
                  <a:pt x="255397" y="212310"/>
                </a:lnTo>
                <a:lnTo>
                  <a:pt x="258117" y="206926"/>
                </a:lnTo>
                <a:lnTo>
                  <a:pt x="151256" y="206926"/>
                </a:lnTo>
                <a:lnTo>
                  <a:pt x="146303" y="206025"/>
                </a:lnTo>
                <a:lnTo>
                  <a:pt x="141859" y="204683"/>
                </a:lnTo>
                <a:lnTo>
                  <a:pt x="136905" y="203342"/>
                </a:lnTo>
                <a:lnTo>
                  <a:pt x="109092" y="175516"/>
                </a:lnTo>
                <a:lnTo>
                  <a:pt x="105537" y="161145"/>
                </a:lnTo>
                <a:lnTo>
                  <a:pt x="105537" y="151274"/>
                </a:lnTo>
                <a:lnTo>
                  <a:pt x="124332" y="116700"/>
                </a:lnTo>
                <a:lnTo>
                  <a:pt x="141859" y="107734"/>
                </a:lnTo>
                <a:lnTo>
                  <a:pt x="146303" y="106375"/>
                </a:lnTo>
                <a:lnTo>
                  <a:pt x="151256" y="105498"/>
                </a:lnTo>
                <a:lnTo>
                  <a:pt x="258127" y="105498"/>
                </a:lnTo>
                <a:lnTo>
                  <a:pt x="255397" y="100114"/>
                </a:lnTo>
                <a:lnTo>
                  <a:pt x="275589" y="74968"/>
                </a:lnTo>
                <a:lnTo>
                  <a:pt x="276987" y="72263"/>
                </a:lnTo>
                <a:lnTo>
                  <a:pt x="278764" y="66878"/>
                </a:lnTo>
                <a:lnTo>
                  <a:pt x="278764" y="64198"/>
                </a:lnTo>
                <a:lnTo>
                  <a:pt x="278256" y="61048"/>
                </a:lnTo>
                <a:lnTo>
                  <a:pt x="277367" y="58356"/>
                </a:lnTo>
                <a:lnTo>
                  <a:pt x="276733" y="57010"/>
                </a:lnTo>
                <a:lnTo>
                  <a:pt x="100075" y="57010"/>
                </a:lnTo>
                <a:lnTo>
                  <a:pt x="74929" y="37249"/>
                </a:lnTo>
                <a:lnTo>
                  <a:pt x="72262" y="35471"/>
                </a:lnTo>
                <a:lnTo>
                  <a:pt x="66928" y="33667"/>
                </a:lnTo>
                <a:close/>
              </a:path>
              <a:path w="312419" h="276858">
                <a:moveTo>
                  <a:pt x="212343" y="255408"/>
                </a:moveTo>
                <a:lnTo>
                  <a:pt x="100075" y="255408"/>
                </a:lnTo>
                <a:lnTo>
                  <a:pt x="106425" y="258551"/>
                </a:lnTo>
                <a:lnTo>
                  <a:pt x="112649" y="261235"/>
                </a:lnTo>
                <a:lnTo>
                  <a:pt x="119379" y="263936"/>
                </a:lnTo>
                <a:lnTo>
                  <a:pt x="125729" y="265737"/>
                </a:lnTo>
                <a:lnTo>
                  <a:pt x="126953" y="276858"/>
                </a:lnTo>
                <a:lnTo>
                  <a:pt x="185466" y="276858"/>
                </a:lnTo>
                <a:lnTo>
                  <a:pt x="186689" y="265737"/>
                </a:lnTo>
                <a:lnTo>
                  <a:pt x="193039" y="263936"/>
                </a:lnTo>
                <a:lnTo>
                  <a:pt x="199770" y="261235"/>
                </a:lnTo>
                <a:lnTo>
                  <a:pt x="205993" y="258551"/>
                </a:lnTo>
                <a:lnTo>
                  <a:pt x="212343" y="255408"/>
                </a:lnTo>
                <a:close/>
              </a:path>
              <a:path w="312419" h="276858">
                <a:moveTo>
                  <a:pt x="276733" y="255408"/>
                </a:moveTo>
                <a:lnTo>
                  <a:pt x="212343" y="255408"/>
                </a:lnTo>
                <a:lnTo>
                  <a:pt x="237489" y="275606"/>
                </a:lnTo>
                <a:lnTo>
                  <a:pt x="239978" y="276858"/>
                </a:lnTo>
                <a:lnTo>
                  <a:pt x="255129" y="276858"/>
                </a:lnTo>
                <a:lnTo>
                  <a:pt x="276733" y="255408"/>
                </a:lnTo>
                <a:close/>
              </a:path>
              <a:path w="312419" h="276858">
                <a:moveTo>
                  <a:pt x="258127" y="105498"/>
                </a:moveTo>
                <a:lnTo>
                  <a:pt x="161162" y="105498"/>
                </a:lnTo>
                <a:lnTo>
                  <a:pt x="166115" y="106375"/>
                </a:lnTo>
                <a:lnTo>
                  <a:pt x="170561" y="107734"/>
                </a:lnTo>
                <a:lnTo>
                  <a:pt x="201040" y="132422"/>
                </a:lnTo>
                <a:lnTo>
                  <a:pt x="206882" y="151274"/>
                </a:lnTo>
                <a:lnTo>
                  <a:pt x="206882" y="161145"/>
                </a:lnTo>
                <a:lnTo>
                  <a:pt x="188087" y="195714"/>
                </a:lnTo>
                <a:lnTo>
                  <a:pt x="170561" y="204683"/>
                </a:lnTo>
                <a:lnTo>
                  <a:pt x="166115" y="206025"/>
                </a:lnTo>
                <a:lnTo>
                  <a:pt x="161162" y="206926"/>
                </a:lnTo>
                <a:lnTo>
                  <a:pt x="258117" y="206926"/>
                </a:lnTo>
                <a:lnTo>
                  <a:pt x="258572" y="206025"/>
                </a:lnTo>
                <a:lnTo>
                  <a:pt x="261238" y="199740"/>
                </a:lnTo>
                <a:lnTo>
                  <a:pt x="263905" y="193013"/>
                </a:lnTo>
                <a:lnTo>
                  <a:pt x="265684" y="186728"/>
                </a:lnTo>
                <a:lnTo>
                  <a:pt x="298068" y="183144"/>
                </a:lnTo>
                <a:lnTo>
                  <a:pt x="312419" y="166988"/>
                </a:lnTo>
                <a:lnTo>
                  <a:pt x="312419" y="145427"/>
                </a:lnTo>
                <a:lnTo>
                  <a:pt x="265684" y="125691"/>
                </a:lnTo>
                <a:lnTo>
                  <a:pt x="263905" y="119405"/>
                </a:lnTo>
                <a:lnTo>
                  <a:pt x="261238" y="112661"/>
                </a:lnTo>
                <a:lnTo>
                  <a:pt x="258572" y="106375"/>
                </a:lnTo>
                <a:lnTo>
                  <a:pt x="258127" y="105498"/>
                </a:lnTo>
                <a:close/>
              </a:path>
              <a:path w="312419" h="276858">
                <a:moveTo>
                  <a:pt x="167004" y="0"/>
                </a:moveTo>
                <a:lnTo>
                  <a:pt x="145414" y="0"/>
                </a:lnTo>
                <a:lnTo>
                  <a:pt x="142239" y="457"/>
                </a:lnTo>
                <a:lnTo>
                  <a:pt x="125729" y="46685"/>
                </a:lnTo>
                <a:lnTo>
                  <a:pt x="119379" y="48488"/>
                </a:lnTo>
                <a:lnTo>
                  <a:pt x="112649" y="51168"/>
                </a:lnTo>
                <a:lnTo>
                  <a:pt x="106425" y="53873"/>
                </a:lnTo>
                <a:lnTo>
                  <a:pt x="100075" y="57010"/>
                </a:lnTo>
                <a:lnTo>
                  <a:pt x="212343" y="57010"/>
                </a:lnTo>
                <a:lnTo>
                  <a:pt x="205993" y="53873"/>
                </a:lnTo>
                <a:lnTo>
                  <a:pt x="199770" y="51168"/>
                </a:lnTo>
                <a:lnTo>
                  <a:pt x="193039" y="48488"/>
                </a:lnTo>
                <a:lnTo>
                  <a:pt x="186689" y="46685"/>
                </a:lnTo>
                <a:lnTo>
                  <a:pt x="183134" y="14376"/>
                </a:lnTo>
                <a:lnTo>
                  <a:pt x="170179" y="457"/>
                </a:lnTo>
                <a:lnTo>
                  <a:pt x="167004" y="0"/>
                </a:lnTo>
                <a:close/>
              </a:path>
              <a:path w="312419" h="276858">
                <a:moveTo>
                  <a:pt x="248285" y="33667"/>
                </a:moveTo>
                <a:lnTo>
                  <a:pt x="245490" y="33667"/>
                </a:lnTo>
                <a:lnTo>
                  <a:pt x="240156" y="35471"/>
                </a:lnTo>
                <a:lnTo>
                  <a:pt x="237489" y="37249"/>
                </a:lnTo>
                <a:lnTo>
                  <a:pt x="212343" y="57010"/>
                </a:lnTo>
                <a:lnTo>
                  <a:pt x="276733" y="57010"/>
                </a:lnTo>
                <a:lnTo>
                  <a:pt x="248285" y="3366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6126479" y="4056379"/>
            <a:ext cx="172720" cy="190500"/>
          </a:xfrm>
          <a:custGeom>
            <a:avLst/>
            <a:gdLst/>
            <a:ahLst/>
            <a:cxnLst/>
            <a:rect l="l" t="t" r="r" b="b"/>
            <a:pathLst>
              <a:path w="172720" h="190500">
                <a:moveTo>
                  <a:pt x="124333" y="0"/>
                </a:moveTo>
                <a:lnTo>
                  <a:pt x="90932" y="14376"/>
                </a:lnTo>
                <a:lnTo>
                  <a:pt x="87630" y="17627"/>
                </a:lnTo>
                <a:lnTo>
                  <a:pt x="85090" y="21526"/>
                </a:lnTo>
                <a:lnTo>
                  <a:pt x="82423" y="25450"/>
                </a:lnTo>
                <a:lnTo>
                  <a:pt x="80518" y="29349"/>
                </a:lnTo>
                <a:lnTo>
                  <a:pt x="78486" y="33921"/>
                </a:lnTo>
                <a:lnTo>
                  <a:pt x="77216" y="43053"/>
                </a:lnTo>
                <a:lnTo>
                  <a:pt x="76581" y="48298"/>
                </a:lnTo>
                <a:lnTo>
                  <a:pt x="77216" y="55448"/>
                </a:lnTo>
                <a:lnTo>
                  <a:pt x="79121" y="62636"/>
                </a:lnTo>
                <a:lnTo>
                  <a:pt x="81787" y="69151"/>
                </a:lnTo>
                <a:lnTo>
                  <a:pt x="85090" y="75031"/>
                </a:lnTo>
                <a:lnTo>
                  <a:pt x="0" y="174853"/>
                </a:lnTo>
                <a:lnTo>
                  <a:pt x="9779" y="182003"/>
                </a:lnTo>
                <a:lnTo>
                  <a:pt x="19050" y="190500"/>
                </a:lnTo>
                <a:lnTo>
                  <a:pt x="104012" y="91325"/>
                </a:lnTo>
                <a:lnTo>
                  <a:pt x="144594" y="91325"/>
                </a:lnTo>
                <a:lnTo>
                  <a:pt x="147193" y="90043"/>
                </a:lnTo>
                <a:lnTo>
                  <a:pt x="171323" y="57404"/>
                </a:lnTo>
                <a:lnTo>
                  <a:pt x="172720" y="48298"/>
                </a:lnTo>
                <a:lnTo>
                  <a:pt x="172085" y="43053"/>
                </a:lnTo>
                <a:lnTo>
                  <a:pt x="147193" y="5880"/>
                </a:lnTo>
                <a:lnTo>
                  <a:pt x="134112" y="1308"/>
                </a:lnTo>
                <a:lnTo>
                  <a:pt x="124333" y="0"/>
                </a:lnTo>
                <a:close/>
              </a:path>
              <a:path w="172720" h="190500">
                <a:moveTo>
                  <a:pt x="144594" y="91325"/>
                </a:moveTo>
                <a:lnTo>
                  <a:pt x="104012" y="91325"/>
                </a:lnTo>
                <a:lnTo>
                  <a:pt x="108585" y="93294"/>
                </a:lnTo>
                <a:lnTo>
                  <a:pt x="113792" y="94615"/>
                </a:lnTo>
                <a:lnTo>
                  <a:pt x="124333" y="95885"/>
                </a:lnTo>
                <a:lnTo>
                  <a:pt x="129540" y="95250"/>
                </a:lnTo>
                <a:lnTo>
                  <a:pt x="138684" y="93941"/>
                </a:lnTo>
                <a:lnTo>
                  <a:pt x="143256" y="91986"/>
                </a:lnTo>
                <a:lnTo>
                  <a:pt x="144594" y="9132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5867400" y="4084320"/>
            <a:ext cx="137160" cy="157454"/>
          </a:xfrm>
          <a:custGeom>
            <a:avLst/>
            <a:gdLst/>
            <a:ahLst/>
            <a:cxnLst/>
            <a:rect l="l" t="t" r="r" b="b"/>
            <a:pathLst>
              <a:path w="137160" h="157454">
                <a:moveTo>
                  <a:pt x="97605" y="91363"/>
                </a:moveTo>
                <a:lnTo>
                  <a:pt x="65912" y="91363"/>
                </a:lnTo>
                <a:lnTo>
                  <a:pt x="117475" y="157454"/>
                </a:lnTo>
                <a:lnTo>
                  <a:pt x="126619" y="149682"/>
                </a:lnTo>
                <a:lnTo>
                  <a:pt x="137160" y="142570"/>
                </a:lnTo>
                <a:lnTo>
                  <a:pt x="97605" y="91363"/>
                </a:lnTo>
                <a:close/>
              </a:path>
              <a:path w="137160" h="157454">
                <a:moveTo>
                  <a:pt x="51562" y="0"/>
                </a:moveTo>
                <a:lnTo>
                  <a:pt x="41783" y="0"/>
                </a:lnTo>
                <a:lnTo>
                  <a:pt x="37211" y="660"/>
                </a:lnTo>
                <a:lnTo>
                  <a:pt x="32638" y="1968"/>
                </a:lnTo>
                <a:lnTo>
                  <a:pt x="28701" y="3898"/>
                </a:lnTo>
                <a:lnTo>
                  <a:pt x="24129" y="5841"/>
                </a:lnTo>
                <a:lnTo>
                  <a:pt x="20192" y="8432"/>
                </a:lnTo>
                <a:lnTo>
                  <a:pt x="17017" y="11036"/>
                </a:lnTo>
                <a:lnTo>
                  <a:pt x="10413" y="17513"/>
                </a:lnTo>
                <a:lnTo>
                  <a:pt x="7874" y="21386"/>
                </a:lnTo>
                <a:lnTo>
                  <a:pt x="5207" y="25285"/>
                </a:lnTo>
                <a:lnTo>
                  <a:pt x="3301" y="29159"/>
                </a:lnTo>
                <a:lnTo>
                  <a:pt x="2032" y="33693"/>
                </a:lnTo>
                <a:lnTo>
                  <a:pt x="635" y="38887"/>
                </a:lnTo>
                <a:lnTo>
                  <a:pt x="0" y="43433"/>
                </a:lnTo>
                <a:lnTo>
                  <a:pt x="0" y="53136"/>
                </a:lnTo>
                <a:lnTo>
                  <a:pt x="635" y="57670"/>
                </a:lnTo>
                <a:lnTo>
                  <a:pt x="2032" y="62217"/>
                </a:lnTo>
                <a:lnTo>
                  <a:pt x="3937" y="66116"/>
                </a:lnTo>
                <a:lnTo>
                  <a:pt x="5841" y="70650"/>
                </a:lnTo>
                <a:lnTo>
                  <a:pt x="8509" y="73888"/>
                </a:lnTo>
                <a:lnTo>
                  <a:pt x="11049" y="77762"/>
                </a:lnTo>
                <a:lnTo>
                  <a:pt x="17652" y="84226"/>
                </a:lnTo>
                <a:lnTo>
                  <a:pt x="45720" y="94602"/>
                </a:lnTo>
                <a:lnTo>
                  <a:pt x="52959" y="94602"/>
                </a:lnTo>
                <a:lnTo>
                  <a:pt x="59436" y="93306"/>
                </a:lnTo>
                <a:lnTo>
                  <a:pt x="65912" y="91363"/>
                </a:lnTo>
                <a:lnTo>
                  <a:pt x="97605" y="91363"/>
                </a:lnTo>
                <a:lnTo>
                  <a:pt x="85598" y="75818"/>
                </a:lnTo>
                <a:lnTo>
                  <a:pt x="88773" y="71285"/>
                </a:lnTo>
                <a:lnTo>
                  <a:pt x="91439" y="66751"/>
                </a:lnTo>
                <a:lnTo>
                  <a:pt x="93345" y="61569"/>
                </a:lnTo>
                <a:lnTo>
                  <a:pt x="94741" y="55740"/>
                </a:lnTo>
                <a:lnTo>
                  <a:pt x="95376" y="51206"/>
                </a:lnTo>
                <a:lnTo>
                  <a:pt x="95376" y="41490"/>
                </a:lnTo>
                <a:lnTo>
                  <a:pt x="93979" y="36956"/>
                </a:lnTo>
                <a:lnTo>
                  <a:pt x="92710" y="32423"/>
                </a:lnTo>
                <a:lnTo>
                  <a:pt x="65277" y="3263"/>
                </a:lnTo>
                <a:lnTo>
                  <a:pt x="56134" y="660"/>
                </a:lnTo>
                <a:lnTo>
                  <a:pt x="5156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5770879" y="4356125"/>
            <a:ext cx="193040" cy="116789"/>
          </a:xfrm>
          <a:custGeom>
            <a:avLst/>
            <a:gdLst/>
            <a:ahLst/>
            <a:cxnLst/>
            <a:rect l="l" t="t" r="r" b="b"/>
            <a:pathLst>
              <a:path w="193040" h="116789">
                <a:moveTo>
                  <a:pt x="49784" y="20866"/>
                </a:moveTo>
                <a:lnTo>
                  <a:pt x="45085" y="21539"/>
                </a:lnTo>
                <a:lnTo>
                  <a:pt x="40512" y="21539"/>
                </a:lnTo>
                <a:lnTo>
                  <a:pt x="31369" y="24129"/>
                </a:lnTo>
                <a:lnTo>
                  <a:pt x="2667" y="53492"/>
                </a:lnTo>
                <a:lnTo>
                  <a:pt x="0" y="67195"/>
                </a:lnTo>
                <a:lnTo>
                  <a:pt x="0" y="71767"/>
                </a:lnTo>
                <a:lnTo>
                  <a:pt x="635" y="76339"/>
                </a:lnTo>
                <a:lnTo>
                  <a:pt x="1905" y="80898"/>
                </a:lnTo>
                <a:lnTo>
                  <a:pt x="3302" y="85470"/>
                </a:lnTo>
                <a:lnTo>
                  <a:pt x="5207" y="89395"/>
                </a:lnTo>
                <a:lnTo>
                  <a:pt x="7239" y="93967"/>
                </a:lnTo>
                <a:lnTo>
                  <a:pt x="9779" y="97231"/>
                </a:lnTo>
                <a:lnTo>
                  <a:pt x="12446" y="101130"/>
                </a:lnTo>
                <a:lnTo>
                  <a:pt x="16383" y="104393"/>
                </a:lnTo>
                <a:lnTo>
                  <a:pt x="46482" y="116789"/>
                </a:lnTo>
                <a:lnTo>
                  <a:pt x="51054" y="116789"/>
                </a:lnTo>
                <a:lnTo>
                  <a:pt x="86995" y="97231"/>
                </a:lnTo>
                <a:lnTo>
                  <a:pt x="96139" y="70459"/>
                </a:lnTo>
                <a:lnTo>
                  <a:pt x="95504" y="62623"/>
                </a:lnTo>
                <a:lnTo>
                  <a:pt x="151434" y="39814"/>
                </a:lnTo>
                <a:lnTo>
                  <a:pt x="86360" y="39814"/>
                </a:lnTo>
                <a:lnTo>
                  <a:pt x="83058" y="36525"/>
                </a:lnTo>
                <a:lnTo>
                  <a:pt x="79883" y="33261"/>
                </a:lnTo>
                <a:lnTo>
                  <a:pt x="76581" y="30010"/>
                </a:lnTo>
                <a:lnTo>
                  <a:pt x="72009" y="27393"/>
                </a:lnTo>
                <a:lnTo>
                  <a:pt x="68072" y="25438"/>
                </a:lnTo>
                <a:lnTo>
                  <a:pt x="63500" y="23482"/>
                </a:lnTo>
                <a:lnTo>
                  <a:pt x="58928" y="22174"/>
                </a:lnTo>
                <a:lnTo>
                  <a:pt x="49784" y="20866"/>
                </a:lnTo>
                <a:close/>
              </a:path>
              <a:path w="193040" h="116789">
                <a:moveTo>
                  <a:pt x="183261" y="0"/>
                </a:moveTo>
                <a:lnTo>
                  <a:pt x="86360" y="39814"/>
                </a:lnTo>
                <a:lnTo>
                  <a:pt x="151434" y="39814"/>
                </a:lnTo>
                <a:lnTo>
                  <a:pt x="193040" y="22847"/>
                </a:lnTo>
                <a:lnTo>
                  <a:pt x="187198" y="11734"/>
                </a:lnTo>
                <a:lnTo>
                  <a:pt x="18326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6007100" y="4437379"/>
            <a:ext cx="93979" cy="170179"/>
          </a:xfrm>
          <a:custGeom>
            <a:avLst/>
            <a:gdLst/>
            <a:ahLst/>
            <a:cxnLst/>
            <a:rect l="l" t="t" r="r" b="b"/>
            <a:pathLst>
              <a:path w="93979" h="170179">
                <a:moveTo>
                  <a:pt x="39242" y="0"/>
                </a:moveTo>
                <a:lnTo>
                  <a:pt x="36702" y="76009"/>
                </a:lnTo>
                <a:lnTo>
                  <a:pt x="31623" y="77304"/>
                </a:lnTo>
                <a:lnTo>
                  <a:pt x="21209" y="82499"/>
                </a:lnTo>
                <a:lnTo>
                  <a:pt x="16763" y="85737"/>
                </a:lnTo>
                <a:lnTo>
                  <a:pt x="12826" y="88988"/>
                </a:lnTo>
                <a:lnTo>
                  <a:pt x="10287" y="92900"/>
                </a:lnTo>
                <a:lnTo>
                  <a:pt x="7112" y="96774"/>
                </a:lnTo>
                <a:lnTo>
                  <a:pt x="0" y="127304"/>
                </a:lnTo>
                <a:lnTo>
                  <a:pt x="635" y="131851"/>
                </a:lnTo>
                <a:lnTo>
                  <a:pt x="25146" y="164325"/>
                </a:lnTo>
                <a:lnTo>
                  <a:pt x="29590" y="166268"/>
                </a:lnTo>
                <a:lnTo>
                  <a:pt x="33527" y="168236"/>
                </a:lnTo>
                <a:lnTo>
                  <a:pt x="46989" y="170180"/>
                </a:lnTo>
                <a:lnTo>
                  <a:pt x="51562" y="169545"/>
                </a:lnTo>
                <a:lnTo>
                  <a:pt x="56007" y="168871"/>
                </a:lnTo>
                <a:lnTo>
                  <a:pt x="88773" y="144195"/>
                </a:lnTo>
                <a:lnTo>
                  <a:pt x="93979" y="117576"/>
                </a:lnTo>
                <a:lnTo>
                  <a:pt x="93345" y="113030"/>
                </a:lnTo>
                <a:lnTo>
                  <a:pt x="92075" y="108483"/>
                </a:lnTo>
                <a:lnTo>
                  <a:pt x="90170" y="103936"/>
                </a:lnTo>
                <a:lnTo>
                  <a:pt x="88137" y="100025"/>
                </a:lnTo>
                <a:lnTo>
                  <a:pt x="86233" y="96139"/>
                </a:lnTo>
                <a:lnTo>
                  <a:pt x="61213" y="77304"/>
                </a:lnTo>
                <a:lnTo>
                  <a:pt x="63732" y="1308"/>
                </a:lnTo>
                <a:lnTo>
                  <a:pt x="56007" y="1308"/>
                </a:lnTo>
                <a:lnTo>
                  <a:pt x="39242" y="0"/>
                </a:lnTo>
                <a:close/>
              </a:path>
              <a:path w="93979" h="170179">
                <a:moveTo>
                  <a:pt x="63753" y="660"/>
                </a:moveTo>
                <a:lnTo>
                  <a:pt x="56007" y="1308"/>
                </a:lnTo>
                <a:lnTo>
                  <a:pt x="63732" y="1308"/>
                </a:lnTo>
                <a:lnTo>
                  <a:pt x="63753" y="66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6174740" y="4305300"/>
            <a:ext cx="170180" cy="96494"/>
          </a:xfrm>
          <a:custGeom>
            <a:avLst/>
            <a:gdLst/>
            <a:ahLst/>
            <a:cxnLst/>
            <a:rect l="l" t="t" r="r" b="b"/>
            <a:pathLst>
              <a:path w="170180" h="96494">
                <a:moveTo>
                  <a:pt x="2539" y="20345"/>
                </a:moveTo>
                <a:lnTo>
                  <a:pt x="1905" y="32816"/>
                </a:lnTo>
                <a:lnTo>
                  <a:pt x="0" y="44640"/>
                </a:lnTo>
                <a:lnTo>
                  <a:pt x="76454" y="54482"/>
                </a:lnTo>
                <a:lnTo>
                  <a:pt x="77088" y="59753"/>
                </a:lnTo>
                <a:lnTo>
                  <a:pt x="78994" y="64985"/>
                </a:lnTo>
                <a:lnTo>
                  <a:pt x="80899" y="68948"/>
                </a:lnTo>
                <a:lnTo>
                  <a:pt x="82804" y="73532"/>
                </a:lnTo>
                <a:lnTo>
                  <a:pt x="85344" y="77457"/>
                </a:lnTo>
                <a:lnTo>
                  <a:pt x="88646" y="80746"/>
                </a:lnTo>
                <a:lnTo>
                  <a:pt x="94996" y="87299"/>
                </a:lnTo>
                <a:lnTo>
                  <a:pt x="120650" y="96494"/>
                </a:lnTo>
                <a:lnTo>
                  <a:pt x="125222" y="96494"/>
                </a:lnTo>
                <a:lnTo>
                  <a:pt x="134238" y="95173"/>
                </a:lnTo>
                <a:lnTo>
                  <a:pt x="138684" y="93218"/>
                </a:lnTo>
                <a:lnTo>
                  <a:pt x="143129" y="91897"/>
                </a:lnTo>
                <a:lnTo>
                  <a:pt x="163068" y="72872"/>
                </a:lnTo>
                <a:lnTo>
                  <a:pt x="165608" y="68948"/>
                </a:lnTo>
                <a:lnTo>
                  <a:pt x="167005" y="64350"/>
                </a:lnTo>
                <a:lnTo>
                  <a:pt x="168275" y="59753"/>
                </a:lnTo>
                <a:lnTo>
                  <a:pt x="169545" y="55803"/>
                </a:lnTo>
                <a:lnTo>
                  <a:pt x="170180" y="50558"/>
                </a:lnTo>
                <a:lnTo>
                  <a:pt x="170180" y="45961"/>
                </a:lnTo>
                <a:lnTo>
                  <a:pt x="168910" y="36766"/>
                </a:lnTo>
                <a:lnTo>
                  <a:pt x="167005" y="32169"/>
                </a:lnTo>
                <a:lnTo>
                  <a:pt x="166140" y="30213"/>
                </a:lnTo>
                <a:lnTo>
                  <a:pt x="79629" y="30213"/>
                </a:lnTo>
                <a:lnTo>
                  <a:pt x="2539" y="20345"/>
                </a:lnTo>
                <a:close/>
              </a:path>
              <a:path w="170180" h="96494">
                <a:moveTo>
                  <a:pt x="120650" y="0"/>
                </a:moveTo>
                <a:lnTo>
                  <a:pt x="86740" y="17741"/>
                </a:lnTo>
                <a:lnTo>
                  <a:pt x="79629" y="30213"/>
                </a:lnTo>
                <a:lnTo>
                  <a:pt x="166140" y="30213"/>
                </a:lnTo>
                <a:lnTo>
                  <a:pt x="164973" y="27571"/>
                </a:lnTo>
                <a:lnTo>
                  <a:pt x="163068" y="22987"/>
                </a:lnTo>
                <a:lnTo>
                  <a:pt x="160527" y="19024"/>
                </a:lnTo>
                <a:lnTo>
                  <a:pt x="157352" y="15747"/>
                </a:lnTo>
                <a:lnTo>
                  <a:pt x="154050" y="12471"/>
                </a:lnTo>
                <a:lnTo>
                  <a:pt x="150875" y="9194"/>
                </a:lnTo>
                <a:lnTo>
                  <a:pt x="147065" y="7226"/>
                </a:lnTo>
                <a:lnTo>
                  <a:pt x="143129" y="4597"/>
                </a:lnTo>
                <a:lnTo>
                  <a:pt x="134238" y="1968"/>
                </a:lnTo>
                <a:lnTo>
                  <a:pt x="129667" y="673"/>
                </a:lnTo>
                <a:lnTo>
                  <a:pt x="125222" y="673"/>
                </a:lnTo>
                <a:lnTo>
                  <a:pt x="12065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5961379" y="4224045"/>
            <a:ext cx="203200" cy="200634"/>
          </a:xfrm>
          <a:custGeom>
            <a:avLst/>
            <a:gdLst/>
            <a:ahLst/>
            <a:cxnLst/>
            <a:rect l="l" t="t" r="r" b="b"/>
            <a:pathLst>
              <a:path w="203200" h="200634">
                <a:moveTo>
                  <a:pt x="101600" y="0"/>
                </a:moveTo>
                <a:lnTo>
                  <a:pt x="62230" y="7734"/>
                </a:lnTo>
                <a:lnTo>
                  <a:pt x="30099" y="29667"/>
                </a:lnTo>
                <a:lnTo>
                  <a:pt x="7874" y="61277"/>
                </a:lnTo>
                <a:lnTo>
                  <a:pt x="0" y="99999"/>
                </a:lnTo>
                <a:lnTo>
                  <a:pt x="635" y="110299"/>
                </a:lnTo>
                <a:lnTo>
                  <a:pt x="12446" y="147726"/>
                </a:lnTo>
                <a:lnTo>
                  <a:pt x="37337" y="177393"/>
                </a:lnTo>
                <a:lnTo>
                  <a:pt x="71374" y="196113"/>
                </a:lnTo>
                <a:lnTo>
                  <a:pt x="101600" y="200634"/>
                </a:lnTo>
                <a:lnTo>
                  <a:pt x="112014" y="199974"/>
                </a:lnTo>
                <a:lnTo>
                  <a:pt x="150114" y="188379"/>
                </a:lnTo>
                <a:lnTo>
                  <a:pt x="180212" y="163842"/>
                </a:lnTo>
                <a:lnTo>
                  <a:pt x="199262" y="130302"/>
                </a:lnTo>
                <a:lnTo>
                  <a:pt x="203200" y="110299"/>
                </a:lnTo>
                <a:lnTo>
                  <a:pt x="203200" y="90309"/>
                </a:lnTo>
                <a:lnTo>
                  <a:pt x="191389" y="52247"/>
                </a:lnTo>
                <a:lnTo>
                  <a:pt x="166497" y="23215"/>
                </a:lnTo>
                <a:lnTo>
                  <a:pt x="131699" y="4521"/>
                </a:lnTo>
                <a:lnTo>
                  <a:pt x="1016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3429000" y="3903979"/>
            <a:ext cx="378460" cy="345439"/>
          </a:xfrm>
          <a:custGeom>
            <a:avLst/>
            <a:gdLst/>
            <a:ahLst/>
            <a:cxnLst/>
            <a:rect l="l" t="t" r="r" b="b"/>
            <a:pathLst>
              <a:path w="378460" h="345439">
                <a:moveTo>
                  <a:pt x="198882" y="0"/>
                </a:moveTo>
                <a:lnTo>
                  <a:pt x="179577" y="0"/>
                </a:lnTo>
                <a:lnTo>
                  <a:pt x="169799" y="584"/>
                </a:lnTo>
                <a:lnTo>
                  <a:pt x="107187" y="15455"/>
                </a:lnTo>
                <a:lnTo>
                  <a:pt x="99187" y="19456"/>
                </a:lnTo>
                <a:lnTo>
                  <a:pt x="91186" y="22872"/>
                </a:lnTo>
                <a:lnTo>
                  <a:pt x="55245" y="46901"/>
                </a:lnTo>
                <a:lnTo>
                  <a:pt x="27432" y="77228"/>
                </a:lnTo>
                <a:lnTo>
                  <a:pt x="8509" y="113245"/>
                </a:lnTo>
                <a:lnTo>
                  <a:pt x="4063" y="128701"/>
                </a:lnTo>
                <a:lnTo>
                  <a:pt x="2286" y="136702"/>
                </a:lnTo>
                <a:lnTo>
                  <a:pt x="0" y="152704"/>
                </a:lnTo>
                <a:lnTo>
                  <a:pt x="0" y="169862"/>
                </a:lnTo>
                <a:lnTo>
                  <a:pt x="1142" y="179019"/>
                </a:lnTo>
                <a:lnTo>
                  <a:pt x="2286" y="187591"/>
                </a:lnTo>
                <a:lnTo>
                  <a:pt x="4572" y="195592"/>
                </a:lnTo>
                <a:lnTo>
                  <a:pt x="6858" y="204165"/>
                </a:lnTo>
                <a:lnTo>
                  <a:pt x="25653" y="242506"/>
                </a:lnTo>
                <a:lnTo>
                  <a:pt x="31369" y="249923"/>
                </a:lnTo>
                <a:lnTo>
                  <a:pt x="36449" y="256781"/>
                </a:lnTo>
                <a:lnTo>
                  <a:pt x="42799" y="263080"/>
                </a:lnTo>
                <a:lnTo>
                  <a:pt x="49022" y="269379"/>
                </a:lnTo>
                <a:lnTo>
                  <a:pt x="55879" y="275653"/>
                </a:lnTo>
                <a:lnTo>
                  <a:pt x="62737" y="281393"/>
                </a:lnTo>
                <a:lnTo>
                  <a:pt x="58165" y="289966"/>
                </a:lnTo>
                <a:lnTo>
                  <a:pt x="47371" y="307695"/>
                </a:lnTo>
                <a:lnTo>
                  <a:pt x="39877" y="316268"/>
                </a:lnTo>
                <a:lnTo>
                  <a:pt x="31876" y="324853"/>
                </a:lnTo>
                <a:lnTo>
                  <a:pt x="27432" y="328866"/>
                </a:lnTo>
                <a:lnTo>
                  <a:pt x="22225" y="332282"/>
                </a:lnTo>
                <a:lnTo>
                  <a:pt x="17145" y="335724"/>
                </a:lnTo>
                <a:lnTo>
                  <a:pt x="11937" y="339140"/>
                </a:lnTo>
                <a:lnTo>
                  <a:pt x="6223" y="341439"/>
                </a:lnTo>
                <a:lnTo>
                  <a:pt x="0" y="344297"/>
                </a:lnTo>
                <a:lnTo>
                  <a:pt x="2921" y="344297"/>
                </a:lnTo>
                <a:lnTo>
                  <a:pt x="11429" y="345440"/>
                </a:lnTo>
                <a:lnTo>
                  <a:pt x="31876" y="345440"/>
                </a:lnTo>
                <a:lnTo>
                  <a:pt x="77470" y="335140"/>
                </a:lnTo>
                <a:lnTo>
                  <a:pt x="116332" y="309981"/>
                </a:lnTo>
                <a:lnTo>
                  <a:pt x="262763" y="309981"/>
                </a:lnTo>
                <a:lnTo>
                  <a:pt x="302640" y="290525"/>
                </a:lnTo>
                <a:lnTo>
                  <a:pt x="335152" y="263652"/>
                </a:lnTo>
                <a:lnTo>
                  <a:pt x="340867" y="257937"/>
                </a:lnTo>
                <a:lnTo>
                  <a:pt x="363600" y="224193"/>
                </a:lnTo>
                <a:lnTo>
                  <a:pt x="376174" y="185877"/>
                </a:lnTo>
                <a:lnTo>
                  <a:pt x="378460" y="152704"/>
                </a:lnTo>
                <a:lnTo>
                  <a:pt x="376174" y="136702"/>
                </a:lnTo>
                <a:lnTo>
                  <a:pt x="363600" y="98374"/>
                </a:lnTo>
                <a:lnTo>
                  <a:pt x="340867" y="64630"/>
                </a:lnTo>
                <a:lnTo>
                  <a:pt x="309499" y="36601"/>
                </a:lnTo>
                <a:lnTo>
                  <a:pt x="279273" y="19456"/>
                </a:lnTo>
                <a:lnTo>
                  <a:pt x="271272" y="15455"/>
                </a:lnTo>
                <a:lnTo>
                  <a:pt x="245617" y="6858"/>
                </a:lnTo>
                <a:lnTo>
                  <a:pt x="236474" y="4584"/>
                </a:lnTo>
                <a:lnTo>
                  <a:pt x="227457" y="2882"/>
                </a:lnTo>
                <a:lnTo>
                  <a:pt x="208661" y="584"/>
                </a:lnTo>
                <a:lnTo>
                  <a:pt x="198882" y="0"/>
                </a:lnTo>
                <a:close/>
              </a:path>
              <a:path w="378460" h="345439">
                <a:moveTo>
                  <a:pt x="262763" y="309981"/>
                </a:moveTo>
                <a:lnTo>
                  <a:pt x="116332" y="309981"/>
                </a:lnTo>
                <a:lnTo>
                  <a:pt x="133350" y="315696"/>
                </a:lnTo>
                <a:lnTo>
                  <a:pt x="160782" y="320852"/>
                </a:lnTo>
                <a:lnTo>
                  <a:pt x="169799" y="321995"/>
                </a:lnTo>
                <a:lnTo>
                  <a:pt x="179577" y="322567"/>
                </a:lnTo>
                <a:lnTo>
                  <a:pt x="198882" y="322567"/>
                </a:lnTo>
                <a:lnTo>
                  <a:pt x="245617" y="315137"/>
                </a:lnTo>
                <a:lnTo>
                  <a:pt x="262763" y="309981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12035" y="250850"/>
            <a:ext cx="5519928" cy="124567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6412" y="1514221"/>
            <a:ext cx="8131175" cy="322732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692" y="4869179"/>
            <a:ext cx="203200" cy="2032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0" y="1962150"/>
            <a:ext cx="7620000" cy="1524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ctr">
              <a:lnSpc>
                <a:spcPct val="100000"/>
              </a:lnSpc>
            </a:pPr>
            <a:r>
              <a:rPr lang="es-MX" sz="3600" spc="0" dirty="0">
                <a:solidFill>
                  <a:srgbClr val="18BAD4"/>
                </a:solidFill>
                <a:latin typeface="Calibri"/>
                <a:cs typeface="Calibri"/>
              </a:rPr>
              <a:t>S</a:t>
            </a: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ituación problema 2</a:t>
            </a:r>
            <a:endParaRPr lang="es-MX" sz="3600" spc="10" dirty="0">
              <a:solidFill>
                <a:srgbClr val="18BAD4"/>
              </a:solidFill>
              <a:latin typeface="Calibri"/>
              <a:cs typeface="Calibri"/>
            </a:endParaRPr>
          </a:p>
          <a:p>
            <a:pPr marL="12700" marR="12700" algn="ctr">
              <a:lnSpc>
                <a:spcPct val="100000"/>
              </a:lnSpc>
            </a:pPr>
            <a:r>
              <a:rPr lang="es-MX" sz="2800" dirty="0">
                <a:solidFill>
                  <a:schemeClr val="bg1"/>
                </a:solidFill>
                <a:cs typeface="Calibri"/>
              </a:rPr>
              <a:t>Importar datos, depúralos y conviértelos en información de valor</a:t>
            </a:r>
          </a:p>
          <a:p>
            <a:pPr marL="12700" marR="12700" algn="ctr">
              <a:lnSpc>
                <a:spcPct val="100000"/>
              </a:lnSpc>
            </a:pPr>
            <a:endParaRPr sz="3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" name="object 38">
            <a:extLst>
              <a:ext uri="{FF2B5EF4-FFF2-40B4-BE49-F238E27FC236}">
                <a16:creationId xmlns:a16="http://schemas.microsoft.com/office/drawing/2014/main" id="{9BE83482-4F7A-418C-8017-42890B3E0EF5}"/>
              </a:ext>
            </a:extLst>
          </p:cNvPr>
          <p:cNvSpPr txBox="1"/>
          <p:nvPr/>
        </p:nvSpPr>
        <p:spPr>
          <a:xfrm>
            <a:off x="230835" y="4493869"/>
            <a:ext cx="2709545" cy="4533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5745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DR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© Ins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itu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ecnoló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ico</a:t>
            </a:r>
            <a:r>
              <a:rPr sz="1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Estudios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Superiores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onterrey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1" y="4869178"/>
            <a:ext cx="222567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10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8" name="object 24">
            <a:extLst>
              <a:ext uri="{FF2B5EF4-FFF2-40B4-BE49-F238E27FC236}">
                <a16:creationId xmlns:a16="http://schemas.microsoft.com/office/drawing/2014/main" id="{2CAF1D5F-FC4C-4E9E-90E9-0ABF2C4A5D5B}"/>
              </a:ext>
            </a:extLst>
          </p:cNvPr>
          <p:cNvSpPr txBox="1"/>
          <p:nvPr/>
        </p:nvSpPr>
        <p:spPr>
          <a:xfrm>
            <a:off x="2315256" y="133350"/>
            <a:ext cx="4466544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BF26473A-A76A-4884-A01E-708E01242C90}"/>
              </a:ext>
            </a:extLst>
          </p:cNvPr>
          <p:cNvSpPr/>
          <p:nvPr/>
        </p:nvSpPr>
        <p:spPr>
          <a:xfrm>
            <a:off x="2244544" y="702855"/>
            <a:ext cx="59213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Ejemplo: Quitar valores duplicados por el campo llave</a:t>
            </a:r>
          </a:p>
        </p:txBody>
      </p:sp>
      <p:sp>
        <p:nvSpPr>
          <p:cNvPr id="22" name="object 16">
            <a:extLst>
              <a:ext uri="{FF2B5EF4-FFF2-40B4-BE49-F238E27FC236}">
                <a16:creationId xmlns:a16="http://schemas.microsoft.com/office/drawing/2014/main" id="{2E686DB0-048E-4EA1-AAB4-9A140130FC8D}"/>
              </a:ext>
            </a:extLst>
          </p:cNvPr>
          <p:cNvSpPr txBox="1"/>
          <p:nvPr/>
        </p:nvSpPr>
        <p:spPr>
          <a:xfrm>
            <a:off x="283915" y="1723248"/>
            <a:ext cx="4864594" cy="22453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92175" marR="12700" indent="-801688" algn="just">
              <a:lnSpc>
                <a:spcPts val="2500"/>
              </a:lnSpc>
              <a:spcAft>
                <a:spcPts val="6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sz="1600" b="1" spc="-20" dirty="0">
                <a:solidFill>
                  <a:srgbClr val="C5DAEB"/>
                </a:solidFill>
                <a:cs typeface="Calibri"/>
              </a:rPr>
              <a:t>Ejemplo: Quitar duplicados 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por el campo llave (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REGISTRO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) de la tabla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355600" marR="12700" indent="-342900" algn="just"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z="1600" spc="-20" dirty="0">
                <a:solidFill>
                  <a:srgbClr val="C5DAEB"/>
                </a:solidFill>
                <a:cs typeface="Calibri"/>
              </a:rPr>
              <a:t>Selecciona una celda de la tabla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5600" marR="12700" indent="-342900" algn="just"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z="1600" spc="-20" dirty="0">
                <a:solidFill>
                  <a:srgbClr val="C5DAEB"/>
                </a:solidFill>
                <a:cs typeface="Calibri"/>
              </a:rPr>
              <a:t>Selecciona del menú de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, la opción de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Quitar duplicados</a:t>
            </a:r>
            <a:endParaRPr lang="es-MX" sz="1600" spc="-20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spcAft>
                <a:spcPts val="6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z="1600" spc="-20" dirty="0">
                <a:solidFill>
                  <a:srgbClr val="C5DAEB"/>
                </a:solidFill>
                <a:cs typeface="Calibri"/>
              </a:rPr>
              <a:t>Da clic en el botón de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Anular selección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5600" marR="12700" indent="-342900" algn="just">
              <a:spcAft>
                <a:spcPts val="6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z="1600" spc="-20" dirty="0">
                <a:solidFill>
                  <a:srgbClr val="C5DAEB"/>
                </a:solidFill>
                <a:cs typeface="Calibri"/>
              </a:rPr>
              <a:t>Selecciona el campo llave (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REGISTRO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)</a:t>
            </a:r>
            <a:r>
              <a:rPr lang="es-MX" sz="1600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de la tabla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.</a:t>
            </a:r>
            <a:endParaRPr sz="1600" dirty="0">
              <a:cs typeface="Calibri"/>
            </a:endParaRP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E5DAF7D9-2484-4D7A-8C60-A4F12E5A24BE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60951714-175D-4A9A-B4F6-BCD1A2F096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5668" y="1424517"/>
            <a:ext cx="387667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89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1" y="4869178"/>
            <a:ext cx="24288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11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0" name="object 24">
            <a:extLst>
              <a:ext uri="{FF2B5EF4-FFF2-40B4-BE49-F238E27FC236}">
                <a16:creationId xmlns:a16="http://schemas.microsoft.com/office/drawing/2014/main" id="{E9469824-7ECC-45B1-A15B-7D35E3191C78}"/>
              </a:ext>
            </a:extLst>
          </p:cNvPr>
          <p:cNvSpPr txBox="1"/>
          <p:nvPr/>
        </p:nvSpPr>
        <p:spPr>
          <a:xfrm>
            <a:off x="2315256" y="285750"/>
            <a:ext cx="415086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822" y="209550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55438" y="853578"/>
            <a:ext cx="17401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Obtener datos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781B484B-4E17-4B7E-AF9D-35995B5713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5979" y="1465771"/>
            <a:ext cx="8102078" cy="2313749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En la hoja de </a:t>
            </a:r>
            <a:r>
              <a:rPr lang="es-MX" sz="1800" b="1" dirty="0">
                <a:solidFill>
                  <a:srgbClr val="FFC000"/>
                </a:solidFill>
                <a:cs typeface="Arial" pitchFamily="34" charset="0"/>
              </a:rPr>
              <a:t>PRODUCTOS</a:t>
            </a:r>
            <a:r>
              <a:rPr lang="es-MX" sz="1800" dirty="0">
                <a:solidFill>
                  <a:srgbClr val="FFC000"/>
                </a:solidFill>
                <a:cs typeface="Arial" pitchFamily="34" charset="0"/>
              </a:rPr>
              <a:t> </a:t>
            </a: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es-MX" sz="1000" dirty="0">
              <a:solidFill>
                <a:srgbClr val="FFC000"/>
              </a:solidFill>
              <a:cs typeface="Arial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Con la función </a:t>
            </a:r>
            <a:r>
              <a:rPr lang="es-MX" sz="1800" b="1" dirty="0" err="1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buscarv</a:t>
            </a:r>
            <a:r>
              <a:rPr lang="es-MX" sz="1800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() – </a:t>
            </a:r>
            <a:r>
              <a:rPr lang="es-MX" sz="1800" b="1" dirty="0" err="1">
                <a:solidFill>
                  <a:schemeClr val="bg1"/>
                </a:solidFill>
                <a:cs typeface="Arial" pitchFamily="34" charset="0"/>
              </a:rPr>
              <a:t>vlookup</a:t>
            </a:r>
            <a:r>
              <a:rPr lang="es-MX" sz="1800" b="1" dirty="0">
                <a:solidFill>
                  <a:schemeClr val="bg1"/>
                </a:solidFill>
                <a:cs typeface="Arial" pitchFamily="34" charset="0"/>
              </a:rPr>
              <a:t>() 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obtener los siguientes datos: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MARCA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,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PRESENTACION 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Y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NOMBRE_GRUPO 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de sus hojas de datos correspondientes.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Obtener la </a:t>
            </a:r>
            <a:r>
              <a:rPr lang="es-MX" sz="1600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MARCA</a:t>
            </a: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 de la tabla de </a:t>
            </a:r>
            <a:r>
              <a:rPr lang="es-MX" sz="1600" b="1" dirty="0">
                <a:solidFill>
                  <a:srgbClr val="92D050"/>
                </a:solidFill>
                <a:cs typeface="Arial" pitchFamily="34" charset="0"/>
              </a:rPr>
              <a:t>Marcas</a:t>
            </a: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, con base a la </a:t>
            </a:r>
            <a:r>
              <a:rPr lang="es-MX" sz="1600" b="1" dirty="0">
                <a:solidFill>
                  <a:schemeClr val="bg1"/>
                </a:solidFill>
                <a:cs typeface="Arial" pitchFamily="34" charset="0"/>
              </a:rPr>
              <a:t>CVE_MARCA</a:t>
            </a: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Obtener la </a:t>
            </a:r>
            <a:r>
              <a:rPr lang="es-MX" sz="1600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PRESENTACION</a:t>
            </a: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 de la tabla de </a:t>
            </a:r>
            <a:r>
              <a:rPr lang="es-MX" sz="1600" b="1" dirty="0" err="1">
                <a:solidFill>
                  <a:srgbClr val="92D050"/>
                </a:solidFill>
                <a:cs typeface="Arial" pitchFamily="34" charset="0"/>
              </a:rPr>
              <a:t>Presentacion</a:t>
            </a: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, con base a la </a:t>
            </a:r>
            <a:r>
              <a:rPr lang="es-MX" sz="1600" b="1" dirty="0">
                <a:solidFill>
                  <a:schemeClr val="bg1"/>
                </a:solidFill>
                <a:cs typeface="Arial" pitchFamily="34" charset="0"/>
              </a:rPr>
              <a:t>CVE_PRESENT_PROD</a:t>
            </a: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Obtener el </a:t>
            </a:r>
            <a:r>
              <a:rPr lang="es-MX" sz="1600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NOMBRE_GRUPO</a:t>
            </a: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 de la tabla de </a:t>
            </a:r>
            <a:r>
              <a:rPr lang="es-MX" sz="1600" b="1" dirty="0">
                <a:solidFill>
                  <a:srgbClr val="92D050"/>
                </a:solidFill>
                <a:cs typeface="Arial" pitchFamily="34" charset="0"/>
              </a:rPr>
              <a:t>Grupos</a:t>
            </a: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, con base al </a:t>
            </a:r>
            <a:r>
              <a:rPr lang="es-MX" sz="1600" b="1" dirty="0">
                <a:solidFill>
                  <a:schemeClr val="bg1"/>
                </a:solidFill>
                <a:cs typeface="Arial" pitchFamily="34" charset="0"/>
              </a:rPr>
              <a:t>ID_GRUPO</a:t>
            </a: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.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endParaRPr lang="es-MX" sz="1800" dirty="0">
              <a:solidFill>
                <a:schemeClr val="accent5">
                  <a:lumMod val="40000"/>
                  <a:lumOff val="60000"/>
                </a:schemeClr>
              </a:solidFill>
              <a:cs typeface="Arial" pitchFamily="34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endParaRPr lang="es-MX" sz="1800" dirty="0">
              <a:solidFill>
                <a:schemeClr val="accent5">
                  <a:lumMod val="40000"/>
                  <a:lumOff val="60000"/>
                </a:schemeClr>
              </a:solidFill>
              <a:cs typeface="Arial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endParaRPr lang="es-MX" sz="18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bject 4">
            <a:extLst>
              <a:ext uri="{FF2B5EF4-FFF2-40B4-BE49-F238E27FC236}">
                <a16:creationId xmlns:a16="http://schemas.microsoft.com/office/drawing/2014/main" id="{F10B657F-7F09-42F1-B843-D29ABAE43831}"/>
              </a:ext>
            </a:extLst>
          </p:cNvPr>
          <p:cNvSpPr/>
          <p:nvPr/>
        </p:nvSpPr>
        <p:spPr>
          <a:xfrm>
            <a:off x="855979" y="3948434"/>
            <a:ext cx="6244732" cy="4269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6185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8"/>
            <a:ext cx="284478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12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0" name="object 24">
            <a:extLst>
              <a:ext uri="{FF2B5EF4-FFF2-40B4-BE49-F238E27FC236}">
                <a16:creationId xmlns:a16="http://schemas.microsoft.com/office/drawing/2014/main" id="{E9469824-7ECC-45B1-A15B-7D35E3191C78}"/>
              </a:ext>
            </a:extLst>
          </p:cNvPr>
          <p:cNvSpPr txBox="1"/>
          <p:nvPr/>
        </p:nvSpPr>
        <p:spPr>
          <a:xfrm>
            <a:off x="2315256" y="209550"/>
            <a:ext cx="415086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524" y="153883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55438" y="777378"/>
            <a:ext cx="17401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Obtener datos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781B484B-4E17-4B7E-AF9D-35995B5713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3442" y="1474331"/>
            <a:ext cx="6872979" cy="251891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En la hoja </a:t>
            </a:r>
            <a:r>
              <a:rPr lang="es-MX" sz="1800" b="1" dirty="0">
                <a:solidFill>
                  <a:srgbClr val="FFC000"/>
                </a:solidFill>
                <a:cs typeface="Arial" pitchFamily="34" charset="0"/>
              </a:rPr>
              <a:t>DATOS </a:t>
            </a: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es-MX" sz="1000" b="1" dirty="0">
              <a:solidFill>
                <a:srgbClr val="FFC000"/>
              </a:solidFill>
              <a:cs typeface="Arial" pitchFamily="34" charset="0"/>
            </a:endParaRPr>
          </a:p>
          <a:p>
            <a:pPr marL="0" indent="0" algn="just">
              <a:lnSpc>
                <a:spcPts val="25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Con la función </a:t>
            </a:r>
            <a:r>
              <a:rPr lang="es-MX" sz="1800" b="1" dirty="0" err="1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buscarv</a:t>
            </a:r>
            <a:r>
              <a:rPr lang="es-MX" sz="1800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() – </a:t>
            </a:r>
            <a:r>
              <a:rPr lang="es-MX" sz="1800" b="1" dirty="0" err="1">
                <a:solidFill>
                  <a:schemeClr val="bg1"/>
                </a:solidFill>
                <a:cs typeface="Arial" pitchFamily="34" charset="0"/>
              </a:rPr>
              <a:t>vlookup</a:t>
            </a:r>
            <a:r>
              <a:rPr lang="es-MX" sz="1800" b="1" dirty="0">
                <a:solidFill>
                  <a:schemeClr val="bg1"/>
                </a:solidFill>
                <a:cs typeface="Arial" pitchFamily="34" charset="0"/>
              </a:rPr>
              <a:t>() 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obtener los siguientes datos:  </a:t>
            </a:r>
          </a:p>
          <a:p>
            <a:pPr algn="just">
              <a:lnSpc>
                <a:spcPts val="2500"/>
              </a:lnSpc>
              <a:spcBef>
                <a:spcPct val="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FAMILIA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,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MARCA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,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PRESENTACIÓN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,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COMPETIDOR DIRECTO</a:t>
            </a:r>
            <a:r>
              <a:rPr lang="es-MX" sz="1800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 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y 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NOMBRE_PRODUCTO 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a partir de la hoja de </a:t>
            </a:r>
            <a:r>
              <a:rPr lang="es-MX" sz="1800" b="1" dirty="0">
                <a:solidFill>
                  <a:srgbClr val="92D050"/>
                </a:solidFill>
                <a:cs typeface="Arial" pitchFamily="34" charset="0"/>
              </a:rPr>
              <a:t>Productos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, con base al </a:t>
            </a:r>
            <a:r>
              <a:rPr lang="es-MX" sz="1800" b="1" dirty="0">
                <a:solidFill>
                  <a:schemeClr val="bg1"/>
                </a:solidFill>
                <a:cs typeface="Arial" pitchFamily="34" charset="0"/>
              </a:rPr>
              <a:t>SKU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.</a:t>
            </a:r>
          </a:p>
          <a:p>
            <a:pPr algn="just">
              <a:lnSpc>
                <a:spcPts val="2500"/>
              </a:lnSpc>
              <a:spcBef>
                <a:spcPct val="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NOM_COMERCIO 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y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CIUDAD 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partir de la hoja de </a:t>
            </a:r>
            <a:r>
              <a:rPr lang="es-MX" sz="1800" b="1" dirty="0">
                <a:solidFill>
                  <a:srgbClr val="92D050"/>
                </a:solidFill>
                <a:cs typeface="Arial" pitchFamily="34" charset="0"/>
              </a:rPr>
              <a:t>Comercios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, con base al </a:t>
            </a:r>
            <a:r>
              <a:rPr lang="es-MX" sz="1800" b="1" dirty="0">
                <a:solidFill>
                  <a:schemeClr val="bg1"/>
                </a:solidFill>
                <a:cs typeface="Arial" pitchFamily="34" charset="0"/>
              </a:rPr>
              <a:t>ID_COMERCIO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.</a:t>
            </a:r>
            <a:endParaRPr lang="es-MX" sz="1600" dirty="0">
              <a:solidFill>
                <a:schemeClr val="accent5">
                  <a:lumMod val="40000"/>
                  <a:lumOff val="60000"/>
                </a:schemeClr>
              </a:solidFill>
              <a:cs typeface="Arial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endParaRPr lang="es-MX" sz="18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bject 4">
            <a:extLst>
              <a:ext uri="{FF2B5EF4-FFF2-40B4-BE49-F238E27FC236}">
                <a16:creationId xmlns:a16="http://schemas.microsoft.com/office/drawing/2014/main" id="{9F363413-AE5B-40C9-82C1-2C63E194CAA6}"/>
              </a:ext>
            </a:extLst>
          </p:cNvPr>
          <p:cNvSpPr/>
          <p:nvPr/>
        </p:nvSpPr>
        <p:spPr>
          <a:xfrm>
            <a:off x="1545588" y="4113529"/>
            <a:ext cx="6244732" cy="4269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5632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8"/>
            <a:ext cx="284478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13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0" name="object 24">
            <a:extLst>
              <a:ext uri="{FF2B5EF4-FFF2-40B4-BE49-F238E27FC236}">
                <a16:creationId xmlns:a16="http://schemas.microsoft.com/office/drawing/2014/main" id="{E9469824-7ECC-45B1-A15B-7D35E3191C78}"/>
              </a:ext>
            </a:extLst>
          </p:cNvPr>
          <p:cNvSpPr txBox="1"/>
          <p:nvPr/>
        </p:nvSpPr>
        <p:spPr>
          <a:xfrm>
            <a:off x="2315256" y="285750"/>
            <a:ext cx="415086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822" y="209550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55438" y="853578"/>
            <a:ext cx="17401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Obtener datos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781B484B-4E17-4B7E-AF9D-35995B5713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59175" y="1468120"/>
            <a:ext cx="7566666" cy="337996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En la hoja </a:t>
            </a:r>
            <a:r>
              <a:rPr lang="es-MX" sz="1800" b="1" dirty="0">
                <a:solidFill>
                  <a:srgbClr val="FFC000"/>
                </a:solidFill>
                <a:cs typeface="Arial" pitchFamily="34" charset="0"/>
              </a:rPr>
              <a:t>DATOS </a:t>
            </a: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es-MX" sz="1000" b="1" dirty="0">
              <a:solidFill>
                <a:srgbClr val="FFC000"/>
              </a:solidFill>
              <a:cs typeface="Arial" pitchFamily="34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Calcular el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IMPORTE_TOTAL 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a partir de la </a:t>
            </a:r>
            <a:r>
              <a:rPr lang="es-MX" sz="1800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CANTIDAD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 y el </a:t>
            </a:r>
            <a:r>
              <a:rPr lang="es-MX" sz="1800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IMPORTE_UNITARIO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.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Obtener con las funciones DIA() – </a:t>
            </a:r>
            <a:r>
              <a:rPr lang="es-MX" sz="1800" b="1" dirty="0">
                <a:solidFill>
                  <a:schemeClr val="bg1"/>
                </a:solidFill>
                <a:cs typeface="Arial" pitchFamily="34" charset="0"/>
              </a:rPr>
              <a:t>DAY()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, MES() – </a:t>
            </a:r>
            <a:r>
              <a:rPr lang="es-MX" sz="1800" b="1" dirty="0">
                <a:solidFill>
                  <a:schemeClr val="bg1"/>
                </a:solidFill>
                <a:cs typeface="Arial" pitchFamily="34" charset="0"/>
              </a:rPr>
              <a:t>MONTH()  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y AÑO() – </a:t>
            </a:r>
            <a:r>
              <a:rPr lang="es-MX" sz="1800" b="1" dirty="0">
                <a:solidFill>
                  <a:schemeClr val="bg1"/>
                </a:solidFill>
                <a:cs typeface="Arial" pitchFamily="34" charset="0"/>
              </a:rPr>
              <a:t>YEAR() 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los siguientes datos a partir de la </a:t>
            </a:r>
            <a:r>
              <a:rPr lang="es-MX" sz="1800" b="1" dirty="0">
                <a:solidFill>
                  <a:srgbClr val="92D050"/>
                </a:solidFill>
                <a:cs typeface="Arial" pitchFamily="34" charset="0"/>
              </a:rPr>
              <a:t>FECHA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: 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</a:pPr>
            <a:r>
              <a:rPr lang="es-MX" sz="17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DIA_SEMANA </a:t>
            </a:r>
            <a:r>
              <a:rPr lang="es-MX" sz="17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(día de la semana con letra, </a:t>
            </a:r>
            <a:r>
              <a:rPr lang="es-MX" sz="1700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formato </a:t>
            </a:r>
            <a:r>
              <a:rPr lang="es-MX" sz="1700" b="1" dirty="0" err="1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dddd</a:t>
            </a:r>
            <a:r>
              <a:rPr lang="es-MX" sz="17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)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</a:pPr>
            <a:r>
              <a:rPr lang="es-MX" sz="17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DIA </a:t>
            </a:r>
            <a:r>
              <a:rPr lang="es-MX" sz="17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(aplica a la columna </a:t>
            </a:r>
            <a:r>
              <a:rPr lang="es-MX" sz="1700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formato general </a:t>
            </a:r>
            <a:r>
              <a:rPr lang="es-MX" sz="17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antes de aplicar la función DIA) 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</a:pPr>
            <a:r>
              <a:rPr lang="es-MX" sz="17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MES</a:t>
            </a:r>
            <a:r>
              <a:rPr lang="es-MX" sz="17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 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</a:pPr>
            <a:r>
              <a:rPr lang="es-MX" sz="17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AÑO</a:t>
            </a:r>
            <a:endParaRPr lang="es-MX" sz="1700" dirty="0">
              <a:solidFill>
                <a:schemeClr val="accent5">
                  <a:lumMod val="40000"/>
                  <a:lumOff val="60000"/>
                </a:schemeClr>
              </a:solidFill>
              <a:cs typeface="Arial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endParaRPr lang="es-MX" sz="18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513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19276" y="4754738"/>
            <a:ext cx="241403" cy="2892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14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20963" y="1519984"/>
            <a:ext cx="7203277" cy="219825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50000"/>
              </a:lnSpc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En la hoja de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nombra el rango de datos 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de esta tabla, para que esto facilite su importación a Power </a:t>
            </a:r>
            <a:r>
              <a:rPr lang="es-MX" spc="-20" dirty="0" err="1">
                <a:solidFill>
                  <a:srgbClr val="C5DAEB"/>
                </a:solidFill>
                <a:cs typeface="Calibri"/>
              </a:rPr>
              <a:t>Pivot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298450" marR="12700" indent="-285750" algn="just">
              <a:lnSpc>
                <a:spcPts val="2500"/>
              </a:lnSpc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Selecciona todos los datos de la tabla de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incluyendo el encabezado.</a:t>
            </a:r>
          </a:p>
          <a:p>
            <a:pPr marL="298450" marR="12700" indent="-285750" algn="just">
              <a:lnSpc>
                <a:spcPts val="2500"/>
              </a:lnSpc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En la sección de </a:t>
            </a:r>
            <a:r>
              <a:rPr lang="es-MX" b="1" spc="-20" dirty="0">
                <a:solidFill>
                  <a:srgbClr val="FFC000"/>
                </a:solidFill>
                <a:cs typeface="Calibri"/>
              </a:rPr>
              <a:t>Cuadro de nombres 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denomina esta tabla con el nombre de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5600" marR="12700" indent="-342900" algn="just">
              <a:lnSpc>
                <a:spcPct val="150000"/>
              </a:lnSpc>
              <a:buClr>
                <a:srgbClr val="18BAD4"/>
              </a:buClr>
              <a:buSzPct val="77777"/>
              <a:buFont typeface="+mj-lt"/>
              <a:buAutoNum type="arabicPeriod" startAt="5"/>
              <a:tabLst>
                <a:tab pos="354965" algn="l"/>
              </a:tabLst>
            </a:pPr>
            <a:endParaRPr lang="es-MX" spc="-5" dirty="0">
              <a:solidFill>
                <a:srgbClr val="C5DAEB"/>
              </a:solidFill>
              <a:cs typeface="Calibri"/>
            </a:endParaRPr>
          </a:p>
          <a:p>
            <a:pPr marL="355600" marR="215265" indent="-342900">
              <a:lnSpc>
                <a:spcPct val="150000"/>
              </a:lnSpc>
              <a:buClr>
                <a:srgbClr val="18BAD4"/>
              </a:buClr>
              <a:buSzPct val="77777"/>
              <a:buFont typeface="Calibri"/>
              <a:buAutoNum type="arabicPeriod" startAt="5"/>
              <a:tabLst>
                <a:tab pos="354965" algn="l"/>
              </a:tabLst>
            </a:pPr>
            <a:endParaRPr dirty="0">
              <a:cs typeface="Calibri"/>
            </a:endParaRPr>
          </a:p>
        </p:txBody>
      </p:sp>
      <p:sp>
        <p:nvSpPr>
          <p:cNvPr id="20" name="object 24">
            <a:extLst>
              <a:ext uri="{FF2B5EF4-FFF2-40B4-BE49-F238E27FC236}">
                <a16:creationId xmlns:a16="http://schemas.microsoft.com/office/drawing/2014/main" id="{E9469824-7ECC-45B1-A15B-7D35E3191C78}"/>
              </a:ext>
            </a:extLst>
          </p:cNvPr>
          <p:cNvSpPr txBox="1"/>
          <p:nvPr/>
        </p:nvSpPr>
        <p:spPr>
          <a:xfrm>
            <a:off x="2303764" y="370810"/>
            <a:ext cx="4008659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382" y="6315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44492" y="961753"/>
            <a:ext cx="51464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Nombrar el rango de datos de la hoja de Datos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2272DF62-D6CF-4BF3-85D4-58345A1B1F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6611" y="3172459"/>
            <a:ext cx="23907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815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1" y="4869178"/>
            <a:ext cx="28447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15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40454" y="2028948"/>
            <a:ext cx="6019815" cy="118582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lnSpc>
                <a:spcPct val="150000"/>
              </a:lnSpc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Guarda el archivo como: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ventasCocaCola_Matricula.xls</a:t>
            </a:r>
          </a:p>
          <a:p>
            <a:pPr marL="355600" marR="12700" indent="-342900" algn="just">
              <a:lnSpc>
                <a:spcPct val="150000"/>
              </a:lnSpc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Cerrar el </a:t>
            </a:r>
            <a:r>
              <a:rPr lang="es-MX" sz="2000" spc="-20" dirty="0">
                <a:solidFill>
                  <a:srgbClr val="C5DAEB"/>
                </a:solidFill>
                <a:cs typeface="Calibri"/>
              </a:rPr>
              <a:t>archivo.</a:t>
            </a:r>
            <a:endParaRPr sz="2000" dirty="0"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382" y="6315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36958" y="1181040"/>
            <a:ext cx="29895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Guardar archivo y cerrarlo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1" name="object 24">
            <a:extLst>
              <a:ext uri="{FF2B5EF4-FFF2-40B4-BE49-F238E27FC236}">
                <a16:creationId xmlns:a16="http://schemas.microsoft.com/office/drawing/2014/main" id="{44DDD91C-91C2-4EC0-B276-23581F74251F}"/>
              </a:ext>
            </a:extLst>
          </p:cNvPr>
          <p:cNvSpPr txBox="1"/>
          <p:nvPr/>
        </p:nvSpPr>
        <p:spPr>
          <a:xfrm>
            <a:off x="2303765" y="596840"/>
            <a:ext cx="4008659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1340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47770" y="1962150"/>
            <a:ext cx="5110991" cy="14628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FFC000"/>
                </a:solidFill>
                <a:latin typeface="Calibri"/>
                <a:cs typeface="Calibri"/>
              </a:rPr>
              <a:t>Activar </a:t>
            </a:r>
            <a:r>
              <a:rPr lang="es-MX" sz="3600" dirty="0">
                <a:solidFill>
                  <a:srgbClr val="FFC000"/>
                </a:solidFill>
                <a:cs typeface="Calibri"/>
              </a:rPr>
              <a:t>Power </a:t>
            </a:r>
            <a:r>
              <a:rPr lang="es-MX" sz="3600" dirty="0" err="1">
                <a:solidFill>
                  <a:srgbClr val="FFC000"/>
                </a:solidFill>
                <a:cs typeface="Calibri"/>
              </a:rPr>
              <a:t>Pivot</a:t>
            </a:r>
            <a:r>
              <a:rPr lang="es-MX" sz="3600" dirty="0">
                <a:solidFill>
                  <a:srgbClr val="FFC000"/>
                </a:solidFill>
                <a:cs typeface="Calibri"/>
              </a:rPr>
              <a:t> y conectar el origen de datos</a:t>
            </a:r>
          </a:p>
          <a:p>
            <a:pPr marL="12700">
              <a:lnSpc>
                <a:spcPct val="100000"/>
              </a:lnSpc>
            </a:pPr>
            <a:endParaRPr sz="3600" dirty="0">
              <a:solidFill>
                <a:srgbClr val="FFC00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9524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67CB6F03-D860-4482-9F22-7AE972502DA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182" y="3851154"/>
            <a:ext cx="1477235" cy="1185827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7FF41529-FE98-419D-B328-47C5E124B59E}"/>
              </a:ext>
            </a:extLst>
          </p:cNvPr>
          <p:cNvSpPr/>
          <p:nvPr/>
        </p:nvSpPr>
        <p:spPr>
          <a:xfrm>
            <a:off x="2524334" y="800040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Activar Power </a:t>
            </a:r>
            <a:r>
              <a:rPr lang="es-MX" sz="2000" b="1" dirty="0" err="1">
                <a:solidFill>
                  <a:schemeClr val="bg1"/>
                </a:solidFill>
                <a:cs typeface="Calibri"/>
              </a:rPr>
              <a:t>Pivot</a:t>
            </a:r>
            <a:r>
              <a:rPr lang="es-MX" sz="2000" b="1" dirty="0">
                <a:solidFill>
                  <a:schemeClr val="bg1"/>
                </a:solidFill>
                <a:cs typeface="Calibri"/>
              </a:rPr>
              <a:t> y conectar el origen de datos</a:t>
            </a:r>
          </a:p>
        </p:txBody>
      </p:sp>
      <p:sp>
        <p:nvSpPr>
          <p:cNvPr id="39" name="object 25">
            <a:extLst>
              <a:ext uri="{FF2B5EF4-FFF2-40B4-BE49-F238E27FC236}">
                <a16:creationId xmlns:a16="http://schemas.microsoft.com/office/drawing/2014/main" id="{D86C24DE-C27D-4BE6-832F-9779EC517885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DB3A3AD7-557B-413E-AC7C-5D2A38D94533}"/>
              </a:ext>
            </a:extLst>
          </p:cNvPr>
          <p:cNvSpPr txBox="1"/>
          <p:nvPr/>
        </p:nvSpPr>
        <p:spPr>
          <a:xfrm>
            <a:off x="2615097" y="1384240"/>
            <a:ext cx="6581141" cy="246691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50000"/>
              </a:lnSpc>
            </a:pPr>
            <a:r>
              <a:rPr dirty="0">
                <a:solidFill>
                  <a:srgbClr val="C5DAEB"/>
                </a:solidFill>
                <a:cs typeface="Calibri"/>
              </a:rPr>
              <a:t>En</a:t>
            </a:r>
            <a:r>
              <a:rPr spc="5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>
                <a:solidFill>
                  <a:srgbClr val="C5DAEB"/>
                </a:solidFill>
                <a:cs typeface="Calibri"/>
              </a:rPr>
              <a:t>u</a:t>
            </a:r>
            <a:r>
              <a:rPr spc="0" dirty="0">
                <a:solidFill>
                  <a:srgbClr val="C5DAEB"/>
                </a:solidFill>
                <a:cs typeface="Calibri"/>
              </a:rPr>
              <a:t>n</a:t>
            </a:r>
            <a:r>
              <a:rPr spc="20" dirty="0">
                <a:solidFill>
                  <a:srgbClr val="C5DAEB"/>
                </a:solidFill>
                <a:cs typeface="Calibri"/>
              </a:rPr>
              <a:t> </a:t>
            </a:r>
            <a:r>
              <a:rPr spc="0" dirty="0">
                <a:solidFill>
                  <a:srgbClr val="C5DAEB"/>
                </a:solidFill>
                <a:cs typeface="Calibri"/>
              </a:rPr>
              <a:t>a</a:t>
            </a:r>
            <a:r>
              <a:rPr spc="-15" dirty="0">
                <a:solidFill>
                  <a:srgbClr val="C5DAEB"/>
                </a:solidFill>
                <a:cs typeface="Calibri"/>
              </a:rPr>
              <a:t>r</a:t>
            </a:r>
            <a:r>
              <a:rPr spc="0" dirty="0">
                <a:solidFill>
                  <a:srgbClr val="C5DAEB"/>
                </a:solidFill>
                <a:cs typeface="Calibri"/>
              </a:rPr>
              <a:t>c</a:t>
            </a:r>
            <a:r>
              <a:rPr spc="-10" dirty="0">
                <a:solidFill>
                  <a:srgbClr val="C5DAEB"/>
                </a:solidFill>
                <a:cs typeface="Calibri"/>
              </a:rPr>
              <a:t>h</a:t>
            </a:r>
            <a:r>
              <a:rPr spc="0" dirty="0">
                <a:solidFill>
                  <a:srgbClr val="C5DAEB"/>
                </a:solidFill>
                <a:cs typeface="Calibri"/>
              </a:rPr>
              <a:t>ivo</a:t>
            </a:r>
            <a:r>
              <a:rPr spc="5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>
                <a:solidFill>
                  <a:srgbClr val="C5DAEB"/>
                </a:solidFill>
                <a:cs typeface="Calibri"/>
              </a:rPr>
              <a:t>nu</a:t>
            </a:r>
            <a:r>
              <a:rPr spc="0" dirty="0">
                <a:solidFill>
                  <a:srgbClr val="C5DAEB"/>
                </a:solidFill>
                <a:cs typeface="Calibri"/>
              </a:rPr>
              <a:t>e</a:t>
            </a:r>
            <a:r>
              <a:rPr spc="5" dirty="0">
                <a:solidFill>
                  <a:srgbClr val="C5DAEB"/>
                </a:solidFill>
                <a:cs typeface="Calibri"/>
              </a:rPr>
              <a:t>v</a:t>
            </a:r>
            <a:r>
              <a:rPr spc="0" dirty="0">
                <a:solidFill>
                  <a:srgbClr val="C5DAEB"/>
                </a:solidFill>
                <a:cs typeface="Calibri"/>
              </a:rPr>
              <a:t>o</a:t>
            </a:r>
            <a:r>
              <a:rPr spc="15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>
                <a:solidFill>
                  <a:srgbClr val="C5DAEB"/>
                </a:solidFill>
                <a:cs typeface="Calibri"/>
              </a:rPr>
              <a:t>d</a:t>
            </a:r>
            <a:r>
              <a:rPr spc="0" dirty="0">
                <a:solidFill>
                  <a:srgbClr val="C5DAEB"/>
                </a:solidFill>
                <a:cs typeface="Calibri"/>
              </a:rPr>
              <a:t>e</a:t>
            </a:r>
            <a:r>
              <a:rPr spc="10" dirty="0">
                <a:solidFill>
                  <a:srgbClr val="C5DAEB"/>
                </a:solidFill>
                <a:cs typeface="Calibri"/>
              </a:rPr>
              <a:t> </a:t>
            </a:r>
            <a:r>
              <a:rPr spc="0" dirty="0">
                <a:solidFill>
                  <a:srgbClr val="C5DAEB"/>
                </a:solidFill>
                <a:cs typeface="Calibri"/>
              </a:rPr>
              <a:t>Excel,</a:t>
            </a:r>
            <a:r>
              <a:rPr spc="-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que llamarás</a:t>
            </a:r>
            <a:r>
              <a:rPr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situacion2_matrícula.xls,</a:t>
            </a:r>
            <a:r>
              <a:rPr spc="25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>
                <a:solidFill>
                  <a:srgbClr val="C5DAEB"/>
                </a:solidFill>
                <a:cs typeface="Calibri"/>
              </a:rPr>
              <a:t>r</a:t>
            </a:r>
            <a:r>
              <a:rPr spc="0" dirty="0">
                <a:solidFill>
                  <a:srgbClr val="C5DAEB"/>
                </a:solidFill>
                <a:cs typeface="Calibri"/>
              </a:rPr>
              <a:t>eal</a:t>
            </a:r>
            <a:r>
              <a:rPr spc="5" dirty="0">
                <a:solidFill>
                  <a:srgbClr val="C5DAEB"/>
                </a:solidFill>
                <a:cs typeface="Calibri"/>
              </a:rPr>
              <a:t>iz</a:t>
            </a:r>
            <a:r>
              <a:rPr spc="0" dirty="0">
                <a:solidFill>
                  <a:srgbClr val="C5DAEB"/>
                </a:solidFill>
                <a:cs typeface="Calibri"/>
              </a:rPr>
              <a:t>a</a:t>
            </a:r>
            <a:r>
              <a:rPr spc="-15" dirty="0">
                <a:solidFill>
                  <a:srgbClr val="C5DAEB"/>
                </a:solidFill>
                <a:cs typeface="Calibri"/>
              </a:rPr>
              <a:t> </a:t>
            </a:r>
            <a:r>
              <a:rPr spc="0" dirty="0">
                <a:solidFill>
                  <a:srgbClr val="C5DAEB"/>
                </a:solidFill>
                <a:cs typeface="Calibri"/>
              </a:rPr>
              <a:t>lo si</a:t>
            </a:r>
            <a:r>
              <a:rPr spc="-10" dirty="0">
                <a:solidFill>
                  <a:srgbClr val="C5DAEB"/>
                </a:solidFill>
                <a:cs typeface="Calibri"/>
              </a:rPr>
              <a:t>gu</a:t>
            </a:r>
            <a:r>
              <a:rPr spc="0" dirty="0">
                <a:solidFill>
                  <a:srgbClr val="C5DAEB"/>
                </a:solidFill>
                <a:cs typeface="Calibri"/>
              </a:rPr>
              <a:t>ien</a:t>
            </a:r>
            <a:r>
              <a:rPr spc="-10" dirty="0">
                <a:solidFill>
                  <a:srgbClr val="C5DAEB"/>
                </a:solidFill>
                <a:cs typeface="Calibri"/>
              </a:rPr>
              <a:t>t</a:t>
            </a:r>
            <a:r>
              <a:rPr spc="0" dirty="0">
                <a:solidFill>
                  <a:srgbClr val="C5DAEB"/>
                </a:solidFill>
                <a:cs typeface="Calibri"/>
              </a:rPr>
              <a:t>e:</a:t>
            </a:r>
            <a:endParaRPr dirty="0">
              <a:cs typeface="Calibri"/>
            </a:endParaRPr>
          </a:p>
          <a:p>
            <a:pPr marL="354965" marR="317500" indent="-342900" algn="just">
              <a:lnSpc>
                <a:spcPct val="150000"/>
              </a:lnSpc>
              <a:buClr>
                <a:srgbClr val="18BAD4"/>
              </a:buClr>
              <a:buSzPct val="77777"/>
              <a:buFont typeface="Calibri"/>
              <a:buAutoNum type="arabicPeriod"/>
              <a:tabLst>
                <a:tab pos="354965" algn="l"/>
              </a:tabLst>
            </a:pPr>
            <a:r>
              <a:rPr lang="es-MX" spc="-10" dirty="0">
                <a:solidFill>
                  <a:srgbClr val="C5DAEB"/>
                </a:solidFill>
                <a:cs typeface="Calibri"/>
              </a:rPr>
              <a:t>Activar 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Power </a:t>
            </a:r>
            <a:r>
              <a:rPr lang="es-MX" b="1" spc="-10" dirty="0" err="1">
                <a:solidFill>
                  <a:srgbClr val="C5DAEB"/>
                </a:solidFill>
                <a:cs typeface="Calibri"/>
              </a:rPr>
              <a:t>Pivot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, en caso que no esté activado.</a:t>
            </a:r>
          </a:p>
          <a:p>
            <a:pPr marL="354965" marR="317500" indent="-342900" algn="just">
              <a:lnSpc>
                <a:spcPct val="150000"/>
              </a:lnSpc>
              <a:buClr>
                <a:srgbClr val="18BAD4"/>
              </a:buClr>
              <a:buSzPct val="77777"/>
              <a:buFont typeface="Calibri"/>
              <a:buAutoNum type="arabicPeriod"/>
              <a:tabLst>
                <a:tab pos="354965" algn="l"/>
              </a:tabLst>
            </a:pPr>
            <a:r>
              <a:rPr lang="es-MX" spc="-10" dirty="0">
                <a:solidFill>
                  <a:srgbClr val="C5DAEB"/>
                </a:solidFill>
                <a:cs typeface="Calibri"/>
              </a:rPr>
              <a:t>C</a:t>
            </a:r>
            <a:r>
              <a:rPr spc="-15" dirty="0" err="1">
                <a:solidFill>
                  <a:srgbClr val="C5DAEB"/>
                </a:solidFill>
                <a:cs typeface="Calibri"/>
              </a:rPr>
              <a:t>o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n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ect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a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r</a:t>
            </a:r>
            <a:r>
              <a:rPr spc="20" dirty="0">
                <a:solidFill>
                  <a:srgbClr val="C5DAEB"/>
                </a:solidFill>
                <a:cs typeface="Calibri"/>
              </a:rPr>
              <a:t> </a:t>
            </a:r>
            <a:r>
              <a:rPr spc="0" dirty="0">
                <a:solidFill>
                  <a:srgbClr val="C5DAEB"/>
                </a:solidFill>
                <a:cs typeface="Calibri"/>
              </a:rPr>
              <a:t>el</a:t>
            </a:r>
            <a:r>
              <a:rPr spc="15" dirty="0">
                <a:solidFill>
                  <a:srgbClr val="C5DAEB"/>
                </a:solidFill>
                <a:cs typeface="Calibri"/>
              </a:rPr>
              <a:t> </a:t>
            </a:r>
            <a:r>
              <a:rPr spc="-15" dirty="0">
                <a:solidFill>
                  <a:srgbClr val="C5DAEB"/>
                </a:solidFill>
                <a:cs typeface="Calibri"/>
              </a:rPr>
              <a:t>o</a:t>
            </a:r>
            <a:r>
              <a:rPr spc="-10" dirty="0">
                <a:solidFill>
                  <a:srgbClr val="C5DAEB"/>
                </a:solidFill>
                <a:cs typeface="Calibri"/>
              </a:rPr>
              <a:t>r</a:t>
            </a:r>
            <a:r>
              <a:rPr spc="0" dirty="0">
                <a:solidFill>
                  <a:srgbClr val="C5DAEB"/>
                </a:solidFill>
                <a:cs typeface="Calibri"/>
              </a:rPr>
              <a:t>i</a:t>
            </a:r>
            <a:r>
              <a:rPr spc="-10" dirty="0">
                <a:solidFill>
                  <a:srgbClr val="C5DAEB"/>
                </a:solidFill>
                <a:cs typeface="Calibri"/>
              </a:rPr>
              <a:t>g</a:t>
            </a:r>
            <a:r>
              <a:rPr spc="0" dirty="0">
                <a:solidFill>
                  <a:srgbClr val="C5DAEB"/>
                </a:solidFill>
                <a:cs typeface="Calibri"/>
              </a:rPr>
              <a:t>en</a:t>
            </a:r>
            <a:r>
              <a:rPr spc="25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>
                <a:solidFill>
                  <a:srgbClr val="C5DAEB"/>
                </a:solidFill>
                <a:cs typeface="Calibri"/>
              </a:rPr>
              <a:t>d</a:t>
            </a:r>
            <a:r>
              <a:rPr spc="0" dirty="0">
                <a:solidFill>
                  <a:srgbClr val="C5DAEB"/>
                </a:solidFill>
                <a:cs typeface="Calibri"/>
              </a:rPr>
              <a:t>e</a:t>
            </a:r>
            <a:r>
              <a:rPr spc="10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d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a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t</a:t>
            </a:r>
            <a:r>
              <a:rPr spc="-15" dirty="0" err="1">
                <a:solidFill>
                  <a:srgbClr val="C5DAEB"/>
                </a:solidFill>
                <a:cs typeface="Calibri"/>
              </a:rPr>
              <a:t>o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s</a:t>
            </a:r>
            <a:r>
              <a:rPr lang="es-MX" spc="0" dirty="0">
                <a:solidFill>
                  <a:srgbClr val="C5DAEB"/>
                </a:solidFill>
                <a:cs typeface="Calibri"/>
              </a:rPr>
              <a:t> del archivo de Excel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ventasCocaCola_matrícula.xls</a:t>
            </a:r>
            <a:endParaRPr lang="es-MX" spc="0" dirty="0">
              <a:solidFill>
                <a:srgbClr val="C5DAEB"/>
              </a:solidFill>
              <a:cs typeface="Calibri"/>
            </a:endParaRPr>
          </a:p>
          <a:p>
            <a:pPr marL="354965" marR="317500" indent="-342900" algn="just">
              <a:lnSpc>
                <a:spcPct val="150000"/>
              </a:lnSpc>
              <a:buClr>
                <a:srgbClr val="18BAD4"/>
              </a:buClr>
              <a:buSzPct val="77777"/>
              <a:buFont typeface="Calibri"/>
              <a:buAutoNum type="arabicPeriod"/>
              <a:tabLst>
                <a:tab pos="354965" algn="l"/>
              </a:tabLst>
            </a:pPr>
            <a:r>
              <a:rPr lang="es-MX" dirty="0">
                <a:solidFill>
                  <a:srgbClr val="C5DAEB"/>
                </a:solidFill>
                <a:cs typeface="Calibri"/>
              </a:rPr>
              <a:t>I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m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p</a:t>
            </a:r>
            <a:r>
              <a:rPr spc="-15" dirty="0" err="1">
                <a:solidFill>
                  <a:srgbClr val="C5DAEB"/>
                </a:solidFill>
                <a:cs typeface="Calibri"/>
              </a:rPr>
              <a:t>o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r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ta</a:t>
            </a:r>
            <a:r>
              <a:rPr lang="es-MX" spc="0" dirty="0">
                <a:solidFill>
                  <a:srgbClr val="C5DAEB"/>
                </a:solidFill>
                <a:cs typeface="Calibri"/>
              </a:rPr>
              <a:t>r</a:t>
            </a:r>
            <a:r>
              <a:rPr spc="0" dirty="0">
                <a:solidFill>
                  <a:srgbClr val="C5DAEB"/>
                </a:solidFill>
                <a:cs typeface="Calibri"/>
              </a:rPr>
              <a:t> la </a:t>
            </a:r>
            <a:r>
              <a:rPr spc="-10" dirty="0">
                <a:solidFill>
                  <a:srgbClr val="C5DAEB"/>
                </a:solidFill>
                <a:cs typeface="Calibri"/>
              </a:rPr>
              <a:t>h</a:t>
            </a:r>
            <a:r>
              <a:rPr spc="-15" dirty="0">
                <a:solidFill>
                  <a:srgbClr val="C5DAEB"/>
                </a:solidFill>
                <a:cs typeface="Calibri"/>
              </a:rPr>
              <a:t>o</a:t>
            </a:r>
            <a:r>
              <a:rPr spc="5" dirty="0">
                <a:solidFill>
                  <a:srgbClr val="C5DAEB"/>
                </a:solidFill>
                <a:cs typeface="Calibri"/>
              </a:rPr>
              <a:t>j</a:t>
            </a:r>
            <a:r>
              <a:rPr spc="0" dirty="0">
                <a:solidFill>
                  <a:srgbClr val="C5DAEB"/>
                </a:solidFill>
                <a:cs typeface="Calibri"/>
              </a:rPr>
              <a:t>a</a:t>
            </a:r>
            <a:r>
              <a:rPr spc="-5" dirty="0">
                <a:solidFill>
                  <a:srgbClr val="C5DAEB"/>
                </a:solidFill>
                <a:cs typeface="Calibri"/>
              </a:rPr>
              <a:t>:</a:t>
            </a:r>
            <a:r>
              <a:rPr spc="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Calibri"/>
              <a:buAutoNum type="arabicPeriod"/>
              <a:tabLst>
                <a:tab pos="354965" algn="l"/>
              </a:tabLst>
            </a:pPr>
            <a:endParaRPr dirty="0">
              <a:cs typeface="Calibri"/>
            </a:endParaRPr>
          </a:p>
        </p:txBody>
      </p:sp>
      <p:sp>
        <p:nvSpPr>
          <p:cNvPr id="30" name="object 24">
            <a:extLst>
              <a:ext uri="{FF2B5EF4-FFF2-40B4-BE49-F238E27FC236}">
                <a16:creationId xmlns:a16="http://schemas.microsoft.com/office/drawing/2014/main" id="{B15C54FF-92F2-496F-BF8B-B78F0B679AD7}"/>
              </a:ext>
            </a:extLst>
          </p:cNvPr>
          <p:cNvSpPr txBox="1"/>
          <p:nvPr/>
        </p:nvSpPr>
        <p:spPr>
          <a:xfrm>
            <a:off x="2620741" y="234950"/>
            <a:ext cx="4008659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9314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1" y="4869178"/>
            <a:ext cx="28447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18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71807" y="1805627"/>
            <a:ext cx="6019815" cy="250357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AutoNum type="arabicPeriod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En el menú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Archivo 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seleccionar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Opciones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AutoNum type="arabicPeriod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Seleccionar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Complementos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 y en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Administrar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 seleccionar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Complementos COM 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y dar clic en Ir.</a:t>
            </a:r>
          </a:p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AutoNum type="arabicPeriod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De los complementos disponibles seleccionar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Microsoft Office </a:t>
            </a:r>
            <a:r>
              <a:rPr lang="es-MX" b="1" spc="-20" dirty="0" err="1">
                <a:solidFill>
                  <a:srgbClr val="C5DAEB"/>
                </a:solidFill>
                <a:cs typeface="Calibri"/>
              </a:rPr>
              <a:t>PowerPivot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 err="1">
                <a:solidFill>
                  <a:srgbClr val="C5DAEB"/>
                </a:solidFill>
                <a:cs typeface="Calibri"/>
              </a:rPr>
              <a:t>for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Excel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dejar los otros complementos que aparecen seleccionados y dar clic en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Aceptar.</a:t>
            </a:r>
          </a:p>
          <a:p>
            <a:pPr marL="12700" marR="12700" algn="just">
              <a:spcAft>
                <a:spcPts val="3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spc="-20" dirty="0">
              <a:solidFill>
                <a:srgbClr val="C5DAEB"/>
              </a:solidFill>
              <a:cs typeface="Calibri"/>
            </a:endParaRPr>
          </a:p>
          <a:p>
            <a:pPr marL="12700" marR="12700" algn="just">
              <a:spcAft>
                <a:spcPts val="3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En este momento ya está disponible el menú Power </a:t>
            </a:r>
            <a:r>
              <a:rPr lang="es-MX" spc="-20" dirty="0" err="1">
                <a:solidFill>
                  <a:srgbClr val="C5DAEB"/>
                </a:solidFill>
                <a:cs typeface="Calibri"/>
              </a:rPr>
              <a:t>Pivot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382" y="6315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1905000" y="1022350"/>
            <a:ext cx="25555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1. Activar Power </a:t>
            </a:r>
            <a:r>
              <a:rPr lang="es-MX" sz="2000" b="1" dirty="0" err="1">
                <a:solidFill>
                  <a:schemeClr val="bg1"/>
                </a:solidFill>
                <a:cs typeface="Calibri"/>
              </a:rPr>
              <a:t>Pivot</a:t>
            </a:r>
            <a:endParaRPr lang="es-MX" sz="20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1" name="object 24">
            <a:extLst>
              <a:ext uri="{FF2B5EF4-FFF2-40B4-BE49-F238E27FC236}">
                <a16:creationId xmlns:a16="http://schemas.microsoft.com/office/drawing/2014/main" id="{61EF27C6-5A19-4297-B346-1EA5A9ABC8BB}"/>
              </a:ext>
            </a:extLst>
          </p:cNvPr>
          <p:cNvSpPr txBox="1"/>
          <p:nvPr/>
        </p:nvSpPr>
        <p:spPr>
          <a:xfrm>
            <a:off x="1971807" y="438150"/>
            <a:ext cx="4008659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1569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8</a:t>
            </a:r>
            <a:endParaRPr sz="1200" dirty="0">
              <a:latin typeface="Calibri"/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382" y="6315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31892" y="708630"/>
            <a:ext cx="34626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2. Conectar el origen de datos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5" name="object 15">
            <a:extLst>
              <a:ext uri="{FF2B5EF4-FFF2-40B4-BE49-F238E27FC236}">
                <a16:creationId xmlns:a16="http://schemas.microsoft.com/office/drawing/2014/main" id="{33D4F9B6-FA00-4D28-A049-46F1CCDDB29C}"/>
              </a:ext>
            </a:extLst>
          </p:cNvPr>
          <p:cNvSpPr txBox="1"/>
          <p:nvPr/>
        </p:nvSpPr>
        <p:spPr>
          <a:xfrm>
            <a:off x="1219200" y="1486321"/>
            <a:ext cx="7696200" cy="30527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spc="-10" dirty="0">
                <a:solidFill>
                  <a:srgbClr val="C5DAEB"/>
                </a:solidFill>
                <a:cs typeface="Calibri"/>
              </a:rPr>
              <a:t>C</a:t>
            </a:r>
            <a:r>
              <a:rPr spc="-15" dirty="0" err="1">
                <a:solidFill>
                  <a:srgbClr val="C5DAEB"/>
                </a:solidFill>
                <a:cs typeface="Calibri"/>
              </a:rPr>
              <a:t>o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n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ect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a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r</a:t>
            </a:r>
            <a:r>
              <a:rPr spc="20" dirty="0">
                <a:solidFill>
                  <a:srgbClr val="C5DAEB"/>
                </a:solidFill>
                <a:cs typeface="Calibri"/>
              </a:rPr>
              <a:t> </a:t>
            </a:r>
            <a:r>
              <a:rPr spc="0" dirty="0">
                <a:solidFill>
                  <a:srgbClr val="C5DAEB"/>
                </a:solidFill>
                <a:cs typeface="Calibri"/>
              </a:rPr>
              <a:t>el</a:t>
            </a:r>
            <a:r>
              <a:rPr spc="15" dirty="0">
                <a:solidFill>
                  <a:srgbClr val="C5DAEB"/>
                </a:solidFill>
                <a:cs typeface="Calibri"/>
              </a:rPr>
              <a:t> </a:t>
            </a:r>
            <a:r>
              <a:rPr spc="-15" dirty="0">
                <a:solidFill>
                  <a:srgbClr val="C5DAEB"/>
                </a:solidFill>
                <a:cs typeface="Calibri"/>
              </a:rPr>
              <a:t>o</a:t>
            </a:r>
            <a:r>
              <a:rPr spc="-10" dirty="0">
                <a:solidFill>
                  <a:srgbClr val="C5DAEB"/>
                </a:solidFill>
                <a:cs typeface="Calibri"/>
              </a:rPr>
              <a:t>r</a:t>
            </a:r>
            <a:r>
              <a:rPr spc="0" dirty="0">
                <a:solidFill>
                  <a:srgbClr val="C5DAEB"/>
                </a:solidFill>
                <a:cs typeface="Calibri"/>
              </a:rPr>
              <a:t>i</a:t>
            </a:r>
            <a:r>
              <a:rPr spc="-10" dirty="0">
                <a:solidFill>
                  <a:srgbClr val="C5DAEB"/>
                </a:solidFill>
                <a:cs typeface="Calibri"/>
              </a:rPr>
              <a:t>g</a:t>
            </a:r>
            <a:r>
              <a:rPr spc="0" dirty="0">
                <a:solidFill>
                  <a:srgbClr val="C5DAEB"/>
                </a:solidFill>
                <a:cs typeface="Calibri"/>
              </a:rPr>
              <a:t>en</a:t>
            </a:r>
            <a:r>
              <a:rPr spc="25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>
                <a:solidFill>
                  <a:srgbClr val="C5DAEB"/>
                </a:solidFill>
                <a:cs typeface="Calibri"/>
              </a:rPr>
              <a:t>d</a:t>
            </a:r>
            <a:r>
              <a:rPr spc="0" dirty="0">
                <a:solidFill>
                  <a:srgbClr val="C5DAEB"/>
                </a:solidFill>
                <a:cs typeface="Calibri"/>
              </a:rPr>
              <a:t>e</a:t>
            </a:r>
            <a:r>
              <a:rPr spc="10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d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a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t</a:t>
            </a:r>
            <a:r>
              <a:rPr spc="-15" dirty="0" err="1">
                <a:solidFill>
                  <a:srgbClr val="C5DAEB"/>
                </a:solidFill>
                <a:cs typeface="Calibri"/>
              </a:rPr>
              <a:t>o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s</a:t>
            </a:r>
            <a:r>
              <a:rPr lang="es-MX" spc="0" dirty="0">
                <a:solidFill>
                  <a:srgbClr val="C5DAEB"/>
                </a:solidFill>
                <a:cs typeface="Calibri"/>
              </a:rPr>
              <a:t> del archivo de Excel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ventasCocaCola_matrícula.xls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AutoNum type="arabicPeriod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Power </a:t>
            </a:r>
            <a:r>
              <a:rPr lang="es-MX" sz="1600" b="1" dirty="0" err="1">
                <a:solidFill>
                  <a:srgbClr val="C5DAEB"/>
                </a:solidFill>
                <a:cs typeface="Calibri"/>
              </a:rPr>
              <a:t>Pivot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 seleccionar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Administrar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AutoNum type="arabicPeriod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Inicio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 seleccionar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De otros orígenes.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AutoNum type="arabicPeriod" startAt="2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Seleccionar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Archivo de Excel. 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Dar clic en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 Siguiente.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AutoNum type="arabicPeriod" startAt="3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Seleccionar el Archivo de Excel: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ventasCocaCola_matrícula.xls</a:t>
            </a:r>
            <a:endParaRPr lang="es-MX" sz="1600" dirty="0">
              <a:solidFill>
                <a:srgbClr val="C5DAEB"/>
              </a:solidFill>
              <a:cs typeface="Calibri"/>
            </a:endParaRP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+mj-lt"/>
              <a:buAutoNum type="arabicPeriod" startAt="4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Seleccionar: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Usar primera fila como encabezados de columna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+mj-lt"/>
              <a:buAutoNum type="arabicPeriod" startAt="4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Dar clic en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 Siguiente.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+mj-lt"/>
              <a:buAutoNum type="arabicPeriod" startAt="4"/>
              <a:tabLst>
                <a:tab pos="354965" algn="l"/>
              </a:tabLst>
            </a:pPr>
            <a:endParaRPr lang="es-MX" sz="1600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b="1" dirty="0">
                <a:solidFill>
                  <a:srgbClr val="C5DAEB"/>
                </a:solidFill>
                <a:cs typeface="Calibri"/>
              </a:rPr>
              <a:t>6.	Se debe dar clic en Finalizar. </a:t>
            </a: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b="1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0" dirty="0">
                <a:solidFill>
                  <a:srgbClr val="C5DAEB"/>
                </a:solidFill>
                <a:cs typeface="Calibri"/>
              </a:rPr>
              <a:t>Power </a:t>
            </a:r>
            <a:r>
              <a:rPr lang="es-MX" spc="0" dirty="0" err="1">
                <a:solidFill>
                  <a:srgbClr val="C5DAEB"/>
                </a:solidFill>
                <a:cs typeface="Calibri"/>
              </a:rPr>
              <a:t>Pivot</a:t>
            </a:r>
            <a:r>
              <a:rPr lang="es-MX" spc="0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0" dirty="0">
                <a:solidFill>
                  <a:srgbClr val="C5DAEB"/>
                </a:solidFill>
                <a:cs typeface="Calibri"/>
              </a:rPr>
              <a:t>Administrar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0" dirty="0">
                <a:solidFill>
                  <a:srgbClr val="C5DAEB"/>
                </a:solidFill>
                <a:cs typeface="Calibri"/>
              </a:rPr>
              <a:t>De otros orígenes</a:t>
            </a:r>
          </a:p>
        </p:txBody>
      </p:sp>
      <p:sp>
        <p:nvSpPr>
          <p:cNvPr id="21" name="object 24">
            <a:extLst>
              <a:ext uri="{FF2B5EF4-FFF2-40B4-BE49-F238E27FC236}">
                <a16:creationId xmlns:a16="http://schemas.microsoft.com/office/drawing/2014/main" id="{334D75DD-4F31-48AF-9607-3984F9C46A7F}"/>
              </a:ext>
            </a:extLst>
          </p:cNvPr>
          <p:cNvSpPr txBox="1"/>
          <p:nvPr/>
        </p:nvSpPr>
        <p:spPr>
          <a:xfrm>
            <a:off x="2303765" y="133350"/>
            <a:ext cx="4008659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2037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7518" y="1231840"/>
            <a:ext cx="8744082" cy="378688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Un pequeño empresario tiene varias tiendas de conveniencia, actualmente las administra con el apoyo de Microsoft Excel,  sin embargo, se percata de su crecimiento y necesidad de crear una base de datos para finalmente extraer información de valor para el apoyo en la toma de decisiones y seguir creciendo.</a:t>
            </a: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Para el empresario es importante poder importar una base de datos depurada y formateada apoyándose con fórmulas y funciones de Excel, de tal forma que se cuente con un proceso eficiente para encontrar respuesta a las siguientes preguntas: </a:t>
            </a:r>
          </a:p>
          <a:p>
            <a:pPr marL="270272" indent="-270272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Arca Continental apoyará a sus diez mejores clientes pintando sus fachadas para que tengan una mejor presentación ante sus clientes, para ello necesita identificar:</a:t>
            </a:r>
          </a:p>
          <a:p>
            <a:pPr marL="472679" lvl="1" indent="-172641" algn="just">
              <a:lnSpc>
                <a:spcPct val="120000"/>
              </a:lnSpc>
              <a:spcBef>
                <a:spcPct val="0"/>
              </a:spcBef>
              <a:buFont typeface="+mj-lt"/>
              <a:buAutoNum type="alphaLcPeriod"/>
            </a:pP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¿Cuáles son los 10 comercios con mejores Ventas en orden descendente? (Columna agrupada 3D)</a:t>
            </a:r>
          </a:p>
          <a:p>
            <a:pPr marL="472679" lvl="1" indent="-172641" algn="just">
              <a:lnSpc>
                <a:spcPct val="120000"/>
              </a:lnSpc>
              <a:spcBef>
                <a:spcPct val="0"/>
              </a:spcBef>
              <a:buFont typeface="+mj-lt"/>
              <a:buAutoNum type="alphaLcPeriod"/>
            </a:pP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¿Cuáles son los 10 comercios con mayor cantidad de productos vendidos en orden ascendente? Barras 3D agrupado).</a:t>
            </a: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       </a:t>
            </a:r>
            <a:r>
              <a:rPr lang="es-MX" sz="1600" b="1" dirty="0">
                <a:solidFill>
                  <a:srgbClr val="FFC000"/>
                </a:solidFill>
                <a:cs typeface="Arial" pitchFamily="34" charset="0"/>
              </a:rPr>
              <a:t>¿Son los mismos comercios en los dos gráficos?</a:t>
            </a:r>
          </a:p>
        </p:txBody>
      </p:sp>
      <p:sp>
        <p:nvSpPr>
          <p:cNvPr id="4" name="object 24">
            <a:extLst>
              <a:ext uri="{FF2B5EF4-FFF2-40B4-BE49-F238E27FC236}">
                <a16:creationId xmlns:a16="http://schemas.microsoft.com/office/drawing/2014/main" id="{4E24F704-677B-416A-82D8-09AE7721D0D9}"/>
              </a:ext>
            </a:extLst>
          </p:cNvPr>
          <p:cNvSpPr txBox="1"/>
          <p:nvPr/>
        </p:nvSpPr>
        <p:spPr>
          <a:xfrm>
            <a:off x="1696652" y="63440"/>
            <a:ext cx="5483733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412228A-798C-4838-A110-38CE8D97D969}"/>
              </a:ext>
            </a:extLst>
          </p:cNvPr>
          <p:cNvSpPr/>
          <p:nvPr/>
        </p:nvSpPr>
        <p:spPr>
          <a:xfrm>
            <a:off x="940878" y="647640"/>
            <a:ext cx="72622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Importar datos, depúrales y conviértelos en información de valor</a:t>
            </a:r>
          </a:p>
        </p:txBody>
      </p:sp>
    </p:spTree>
    <p:extLst>
      <p:ext uri="{BB962C8B-B14F-4D97-AF65-F5344CB8AC3E}">
        <p14:creationId xmlns:p14="http://schemas.microsoft.com/office/powerpoint/2010/main" val="3785121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1" y="4869179"/>
            <a:ext cx="410527" cy="1642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20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31892" y="708630"/>
            <a:ext cx="34626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2. Conectar el origen de datos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5" name="object 15">
            <a:extLst>
              <a:ext uri="{FF2B5EF4-FFF2-40B4-BE49-F238E27FC236}">
                <a16:creationId xmlns:a16="http://schemas.microsoft.com/office/drawing/2014/main" id="{33D4F9B6-FA00-4D28-A049-46F1CCDDB29C}"/>
              </a:ext>
            </a:extLst>
          </p:cNvPr>
          <p:cNvSpPr txBox="1"/>
          <p:nvPr/>
        </p:nvSpPr>
        <p:spPr>
          <a:xfrm>
            <a:off x="908277" y="1689449"/>
            <a:ext cx="3663723" cy="2321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+mj-lt"/>
              <a:buAutoNum type="arabicPeriod" startAt="6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Enseguida muestra la ventana con las hojas del archivo de Excel, ahí encontramos las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tablas y rangos 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que tiene el archivo. Activar solo el rango de: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+mj-lt"/>
              <a:buAutoNum type="arabicPeriod" startAt="6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Dar clic en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Finalizar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b="1" dirty="0">
                <a:solidFill>
                  <a:srgbClr val="C5DAEB"/>
                </a:solidFill>
                <a:cs typeface="Calibri"/>
              </a:rPr>
              <a:t>6.	Se debe dar clic en Finalizar. </a:t>
            </a: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b="1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0" dirty="0">
                <a:solidFill>
                  <a:srgbClr val="C5DAEB"/>
                </a:solidFill>
                <a:cs typeface="Calibri"/>
              </a:rPr>
              <a:t>Power </a:t>
            </a:r>
            <a:r>
              <a:rPr lang="es-MX" spc="0" dirty="0" err="1">
                <a:solidFill>
                  <a:srgbClr val="C5DAEB"/>
                </a:solidFill>
                <a:cs typeface="Calibri"/>
              </a:rPr>
              <a:t>Pivot</a:t>
            </a:r>
            <a:r>
              <a:rPr lang="es-MX" spc="0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0" dirty="0">
                <a:solidFill>
                  <a:srgbClr val="C5DAEB"/>
                </a:solidFill>
                <a:cs typeface="Calibri"/>
              </a:rPr>
              <a:t>Administrar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0" dirty="0">
                <a:solidFill>
                  <a:srgbClr val="C5DAEB"/>
                </a:solidFill>
                <a:cs typeface="Calibri"/>
              </a:rPr>
              <a:t>De otros orígenes</a:t>
            </a: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43037A23-11DB-435D-B702-13E99A8E9E59}"/>
              </a:ext>
            </a:extLst>
          </p:cNvPr>
          <p:cNvSpPr txBox="1"/>
          <p:nvPr/>
        </p:nvSpPr>
        <p:spPr>
          <a:xfrm>
            <a:off x="2303765" y="133350"/>
            <a:ext cx="4008659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E659017F-5811-40AB-B2DD-C04EE97A9A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6531" y="1163883"/>
            <a:ext cx="4375078" cy="38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811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8"/>
            <a:ext cx="284478" cy="24383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21</a:t>
            </a:r>
            <a:endParaRPr sz="1200" dirty="0">
              <a:latin typeface="Calibri"/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382" y="6315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31892" y="708630"/>
            <a:ext cx="34626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2. Conectar el origen de datos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5" name="object 15">
            <a:extLst>
              <a:ext uri="{FF2B5EF4-FFF2-40B4-BE49-F238E27FC236}">
                <a16:creationId xmlns:a16="http://schemas.microsoft.com/office/drawing/2014/main" id="{33D4F9B6-FA00-4D28-A049-46F1CCDDB29C}"/>
              </a:ext>
            </a:extLst>
          </p:cNvPr>
          <p:cNvSpPr txBox="1"/>
          <p:nvPr/>
        </p:nvSpPr>
        <p:spPr>
          <a:xfrm>
            <a:off x="1735108" y="1623480"/>
            <a:ext cx="6037291" cy="8559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+mj-lt"/>
              <a:buAutoNum type="arabicPeriod" startAt="8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Enseguida se completa la importación de la tablas: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+mj-lt"/>
              <a:buAutoNum type="arabicPeriod" startAt="8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Dar clic en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Cerrar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b="1" dirty="0">
                <a:solidFill>
                  <a:srgbClr val="C5DAEB"/>
                </a:solidFill>
                <a:cs typeface="Calibri"/>
              </a:rPr>
              <a:t>6.	Se debe dar clic en Finalizar. </a:t>
            </a: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b="1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0" dirty="0">
                <a:solidFill>
                  <a:srgbClr val="C5DAEB"/>
                </a:solidFill>
                <a:cs typeface="Calibri"/>
              </a:rPr>
              <a:t>Power </a:t>
            </a:r>
            <a:r>
              <a:rPr lang="es-MX" spc="0" dirty="0" err="1">
                <a:solidFill>
                  <a:srgbClr val="C5DAEB"/>
                </a:solidFill>
                <a:cs typeface="Calibri"/>
              </a:rPr>
              <a:t>Pivot</a:t>
            </a:r>
            <a:r>
              <a:rPr lang="es-MX" spc="0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0" dirty="0">
                <a:solidFill>
                  <a:srgbClr val="C5DAEB"/>
                </a:solidFill>
                <a:cs typeface="Calibri"/>
              </a:rPr>
              <a:t>Administrar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0" dirty="0">
                <a:solidFill>
                  <a:srgbClr val="C5DAEB"/>
                </a:solidFill>
                <a:cs typeface="Calibri"/>
              </a:rPr>
              <a:t>De otros orígenes</a:t>
            </a: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033190FF-2D84-4937-BD91-67B4274F9670}"/>
              </a:ext>
            </a:extLst>
          </p:cNvPr>
          <p:cNvSpPr txBox="1"/>
          <p:nvPr/>
        </p:nvSpPr>
        <p:spPr>
          <a:xfrm>
            <a:off x="2303765" y="133350"/>
            <a:ext cx="4008659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81A4C764-D4AB-4C74-B7CB-8540375645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8030" y="2552978"/>
            <a:ext cx="5297170" cy="146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6487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10838" y="2290951"/>
            <a:ext cx="6233162" cy="647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FFC000"/>
                </a:solidFill>
                <a:latin typeface="Calibri"/>
                <a:cs typeface="Calibri"/>
              </a:rPr>
              <a:t>G</a:t>
            </a:r>
            <a:r>
              <a:rPr lang="es-MX" sz="3600" dirty="0">
                <a:solidFill>
                  <a:srgbClr val="FFC000"/>
                </a:solidFill>
                <a:cs typeface="Calibri"/>
              </a:rPr>
              <a:t>ráficos y campos calculados</a:t>
            </a:r>
            <a:endParaRPr sz="3600" dirty="0">
              <a:solidFill>
                <a:srgbClr val="FFC00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2040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574418" y="2322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7FF41529-FE98-419D-B328-47C5E124B59E}"/>
              </a:ext>
            </a:extLst>
          </p:cNvPr>
          <p:cNvSpPr/>
          <p:nvPr/>
        </p:nvSpPr>
        <p:spPr>
          <a:xfrm>
            <a:off x="2524334" y="800040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Crear gráficos</a:t>
            </a:r>
          </a:p>
        </p:txBody>
      </p:sp>
      <p:sp>
        <p:nvSpPr>
          <p:cNvPr id="39" name="object 25">
            <a:extLst>
              <a:ext uri="{FF2B5EF4-FFF2-40B4-BE49-F238E27FC236}">
                <a16:creationId xmlns:a16="http://schemas.microsoft.com/office/drawing/2014/main" id="{D86C24DE-C27D-4BE6-832F-9779EC517885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DB3A3AD7-557B-413E-AC7C-5D2A38D94533}"/>
              </a:ext>
            </a:extLst>
          </p:cNvPr>
          <p:cNvSpPr txBox="1"/>
          <p:nvPr/>
        </p:nvSpPr>
        <p:spPr>
          <a:xfrm>
            <a:off x="2629027" y="1595572"/>
            <a:ext cx="5781466" cy="25472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algn="just">
              <a:spcAft>
                <a:spcPts val="6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Arca Continental apoyará a sus diez mejores clientes pintando sus fachadas para que tengan una mejor presentación ante sus clientes, para ello necesita identificar: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dirty="0">
                <a:solidFill>
                  <a:srgbClr val="C5DAEB"/>
                </a:solidFill>
                <a:cs typeface="Calibri"/>
              </a:rPr>
              <a:t>¿Cuáles son los 10 comercios con mejores Ventas en orden descendente? 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dirty="0">
                <a:solidFill>
                  <a:srgbClr val="C5DAEB"/>
                </a:solidFill>
                <a:cs typeface="Calibri"/>
              </a:rPr>
              <a:t>¿Cuáles son los 10 comercios con mayor cantidad de productos vendidos?</a:t>
            </a:r>
          </a:p>
        </p:txBody>
      </p:sp>
    </p:spTree>
    <p:extLst>
      <p:ext uri="{BB962C8B-B14F-4D97-AF65-F5344CB8AC3E}">
        <p14:creationId xmlns:p14="http://schemas.microsoft.com/office/powerpoint/2010/main" val="3969608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1" y="4869178"/>
            <a:ext cx="242889" cy="24383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24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239433" y="744300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Crear dos gráficos verticales</a:t>
            </a:r>
          </a:p>
        </p:txBody>
      </p:sp>
      <p:sp>
        <p:nvSpPr>
          <p:cNvPr id="22" name="object 15">
            <a:extLst>
              <a:ext uri="{FF2B5EF4-FFF2-40B4-BE49-F238E27FC236}">
                <a16:creationId xmlns:a16="http://schemas.microsoft.com/office/drawing/2014/main" id="{8BDC8CF2-FE9D-48CF-B994-D16521A80833}"/>
              </a:ext>
            </a:extLst>
          </p:cNvPr>
          <p:cNvSpPr txBox="1"/>
          <p:nvPr/>
        </p:nvSpPr>
        <p:spPr>
          <a:xfrm>
            <a:off x="649268" y="1691950"/>
            <a:ext cx="3466436" cy="231870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just">
              <a:lnSpc>
                <a:spcPct val="100000"/>
              </a:lnSpc>
              <a:spcAft>
                <a:spcPts val="600"/>
              </a:spcAf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Inicio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 selecciona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Tabla dinámica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y la cantidad de gráficos que se realizaran. </a:t>
            </a:r>
          </a:p>
          <a:p>
            <a:pPr marL="12700" algn="just">
              <a:lnSpc>
                <a:spcPct val="100000"/>
              </a:lnSpc>
              <a:spcAft>
                <a:spcPts val="600"/>
              </a:spcAf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Selecciona: </a:t>
            </a:r>
          </a:p>
          <a:p>
            <a:pPr marL="298450" indent="-28575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1600" b="1" dirty="0">
                <a:solidFill>
                  <a:srgbClr val="FFC000"/>
                </a:solidFill>
                <a:cs typeface="Calibri"/>
              </a:rPr>
              <a:t>Dos gráficos (verticales)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2984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Selecciona: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Nueva hoja de cálculo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2984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Cambia el nombre de la hoja por: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b="1" dirty="0">
                <a:solidFill>
                  <a:srgbClr val="FFFF00"/>
                </a:solidFill>
                <a:cs typeface="Calibri"/>
              </a:rPr>
              <a:t>Graficos1</a:t>
            </a:r>
            <a:endParaRPr sz="1600" b="1" dirty="0">
              <a:solidFill>
                <a:srgbClr val="FFFF00"/>
              </a:solidFill>
              <a:cs typeface="Calibri"/>
            </a:endParaRP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DBEFBF27-8D8A-434E-BCE2-76FAAFD996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8775" y="1314450"/>
            <a:ext cx="3621734" cy="3527048"/>
          </a:xfrm>
          <a:prstGeom prst="rect">
            <a:avLst/>
          </a:prstGeom>
        </p:spPr>
      </p:pic>
      <p:sp>
        <p:nvSpPr>
          <p:cNvPr id="19" name="object 24">
            <a:extLst>
              <a:ext uri="{FF2B5EF4-FFF2-40B4-BE49-F238E27FC236}">
                <a16:creationId xmlns:a16="http://schemas.microsoft.com/office/drawing/2014/main" id="{02FA3146-73B6-4401-935D-B919C151DBF0}"/>
              </a:ext>
            </a:extLst>
          </p:cNvPr>
          <p:cNvSpPr txBox="1"/>
          <p:nvPr/>
        </p:nvSpPr>
        <p:spPr>
          <a:xfrm>
            <a:off x="2270477" y="16002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26870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8"/>
            <a:ext cx="284478" cy="24383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25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133600" y="793965"/>
            <a:ext cx="58851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7913" marR="12700" indent="-1065213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1. Los 10 comercios con mejores ventas</a:t>
            </a: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033190FF-2D84-4937-BD91-67B4274F9670}"/>
              </a:ext>
            </a:extLst>
          </p:cNvPr>
          <p:cNvSpPr txBox="1"/>
          <p:nvPr/>
        </p:nvSpPr>
        <p:spPr>
          <a:xfrm>
            <a:off x="2203310" y="203475"/>
            <a:ext cx="4008659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1" name="object 15">
            <a:extLst>
              <a:ext uri="{FF2B5EF4-FFF2-40B4-BE49-F238E27FC236}">
                <a16:creationId xmlns:a16="http://schemas.microsoft.com/office/drawing/2014/main" id="{EA851CF3-CE73-4566-9F52-FC0723C130A4}"/>
              </a:ext>
            </a:extLst>
          </p:cNvPr>
          <p:cNvSpPr txBox="1"/>
          <p:nvPr/>
        </p:nvSpPr>
        <p:spPr>
          <a:xfrm>
            <a:off x="1545588" y="1516380"/>
            <a:ext cx="6914728" cy="29692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En el primer gráfico, resolver la siguiente interrogante: </a:t>
            </a:r>
            <a:r>
              <a:rPr lang="es-MX" sz="1600" b="1" dirty="0">
                <a:solidFill>
                  <a:srgbClr val="FFC000"/>
                </a:solidFill>
                <a:cs typeface="Calibri"/>
              </a:rPr>
              <a:t>¿Cuáles son los 10 comercios con mejores Ventas en orden descendente?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Cambiar el tipo de gráfico a: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Columna agrupada 3D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Seleccione un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Estilo de diseño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predefinido.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Añada los siguientes títulos:</a:t>
            </a:r>
          </a:p>
          <a:p>
            <a:pPr marL="812800" lvl="1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Título del gráfico: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LOS 10 COMERCIOS CON MEJORES VENTAS</a:t>
            </a:r>
          </a:p>
          <a:p>
            <a:pPr marL="812800" lvl="1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Título de los ejes: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COMERCIOS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y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VENTAS</a:t>
            </a:r>
          </a:p>
          <a:p>
            <a:pPr marL="355600" indent="-342900">
              <a:lnSpc>
                <a:spcPts val="2500"/>
              </a:lnSpc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Ajusta el tamaño del gráfico para que se muestren todos los datos.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endParaRPr lang="es-MX" dirty="0">
              <a:solidFill>
                <a:srgbClr val="C5DAEB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432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8"/>
            <a:ext cx="284478" cy="24383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26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1981200" y="780930"/>
            <a:ext cx="7010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7913" marR="12700" indent="-1065213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2. Los 10 comercios con mayor cantidad de productos vendidos</a:t>
            </a: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033190FF-2D84-4937-BD91-67B4274F9670}"/>
              </a:ext>
            </a:extLst>
          </p:cNvPr>
          <p:cNvSpPr txBox="1"/>
          <p:nvPr/>
        </p:nvSpPr>
        <p:spPr>
          <a:xfrm>
            <a:off x="2050910" y="190440"/>
            <a:ext cx="4008659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1" name="object 15">
            <a:extLst>
              <a:ext uri="{FF2B5EF4-FFF2-40B4-BE49-F238E27FC236}">
                <a16:creationId xmlns:a16="http://schemas.microsoft.com/office/drawing/2014/main" id="{EA851CF3-CE73-4566-9F52-FC0723C130A4}"/>
              </a:ext>
            </a:extLst>
          </p:cNvPr>
          <p:cNvSpPr txBox="1"/>
          <p:nvPr/>
        </p:nvSpPr>
        <p:spPr>
          <a:xfrm>
            <a:off x="1459654" y="1540006"/>
            <a:ext cx="7204286" cy="29456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En el segundo gráfico, resolver la siguiente interrogante: </a:t>
            </a:r>
            <a:r>
              <a:rPr lang="es-MX" sz="1600" b="1" dirty="0">
                <a:solidFill>
                  <a:srgbClr val="FFC000"/>
                </a:solidFill>
                <a:cs typeface="Calibri"/>
              </a:rPr>
              <a:t>¿Cuáles son los 10 comercios con mayor cantidad de productos vendidos en orden ascendente? 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Cambiar el tipo de gráfico a: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Barras 3D agrupada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Seleccione un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Estilo de diseño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predefinido.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Añada los siguientes títulos:</a:t>
            </a:r>
          </a:p>
          <a:p>
            <a:pPr marL="812800" lvl="1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Título del gráfico: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LOS 10 COMERCIOS CON MAS PRODUCTOS VENDIDOS</a:t>
            </a:r>
          </a:p>
          <a:p>
            <a:pPr marL="812800" lvl="1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Título de los ejes: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COMERCIOS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y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CANTIDAD</a:t>
            </a:r>
          </a:p>
          <a:p>
            <a:pPr marL="355600" indent="-342900">
              <a:lnSpc>
                <a:spcPts val="2500"/>
              </a:lnSpc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Ajusta el tamaño del gráfico para que se muestren todos los datos.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endParaRPr lang="es-MX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A211E801-6FD7-4083-83CE-6054F3A1753E}"/>
              </a:ext>
            </a:extLst>
          </p:cNvPr>
          <p:cNvSpPr/>
          <p:nvPr/>
        </p:nvSpPr>
        <p:spPr>
          <a:xfrm>
            <a:off x="1254922" y="4300974"/>
            <a:ext cx="60299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FFC000"/>
                </a:solidFill>
                <a:cs typeface="Arial" pitchFamily="34" charset="0"/>
              </a:rPr>
              <a:t> ¿Son los mismos comercios en los dos gráficos?</a:t>
            </a:r>
            <a:endParaRPr lang="es-MX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3189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7FF41529-FE98-419D-B328-47C5E124B59E}"/>
              </a:ext>
            </a:extLst>
          </p:cNvPr>
          <p:cNvSpPr/>
          <p:nvPr/>
        </p:nvSpPr>
        <p:spPr>
          <a:xfrm>
            <a:off x="2600534" y="701178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Crear gráficos</a:t>
            </a:r>
          </a:p>
        </p:txBody>
      </p:sp>
      <p:sp>
        <p:nvSpPr>
          <p:cNvPr id="39" name="object 25">
            <a:extLst>
              <a:ext uri="{FF2B5EF4-FFF2-40B4-BE49-F238E27FC236}">
                <a16:creationId xmlns:a16="http://schemas.microsoft.com/office/drawing/2014/main" id="{D86C24DE-C27D-4BE6-832F-9779EC517885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DB3A3AD7-557B-413E-AC7C-5D2A38D94533}"/>
              </a:ext>
            </a:extLst>
          </p:cNvPr>
          <p:cNvSpPr txBox="1"/>
          <p:nvPr/>
        </p:nvSpPr>
        <p:spPr>
          <a:xfrm>
            <a:off x="2636544" y="1266697"/>
            <a:ext cx="6012181" cy="33436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algn="just"/>
            <a:r>
              <a:rPr lang="es-MX" sz="1400" dirty="0">
                <a:solidFill>
                  <a:srgbClr val="C5DAEB"/>
                </a:solidFill>
                <a:cs typeface="Calibri"/>
              </a:rPr>
              <a:t>También les obsequiará un refrigerador a estos 10 comercios. Cada comercio necesita identificar los diez productos que colocará en estos refrigeradores, la elección está alineada a las </a:t>
            </a:r>
            <a:r>
              <a:rPr lang="es-MX" sz="1400" b="1" dirty="0">
                <a:solidFill>
                  <a:srgbClr val="FFC000"/>
                </a:solidFill>
                <a:cs typeface="Calibri"/>
              </a:rPr>
              <a:t>Ventas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. Apóyate con los segmentos de datos necesarios para la elección de las Marcas y configura las conexiones de informe según se requiera.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1400" dirty="0">
                <a:solidFill>
                  <a:srgbClr val="C5DAEB"/>
                </a:solidFill>
                <a:cs typeface="Calibri"/>
              </a:rPr>
              <a:t>Cinco productos deberán ser marca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Coca Cola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, identifica los 5 nombres de producto con sus presentaciones que serán los elegidos. (Columna agrupada 3D)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1400" dirty="0">
                <a:solidFill>
                  <a:srgbClr val="C5DAEB"/>
                </a:solidFill>
                <a:cs typeface="Calibri"/>
              </a:rPr>
              <a:t>Tres productos deberán ser marca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Ciel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, identifica los 3 nombres de producto con sus presentaciones que serán los elegidos. (Columna agrupada 3D)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1400" dirty="0">
                <a:solidFill>
                  <a:srgbClr val="C5DAEB"/>
                </a:solidFill>
                <a:cs typeface="Calibri"/>
              </a:rPr>
              <a:t>Dos productos deberán ser marca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Jumex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, identifica los 2 nombres de producto con sus presentaciones que serán los elegidos. (Columna agrupad 3D)</a:t>
            </a:r>
          </a:p>
        </p:txBody>
      </p:sp>
      <p:sp>
        <p:nvSpPr>
          <p:cNvPr id="28" name="object 24">
            <a:extLst>
              <a:ext uri="{FF2B5EF4-FFF2-40B4-BE49-F238E27FC236}">
                <a16:creationId xmlns:a16="http://schemas.microsoft.com/office/drawing/2014/main" id="{E0C7B53C-863C-4037-BDCC-CFAEDF6E3CC0}"/>
              </a:ext>
            </a:extLst>
          </p:cNvPr>
          <p:cNvSpPr txBox="1"/>
          <p:nvPr/>
        </p:nvSpPr>
        <p:spPr>
          <a:xfrm>
            <a:off x="2650618" y="1333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87973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8"/>
            <a:ext cx="284478" cy="24383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28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133599" y="647640"/>
            <a:ext cx="6675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7913" marR="12700" indent="-1065213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1. Los 5 productos con más vendidos de la marca Coca Cola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033190FF-2D84-4937-BD91-67B4274F9670}"/>
              </a:ext>
            </a:extLst>
          </p:cNvPr>
          <p:cNvSpPr txBox="1"/>
          <p:nvPr/>
        </p:nvSpPr>
        <p:spPr>
          <a:xfrm>
            <a:off x="2203310" y="57150"/>
            <a:ext cx="4008659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1" name="object 15">
            <a:extLst>
              <a:ext uri="{FF2B5EF4-FFF2-40B4-BE49-F238E27FC236}">
                <a16:creationId xmlns:a16="http://schemas.microsoft.com/office/drawing/2014/main" id="{EA851CF3-CE73-4566-9F52-FC0723C130A4}"/>
              </a:ext>
            </a:extLst>
          </p:cNvPr>
          <p:cNvSpPr txBox="1"/>
          <p:nvPr/>
        </p:nvSpPr>
        <p:spPr>
          <a:xfrm>
            <a:off x="1151363" y="1430585"/>
            <a:ext cx="7657355" cy="34385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 algn="just">
              <a:lnSpc>
                <a:spcPts val="2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Realiza un gráfico para resolver la siguiente interrogante: </a:t>
            </a:r>
            <a:r>
              <a:rPr lang="es-MX" sz="1600" b="1" dirty="0">
                <a:solidFill>
                  <a:srgbClr val="FFC000"/>
                </a:solidFill>
                <a:cs typeface="Calibri"/>
              </a:rPr>
              <a:t>¿Cuáles son los 5 productos más vendidos de la marca Coca Cola? Identifica los nombres de los productos con sus presentaciones.</a:t>
            </a:r>
          </a:p>
          <a:p>
            <a:pPr marL="469900" lvl="1" algn="just">
              <a:lnSpc>
                <a:spcPts val="2000"/>
              </a:lnSpc>
            </a:pPr>
            <a:r>
              <a:rPr lang="es-MX" sz="1400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Inicio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, selecciona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Tabla dinámica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 y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 dinámico</a:t>
            </a:r>
            <a:r>
              <a:rPr lang="es-MX" sz="1400" b="1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755650" lvl="1" indent="-2857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rgbClr val="C5DAEB"/>
                </a:solidFill>
                <a:cs typeface="Calibri"/>
              </a:rPr>
              <a:t>Selecciona: </a:t>
            </a:r>
            <a:r>
              <a:rPr lang="es-MX" sz="1400" b="1" dirty="0">
                <a:solidFill>
                  <a:srgbClr val="C5DAEB"/>
                </a:solidFill>
                <a:cs typeface="Calibri"/>
              </a:rPr>
              <a:t>Nueva hoja de cálculo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755650" lvl="1" indent="-2857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rgbClr val="C5DAEB"/>
                </a:solidFill>
                <a:cs typeface="Calibri"/>
              </a:rPr>
              <a:t>Cambia el nombre de la hoja por:</a:t>
            </a:r>
            <a:r>
              <a:rPr lang="es-MX" sz="1400" b="1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b="1" dirty="0">
                <a:solidFill>
                  <a:srgbClr val="FFFF00"/>
                </a:solidFill>
                <a:cs typeface="Calibri"/>
              </a:rPr>
              <a:t>Coca Cola</a:t>
            </a:r>
          </a:p>
          <a:p>
            <a:pPr marL="355600" indent="-342900" algn="just">
              <a:lnSpc>
                <a:spcPts val="2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Cambiar el tipo de gráfico a: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Columna agrupada 3D</a:t>
            </a:r>
          </a:p>
          <a:p>
            <a:pPr marL="355600" indent="-342900" algn="just">
              <a:lnSpc>
                <a:spcPts val="2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Configura por color la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Presentación</a:t>
            </a:r>
          </a:p>
          <a:p>
            <a:pPr marL="355600" indent="-342900" algn="just">
              <a:lnSpc>
                <a:spcPts val="2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Seleccione un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Estilo de diseño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predefinido.</a:t>
            </a:r>
          </a:p>
          <a:p>
            <a:pPr marL="355600" indent="-342900" algn="just">
              <a:lnSpc>
                <a:spcPts val="2000"/>
              </a:lnSpc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Añada los siguientes títulos:</a:t>
            </a:r>
          </a:p>
          <a:p>
            <a:pPr marL="812800" lvl="1" indent="-34290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Título del gráfico: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LOS 5 PRODUCTOS MÁS VENDIDOS DE COCA COLA</a:t>
            </a:r>
          </a:p>
          <a:p>
            <a:pPr marL="812800" lvl="1" indent="-34290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Título de los ejes: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PRODUCTOS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y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CANTIDAD</a:t>
            </a:r>
          </a:p>
          <a:p>
            <a:pPr marL="355600" indent="-342900">
              <a:lnSpc>
                <a:spcPts val="2000"/>
              </a:lnSpc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Ajusta el tamaño del gráfico para que se muestren todos los datos.</a:t>
            </a:r>
            <a:endParaRPr lang="es-MX" dirty="0">
              <a:solidFill>
                <a:srgbClr val="C5DAEB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4620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8"/>
            <a:ext cx="284478" cy="24383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29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133599" y="647640"/>
            <a:ext cx="6675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7913" marR="12700" indent="-1065213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2. Los 3 productos con más vendidos de la marca Ciel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033190FF-2D84-4937-BD91-67B4274F9670}"/>
              </a:ext>
            </a:extLst>
          </p:cNvPr>
          <p:cNvSpPr txBox="1"/>
          <p:nvPr/>
        </p:nvSpPr>
        <p:spPr>
          <a:xfrm>
            <a:off x="2203310" y="57150"/>
            <a:ext cx="4008659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1" name="object 15">
            <a:extLst>
              <a:ext uri="{FF2B5EF4-FFF2-40B4-BE49-F238E27FC236}">
                <a16:creationId xmlns:a16="http://schemas.microsoft.com/office/drawing/2014/main" id="{EA851CF3-CE73-4566-9F52-FC0723C130A4}"/>
              </a:ext>
            </a:extLst>
          </p:cNvPr>
          <p:cNvSpPr txBox="1"/>
          <p:nvPr/>
        </p:nvSpPr>
        <p:spPr>
          <a:xfrm>
            <a:off x="1151363" y="1430585"/>
            <a:ext cx="7657355" cy="34385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 algn="just">
              <a:lnSpc>
                <a:spcPts val="2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Realiza un gráfico para resolver la siguiente interrogante: </a:t>
            </a:r>
            <a:r>
              <a:rPr lang="es-MX" sz="1600" b="1" dirty="0">
                <a:solidFill>
                  <a:srgbClr val="FFC000"/>
                </a:solidFill>
                <a:cs typeface="Calibri"/>
              </a:rPr>
              <a:t>¿Cuáles son los 3 productos más vendidos de la marca Ciel? Identifica los nombres de los productos con sus presentaciones.</a:t>
            </a:r>
          </a:p>
          <a:p>
            <a:pPr marL="469900" lvl="1" algn="just">
              <a:lnSpc>
                <a:spcPts val="2000"/>
              </a:lnSpc>
            </a:pPr>
            <a:r>
              <a:rPr lang="es-MX" sz="1400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Inicio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, selecciona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Tabla dinámica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 y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 dinámico</a:t>
            </a:r>
            <a:r>
              <a:rPr lang="es-MX" sz="1400" b="1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755650" lvl="1" indent="-2857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rgbClr val="C5DAEB"/>
                </a:solidFill>
                <a:cs typeface="Calibri"/>
              </a:rPr>
              <a:t>Selecciona: </a:t>
            </a:r>
            <a:r>
              <a:rPr lang="es-MX" sz="1400" b="1" dirty="0">
                <a:solidFill>
                  <a:srgbClr val="C5DAEB"/>
                </a:solidFill>
                <a:cs typeface="Calibri"/>
              </a:rPr>
              <a:t>Nueva hoja de cálculo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755650" lvl="1" indent="-2857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rgbClr val="C5DAEB"/>
                </a:solidFill>
                <a:cs typeface="Calibri"/>
              </a:rPr>
              <a:t>Cambia el nombre de la hoja por:</a:t>
            </a:r>
            <a:r>
              <a:rPr lang="es-MX" sz="1400" b="1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b="1" dirty="0">
                <a:solidFill>
                  <a:srgbClr val="FFFF00"/>
                </a:solidFill>
                <a:cs typeface="Calibri"/>
              </a:rPr>
              <a:t>Ciel</a:t>
            </a:r>
          </a:p>
          <a:p>
            <a:pPr marL="355600" indent="-342900" algn="just">
              <a:lnSpc>
                <a:spcPts val="2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Cambiar el tipo de gráfico a: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Columna agrupada 3D</a:t>
            </a:r>
          </a:p>
          <a:p>
            <a:pPr marL="355600" indent="-342900" algn="just">
              <a:lnSpc>
                <a:spcPts val="2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Configura por color la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Presentación</a:t>
            </a:r>
          </a:p>
          <a:p>
            <a:pPr marL="355600" indent="-342900" algn="just">
              <a:lnSpc>
                <a:spcPts val="2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Seleccione un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Estilo de diseño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predefinido.</a:t>
            </a:r>
          </a:p>
          <a:p>
            <a:pPr marL="355600" indent="-342900" algn="just">
              <a:lnSpc>
                <a:spcPts val="2000"/>
              </a:lnSpc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Añada los siguientes títulos:</a:t>
            </a:r>
          </a:p>
          <a:p>
            <a:pPr marL="812800" lvl="1" indent="-34290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Título del gráfico: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LOS 5 PRODUCTOS MÁS VENDIDOS DE CIEL</a:t>
            </a:r>
          </a:p>
          <a:p>
            <a:pPr marL="812800" lvl="1" indent="-34290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Título de los ejes: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PRODUCTOS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y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CANTIDAD</a:t>
            </a:r>
          </a:p>
          <a:p>
            <a:pPr marL="355600" indent="-342900">
              <a:lnSpc>
                <a:spcPts val="2000"/>
              </a:lnSpc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Ajusta el tamaño del gráfico para que se muestren todos los datos.</a:t>
            </a:r>
            <a:endParaRPr lang="es-MX" dirty="0">
              <a:solidFill>
                <a:srgbClr val="C5DAEB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6697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4">
            <a:extLst>
              <a:ext uri="{FF2B5EF4-FFF2-40B4-BE49-F238E27FC236}">
                <a16:creationId xmlns:a16="http://schemas.microsoft.com/office/drawing/2014/main" id="{4E24F704-677B-416A-82D8-09AE7721D0D9}"/>
              </a:ext>
            </a:extLst>
          </p:cNvPr>
          <p:cNvSpPr txBox="1"/>
          <p:nvPr/>
        </p:nvSpPr>
        <p:spPr>
          <a:xfrm>
            <a:off x="1696652" y="63440"/>
            <a:ext cx="5483733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412228A-798C-4838-A110-38CE8D97D969}"/>
              </a:ext>
            </a:extLst>
          </p:cNvPr>
          <p:cNvSpPr/>
          <p:nvPr/>
        </p:nvSpPr>
        <p:spPr>
          <a:xfrm>
            <a:off x="940878" y="647640"/>
            <a:ext cx="72622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Importar datos, depúrales y conviértelos en información de valor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417CAEC-EAD9-4AC6-965A-95015A7F7E35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352550"/>
            <a:ext cx="7696200" cy="34735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0272" indent="-270272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 startAt="2"/>
            </a:pP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También les obsequiará un refrigerador a estos 10 comercios. Cada comercio necesita identificar los 10 productos que colocará en estos refrigeradores, la elección está alineada a las Ventas.  Apóyate con los segmentos de datos necesarios para la elección de las Marcas y configura las conexiones de informe según se requiera.</a:t>
            </a:r>
          </a:p>
          <a:p>
            <a:pPr marL="472679" lvl="1" indent="-172641" algn="just">
              <a:lnSpc>
                <a:spcPct val="120000"/>
              </a:lnSpc>
              <a:spcBef>
                <a:spcPct val="0"/>
              </a:spcBef>
              <a:buFont typeface="+mj-lt"/>
              <a:buAutoNum type="alphaLcPeriod"/>
            </a:pP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Cinco productos deberán ser marca Coca Cola, identifica los 5 nombres de producto con sus presentaciones que serán los elegidos. (Columna agrupada 3D)</a:t>
            </a:r>
          </a:p>
          <a:p>
            <a:pPr marL="472679" lvl="1" indent="-172641" algn="just">
              <a:lnSpc>
                <a:spcPct val="120000"/>
              </a:lnSpc>
              <a:spcBef>
                <a:spcPct val="0"/>
              </a:spcBef>
              <a:buFont typeface="+mj-lt"/>
              <a:buAutoNum type="alphaLcPeriod"/>
            </a:pP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Tres productos deberán ser marca Ciel, identifica los 3 nombres de producto con sus presentaciones que serán los elegidos. (Columna agrupada 3D)</a:t>
            </a:r>
          </a:p>
          <a:p>
            <a:pPr marL="472679" lvl="1" indent="-172641" algn="just">
              <a:lnSpc>
                <a:spcPct val="120000"/>
              </a:lnSpc>
              <a:spcBef>
                <a:spcPct val="0"/>
              </a:spcBef>
              <a:buFont typeface="+mj-lt"/>
              <a:buAutoNum type="alphaLcPeriod"/>
            </a:pP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Dos productos deberán ser marca Jumex, identifica los 2 nombres de producto con sus presentaciones que serán los elegidos. (Columna agrupada 3D)</a:t>
            </a: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s-MX" sz="1600" dirty="0">
              <a:solidFill>
                <a:schemeClr val="accent5">
                  <a:lumMod val="40000"/>
                  <a:lumOff val="6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1939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8"/>
            <a:ext cx="284478" cy="24383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30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133599" y="647640"/>
            <a:ext cx="6675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7913" marR="12700" indent="-1065213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3. Los 2 productos con más vendidos de la marca Jumex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033190FF-2D84-4937-BD91-67B4274F9670}"/>
              </a:ext>
            </a:extLst>
          </p:cNvPr>
          <p:cNvSpPr txBox="1"/>
          <p:nvPr/>
        </p:nvSpPr>
        <p:spPr>
          <a:xfrm>
            <a:off x="2203310" y="57150"/>
            <a:ext cx="4008659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1" name="object 15">
            <a:extLst>
              <a:ext uri="{FF2B5EF4-FFF2-40B4-BE49-F238E27FC236}">
                <a16:creationId xmlns:a16="http://schemas.microsoft.com/office/drawing/2014/main" id="{EA851CF3-CE73-4566-9F52-FC0723C130A4}"/>
              </a:ext>
            </a:extLst>
          </p:cNvPr>
          <p:cNvSpPr txBox="1"/>
          <p:nvPr/>
        </p:nvSpPr>
        <p:spPr>
          <a:xfrm>
            <a:off x="1151363" y="1430585"/>
            <a:ext cx="7657355" cy="34385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 algn="just">
              <a:lnSpc>
                <a:spcPts val="2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Realiza un gráfico para resolver la siguiente interrogante: </a:t>
            </a:r>
            <a:r>
              <a:rPr lang="es-MX" sz="1600" b="1" dirty="0">
                <a:solidFill>
                  <a:srgbClr val="FFC000"/>
                </a:solidFill>
                <a:cs typeface="Calibri"/>
              </a:rPr>
              <a:t>¿Cuáles son los 2 productos más vendidos de la marca Jumex? Identifica los nombres de los productos con sus presentaciones.</a:t>
            </a:r>
          </a:p>
          <a:p>
            <a:pPr marL="469900" lvl="1" algn="just">
              <a:lnSpc>
                <a:spcPts val="2000"/>
              </a:lnSpc>
            </a:pPr>
            <a:r>
              <a:rPr lang="es-MX" sz="1400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Inicio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, selecciona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Tabla dinámica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 y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 dinámico</a:t>
            </a:r>
            <a:r>
              <a:rPr lang="es-MX" sz="1400" b="1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755650" lvl="1" indent="-2857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rgbClr val="C5DAEB"/>
                </a:solidFill>
                <a:cs typeface="Calibri"/>
              </a:rPr>
              <a:t>Selecciona: </a:t>
            </a:r>
            <a:r>
              <a:rPr lang="es-MX" sz="1400" b="1" dirty="0">
                <a:solidFill>
                  <a:srgbClr val="C5DAEB"/>
                </a:solidFill>
                <a:cs typeface="Calibri"/>
              </a:rPr>
              <a:t>Nueva hoja de cálculo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755650" lvl="1" indent="-2857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rgbClr val="C5DAEB"/>
                </a:solidFill>
                <a:cs typeface="Calibri"/>
              </a:rPr>
              <a:t>Cambia el nombre de la hoja por:</a:t>
            </a:r>
            <a:r>
              <a:rPr lang="es-MX" sz="1400" b="1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b="1" dirty="0">
                <a:solidFill>
                  <a:srgbClr val="FFFF00"/>
                </a:solidFill>
                <a:cs typeface="Calibri"/>
              </a:rPr>
              <a:t>Jumex</a:t>
            </a:r>
          </a:p>
          <a:p>
            <a:pPr marL="355600" indent="-342900" algn="just">
              <a:lnSpc>
                <a:spcPts val="2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Cambiar el tipo de gráfico a: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Columna agrupada 3D</a:t>
            </a:r>
          </a:p>
          <a:p>
            <a:pPr marL="355600" indent="-342900" algn="just">
              <a:lnSpc>
                <a:spcPts val="2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Configura por color la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Presentación</a:t>
            </a:r>
          </a:p>
          <a:p>
            <a:pPr marL="355600" indent="-342900" algn="just">
              <a:lnSpc>
                <a:spcPts val="2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Seleccione un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Estilo de diseño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predefinido.</a:t>
            </a:r>
          </a:p>
          <a:p>
            <a:pPr marL="355600" indent="-342900" algn="just">
              <a:lnSpc>
                <a:spcPts val="2000"/>
              </a:lnSpc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Añada los siguientes títulos:</a:t>
            </a:r>
          </a:p>
          <a:p>
            <a:pPr marL="812800" lvl="1" indent="-34290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Título del gráfico: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LOS 3 PRODUCTOS MÁS VENDIDOS DE JUMEX</a:t>
            </a:r>
          </a:p>
          <a:p>
            <a:pPr marL="812800" lvl="1" indent="-34290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Título de los ejes: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PRODUCTOS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y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CANTIDAD</a:t>
            </a:r>
          </a:p>
          <a:p>
            <a:pPr marL="355600" indent="-342900">
              <a:lnSpc>
                <a:spcPts val="2000"/>
              </a:lnSpc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Ajusta el tamaño del gráfico para que se muestren todos los datos.</a:t>
            </a:r>
            <a:endParaRPr lang="es-MX" dirty="0">
              <a:solidFill>
                <a:srgbClr val="C5DAEB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06586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7FF41529-FE98-419D-B328-47C5E124B59E}"/>
              </a:ext>
            </a:extLst>
          </p:cNvPr>
          <p:cNvSpPr/>
          <p:nvPr/>
        </p:nvSpPr>
        <p:spPr>
          <a:xfrm>
            <a:off x="2524334" y="800040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Crear campos calculados</a:t>
            </a:r>
          </a:p>
        </p:txBody>
      </p:sp>
      <p:sp>
        <p:nvSpPr>
          <p:cNvPr id="39" name="object 25">
            <a:extLst>
              <a:ext uri="{FF2B5EF4-FFF2-40B4-BE49-F238E27FC236}">
                <a16:creationId xmlns:a16="http://schemas.microsoft.com/office/drawing/2014/main" id="{D86C24DE-C27D-4BE6-832F-9779EC517885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DB3A3AD7-557B-413E-AC7C-5D2A38D94533}"/>
              </a:ext>
            </a:extLst>
          </p:cNvPr>
          <p:cNvSpPr txBox="1"/>
          <p:nvPr/>
        </p:nvSpPr>
        <p:spPr>
          <a:xfrm>
            <a:off x="2692791" y="1655065"/>
            <a:ext cx="6030585" cy="204825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just">
              <a:lnSpc>
                <a:spcPct val="100000"/>
              </a:lnSpc>
              <a:spcAft>
                <a:spcPts val="6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Realiza los siguientes campos calculados en la tabla de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Datos</a:t>
            </a:r>
            <a:r>
              <a:rPr lang="es-MX" dirty="0">
                <a:solidFill>
                  <a:srgbClr val="C5DAEB"/>
                </a:solidFill>
                <a:cs typeface="Calibri"/>
              </a:rPr>
              <a:t>: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dirty="0">
                <a:solidFill>
                  <a:srgbClr val="C5DAEB"/>
                </a:solidFill>
                <a:cs typeface="Calibri"/>
              </a:rPr>
              <a:t>Crea un campo calculado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BONO 3%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que será el 3% de los importes vendidos. 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dirty="0">
                <a:solidFill>
                  <a:srgbClr val="C5DAEB"/>
                </a:solidFill>
                <a:cs typeface="Calibri"/>
              </a:rPr>
              <a:t>Crea un campo calculado para obtener las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UTILIDADES</a:t>
            </a:r>
            <a:r>
              <a:rPr lang="es-MX" dirty="0">
                <a:solidFill>
                  <a:srgbClr val="C5DAEB"/>
                </a:solidFill>
                <a:cs typeface="Calibri"/>
              </a:rPr>
              <a:t> que resultan del 30% de los importes vendidos. </a:t>
            </a:r>
          </a:p>
        </p:txBody>
      </p:sp>
      <p:sp>
        <p:nvSpPr>
          <p:cNvPr id="28" name="object 24">
            <a:extLst>
              <a:ext uri="{FF2B5EF4-FFF2-40B4-BE49-F238E27FC236}">
                <a16:creationId xmlns:a16="http://schemas.microsoft.com/office/drawing/2014/main" id="{6488EED1-DEBE-485C-97CC-5AAC9825A5FB}"/>
              </a:ext>
            </a:extLst>
          </p:cNvPr>
          <p:cNvSpPr txBox="1"/>
          <p:nvPr/>
        </p:nvSpPr>
        <p:spPr>
          <a:xfrm>
            <a:off x="2574418" y="2322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85200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25">
            <a:extLst>
              <a:ext uri="{FF2B5EF4-FFF2-40B4-BE49-F238E27FC236}">
                <a16:creationId xmlns:a16="http://schemas.microsoft.com/office/drawing/2014/main" id="{D86C24DE-C27D-4BE6-832F-9779EC517885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DB3A3AD7-557B-413E-AC7C-5D2A38D94533}"/>
              </a:ext>
            </a:extLst>
          </p:cNvPr>
          <p:cNvSpPr txBox="1"/>
          <p:nvPr/>
        </p:nvSpPr>
        <p:spPr>
          <a:xfrm>
            <a:off x="2598419" y="1514375"/>
            <a:ext cx="6012181" cy="25816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just">
              <a:lnSpc>
                <a:spcPct val="100000"/>
              </a:lnSpc>
              <a:spcAft>
                <a:spcPts val="6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Realiza los siguientes gráficos para resolver las siguientes interrogantes: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dirty="0">
                <a:solidFill>
                  <a:srgbClr val="C5DAEB"/>
                </a:solidFill>
                <a:cs typeface="Calibri"/>
              </a:rPr>
              <a:t>¿Cuáles son los 10 productos que generan más utilidades? (Columna agrupada 3D).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dirty="0">
                <a:solidFill>
                  <a:srgbClr val="C5DAEB"/>
                </a:solidFill>
                <a:cs typeface="Calibri"/>
              </a:rPr>
              <a:t>¿Cuáles son los 10 comercios con el bono más alto? (Barras 3D Agrupado).</a:t>
            </a:r>
            <a:endParaRPr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8" name="object 24">
            <a:extLst>
              <a:ext uri="{FF2B5EF4-FFF2-40B4-BE49-F238E27FC236}">
                <a16:creationId xmlns:a16="http://schemas.microsoft.com/office/drawing/2014/main" id="{CD3D4CB9-311A-4FAD-8C58-20C84DB9780E}"/>
              </a:ext>
            </a:extLst>
          </p:cNvPr>
          <p:cNvSpPr txBox="1"/>
          <p:nvPr/>
        </p:nvSpPr>
        <p:spPr>
          <a:xfrm>
            <a:off x="2574418" y="2322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80394C3B-B6E6-468D-A926-2E75F7B85D0A}"/>
              </a:ext>
            </a:extLst>
          </p:cNvPr>
          <p:cNvSpPr/>
          <p:nvPr/>
        </p:nvSpPr>
        <p:spPr>
          <a:xfrm>
            <a:off x="2524334" y="800040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Crear gráficos</a:t>
            </a:r>
          </a:p>
        </p:txBody>
      </p:sp>
    </p:spTree>
    <p:extLst>
      <p:ext uri="{BB962C8B-B14F-4D97-AF65-F5344CB8AC3E}">
        <p14:creationId xmlns:p14="http://schemas.microsoft.com/office/powerpoint/2010/main" val="25020828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8"/>
            <a:ext cx="284478" cy="24383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33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133599" y="647640"/>
            <a:ext cx="6675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7913" marR="12700" indent="-1065213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1. Los 10 productos con más utilidades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033190FF-2D84-4937-BD91-67B4274F9670}"/>
              </a:ext>
            </a:extLst>
          </p:cNvPr>
          <p:cNvSpPr txBox="1"/>
          <p:nvPr/>
        </p:nvSpPr>
        <p:spPr>
          <a:xfrm>
            <a:off x="2203310" y="57150"/>
            <a:ext cx="4008659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1" name="object 15">
            <a:extLst>
              <a:ext uri="{FF2B5EF4-FFF2-40B4-BE49-F238E27FC236}">
                <a16:creationId xmlns:a16="http://schemas.microsoft.com/office/drawing/2014/main" id="{EA851CF3-CE73-4566-9F52-FC0723C130A4}"/>
              </a:ext>
            </a:extLst>
          </p:cNvPr>
          <p:cNvSpPr txBox="1"/>
          <p:nvPr/>
        </p:nvSpPr>
        <p:spPr>
          <a:xfrm>
            <a:off x="1151363" y="1204526"/>
            <a:ext cx="7657355" cy="3494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 algn="just">
              <a:lnSpc>
                <a:spcPts val="25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Realiza un gráfico para resolver la siguiente interrogante: </a:t>
            </a:r>
            <a:r>
              <a:rPr lang="es-MX" sz="1600" b="1" dirty="0">
                <a:solidFill>
                  <a:srgbClr val="FFC000"/>
                </a:solidFill>
                <a:cs typeface="Calibri"/>
              </a:rPr>
              <a:t>¿Cuáles son los 10 productos que generan más utilidades?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469900" lvl="1" algn="just">
              <a:lnSpc>
                <a:spcPts val="2500"/>
              </a:lnSpc>
            </a:pPr>
            <a:r>
              <a:rPr lang="es-MX" sz="1400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Inicio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, selecciona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Tabla dinámica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 y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 dinámico</a:t>
            </a:r>
            <a:r>
              <a:rPr lang="es-MX" sz="1400" b="1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755650" lvl="1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rgbClr val="C5DAEB"/>
                </a:solidFill>
                <a:cs typeface="Calibri"/>
              </a:rPr>
              <a:t>Selecciona: </a:t>
            </a:r>
            <a:r>
              <a:rPr lang="es-MX" sz="1400" b="1" dirty="0">
                <a:solidFill>
                  <a:srgbClr val="C5DAEB"/>
                </a:solidFill>
                <a:cs typeface="Calibri"/>
              </a:rPr>
              <a:t>Nueva hoja de cálculo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755650" lvl="1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rgbClr val="C5DAEB"/>
                </a:solidFill>
                <a:cs typeface="Calibri"/>
              </a:rPr>
              <a:t>Cambia el nombre de la hoja por:</a:t>
            </a:r>
            <a:r>
              <a:rPr lang="es-MX" sz="1400" b="1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b="1" dirty="0">
                <a:solidFill>
                  <a:srgbClr val="FFFF00"/>
                </a:solidFill>
                <a:cs typeface="Calibri"/>
              </a:rPr>
              <a:t>Utilidades</a:t>
            </a:r>
          </a:p>
          <a:p>
            <a:pPr marL="355600" indent="-342900" algn="just">
              <a:lnSpc>
                <a:spcPts val="25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Cambiar el tipo de gráfico a: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Columna agrupada 3D</a:t>
            </a:r>
          </a:p>
          <a:p>
            <a:pPr marL="355600" indent="-342900" algn="just">
              <a:lnSpc>
                <a:spcPts val="25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Seleccione un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Estilo de diseño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predefinido.</a:t>
            </a:r>
          </a:p>
          <a:p>
            <a:pPr marL="355600" indent="-342900" algn="just">
              <a:lnSpc>
                <a:spcPts val="2500"/>
              </a:lnSpc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Añada los siguientes títulos:</a:t>
            </a:r>
          </a:p>
          <a:p>
            <a:pPr marL="812800" lvl="1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Título del gráfico: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LOS 10 PRODUCTOS CON MÁS UTILIDADES</a:t>
            </a:r>
          </a:p>
          <a:p>
            <a:pPr marL="812800" lvl="1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Título de los ejes: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PRODUCTOS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y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UTILIDADES</a:t>
            </a:r>
          </a:p>
          <a:p>
            <a:pPr marL="355600" indent="-342900">
              <a:lnSpc>
                <a:spcPts val="2500"/>
              </a:lnSpc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Ajusta el tamaño del gráfico para que se muestren todos los datos.</a:t>
            </a:r>
            <a:endParaRPr lang="es-MX" dirty="0">
              <a:solidFill>
                <a:srgbClr val="C5DAEB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50068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8"/>
            <a:ext cx="284478" cy="24383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34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133599" y="647640"/>
            <a:ext cx="6675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7913" marR="12700" indent="-1065213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1. Los 10 productos con más bonos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033190FF-2D84-4937-BD91-67B4274F9670}"/>
              </a:ext>
            </a:extLst>
          </p:cNvPr>
          <p:cNvSpPr txBox="1"/>
          <p:nvPr/>
        </p:nvSpPr>
        <p:spPr>
          <a:xfrm>
            <a:off x="2203310" y="57150"/>
            <a:ext cx="4008659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1" name="object 15">
            <a:extLst>
              <a:ext uri="{FF2B5EF4-FFF2-40B4-BE49-F238E27FC236}">
                <a16:creationId xmlns:a16="http://schemas.microsoft.com/office/drawing/2014/main" id="{EA851CF3-CE73-4566-9F52-FC0723C130A4}"/>
              </a:ext>
            </a:extLst>
          </p:cNvPr>
          <p:cNvSpPr txBox="1"/>
          <p:nvPr/>
        </p:nvSpPr>
        <p:spPr>
          <a:xfrm>
            <a:off x="1207245" y="1164521"/>
            <a:ext cx="7657355" cy="34385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 algn="just">
              <a:lnSpc>
                <a:spcPts val="25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Realiza un gráfico para resolver la siguiente interrogante: </a:t>
            </a:r>
            <a:r>
              <a:rPr lang="es-MX" sz="1600" b="1" dirty="0">
                <a:solidFill>
                  <a:srgbClr val="FFC000"/>
                </a:solidFill>
                <a:cs typeface="Calibri"/>
              </a:rPr>
              <a:t>¿Cuáles son los 10 comercios con el bono más alto?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469900" lvl="1" algn="just">
              <a:lnSpc>
                <a:spcPts val="2500"/>
              </a:lnSpc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Inicio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 selecciona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Tabla dinámica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y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 dinámico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755650" lvl="1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Selecciona: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Nueva hoja de cálculo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755650" lvl="1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Cambia el nombre de la hoja por: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b="1" dirty="0">
                <a:solidFill>
                  <a:srgbClr val="FFFF00"/>
                </a:solidFill>
                <a:cs typeface="Calibri"/>
              </a:rPr>
              <a:t>Bonos</a:t>
            </a:r>
          </a:p>
          <a:p>
            <a:pPr marL="355600" indent="-342900" algn="just">
              <a:lnSpc>
                <a:spcPts val="25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Cambiar el tipo de gráfico a: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Barras 3D agrupado</a:t>
            </a:r>
          </a:p>
          <a:p>
            <a:pPr marL="355600" indent="-342900" algn="just">
              <a:lnSpc>
                <a:spcPts val="25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Seleccione un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Estilo de diseño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predefinido.</a:t>
            </a:r>
          </a:p>
          <a:p>
            <a:pPr marL="355600" indent="-342900" algn="just">
              <a:lnSpc>
                <a:spcPts val="2500"/>
              </a:lnSpc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Añada los siguientes títulos:</a:t>
            </a:r>
          </a:p>
          <a:p>
            <a:pPr marL="812800" lvl="1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Título del gráfico: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LOS 10 PRODUCTOS CON MÁS BONOS</a:t>
            </a:r>
          </a:p>
          <a:p>
            <a:pPr marL="812800" lvl="1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Título de los ejes: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PRODUCTOS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y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BONOS</a:t>
            </a:r>
          </a:p>
          <a:p>
            <a:pPr marL="355600" indent="-342900">
              <a:lnSpc>
                <a:spcPts val="2500"/>
              </a:lnSpc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Ajusta el tamaño del gráfico para que se muestren todos los datos.</a:t>
            </a:r>
            <a:endParaRPr lang="es-MX" sz="1600" dirty="0">
              <a:solidFill>
                <a:srgbClr val="C5DAEB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3145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4">
            <a:extLst>
              <a:ext uri="{FF2B5EF4-FFF2-40B4-BE49-F238E27FC236}">
                <a16:creationId xmlns:a16="http://schemas.microsoft.com/office/drawing/2014/main" id="{4E24F704-677B-416A-82D8-09AE7721D0D9}"/>
              </a:ext>
            </a:extLst>
          </p:cNvPr>
          <p:cNvSpPr txBox="1"/>
          <p:nvPr/>
        </p:nvSpPr>
        <p:spPr>
          <a:xfrm>
            <a:off x="1696652" y="63440"/>
            <a:ext cx="5483733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412228A-798C-4838-A110-38CE8D97D969}"/>
              </a:ext>
            </a:extLst>
          </p:cNvPr>
          <p:cNvSpPr/>
          <p:nvPr/>
        </p:nvSpPr>
        <p:spPr>
          <a:xfrm>
            <a:off x="940878" y="647640"/>
            <a:ext cx="72622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Importar datos, depúrales y conviértelos en información de valor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E2045AB-7635-42E2-88F3-803906781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85415"/>
            <a:ext cx="8216361" cy="3496136"/>
          </a:xfrm>
        </p:spPr>
        <p:txBody>
          <a:bodyPr>
            <a:noAutofit/>
          </a:bodyPr>
          <a:lstStyle/>
          <a:p>
            <a:pPr marL="270272" indent="-270272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 startAt="3"/>
            </a:pPr>
            <a:r>
              <a:rPr lang="es-MX" sz="135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Arca Continental además les dará un bono del 3% de sus importes vendidos para remodelación de las tiendas de conveniencia.  </a:t>
            </a:r>
          </a:p>
          <a:p>
            <a:pPr marL="472679" lvl="1" indent="-172641" algn="just">
              <a:lnSpc>
                <a:spcPct val="120000"/>
              </a:lnSpc>
              <a:spcBef>
                <a:spcPct val="0"/>
              </a:spcBef>
              <a:buFont typeface="+mj-lt"/>
              <a:buAutoNum type="alphaLcPeriod"/>
            </a:pPr>
            <a:r>
              <a:rPr lang="es-MX" sz="135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Crea un campo calculado Bono 3% que será el 3% de los importes vendidos.</a:t>
            </a:r>
          </a:p>
          <a:p>
            <a:pPr marL="472679" lvl="1" indent="-172641" algn="just">
              <a:lnSpc>
                <a:spcPct val="120000"/>
              </a:lnSpc>
              <a:spcBef>
                <a:spcPct val="0"/>
              </a:spcBef>
              <a:buFont typeface="+mj-lt"/>
              <a:buAutoNum type="alphaLcPeriod"/>
            </a:pPr>
            <a:r>
              <a:rPr lang="es-MX" sz="135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Crea un campo calculado para obtener las utilidades que resultan del 30% de los importes vendidos.</a:t>
            </a:r>
          </a:p>
          <a:p>
            <a:pPr marL="472679" lvl="1" indent="-172641" algn="just">
              <a:lnSpc>
                <a:spcPct val="120000"/>
              </a:lnSpc>
              <a:spcBef>
                <a:spcPct val="0"/>
              </a:spcBef>
              <a:buFont typeface="+mj-lt"/>
              <a:buAutoNum type="alphaLcPeriod"/>
            </a:pPr>
            <a:r>
              <a:rPr lang="es-MX" sz="135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¿Cuáles son los 10 productos que generan más utilidades? (Columna agrupada 3D)</a:t>
            </a:r>
          </a:p>
          <a:p>
            <a:pPr marL="472679" lvl="1" indent="-172641" algn="just">
              <a:lnSpc>
                <a:spcPct val="120000"/>
              </a:lnSpc>
              <a:spcBef>
                <a:spcPct val="0"/>
              </a:spcBef>
              <a:buFont typeface="+mj-lt"/>
              <a:buAutoNum type="alphaLcPeriod"/>
            </a:pPr>
            <a:r>
              <a:rPr lang="es-MX" sz="135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¿Cuáles son los 10 comercios con el bono más alto? (Barras 3D agrupado).</a:t>
            </a: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endParaRPr lang="es-MX" sz="1350" dirty="0">
              <a:solidFill>
                <a:schemeClr val="accent5">
                  <a:lumMod val="40000"/>
                  <a:lumOff val="6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MX" sz="135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Interpreta las respuestas encontradas y haz una propuesta de una estrategia de ventas en base a tu análisis de los datos.</a:t>
            </a: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MX" sz="135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Gracias a las recomendaciones de tus clientes, el pequeño empresario te contrata como consultor, te entrega sus datos en Excel, especificaciones que te ayudarán a depurarlos y formatearlos para generarle su base de datos partiendo de las preguntas que necesita responderse.</a:t>
            </a: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endParaRPr lang="es-MX" sz="1350" dirty="0">
              <a:solidFill>
                <a:schemeClr val="accent5">
                  <a:lumMod val="40000"/>
                  <a:lumOff val="6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244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C000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47770" y="1959863"/>
            <a:ext cx="5110991" cy="14628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FFC000"/>
                </a:solidFill>
                <a:latin typeface="Calibri"/>
                <a:cs typeface="Calibri"/>
              </a:rPr>
              <a:t>Depurar y preparar el archivo fuente</a:t>
            </a:r>
            <a:endParaRPr sz="3600" dirty="0">
              <a:solidFill>
                <a:srgbClr val="FFC00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22146" y="526203"/>
            <a:ext cx="4364453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67CB6F03-D860-4482-9F22-7AE972502DA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3561508"/>
            <a:ext cx="1614784" cy="1296242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7FF41529-FE98-419D-B328-47C5E124B59E}"/>
              </a:ext>
            </a:extLst>
          </p:cNvPr>
          <p:cNvSpPr/>
          <p:nvPr/>
        </p:nvSpPr>
        <p:spPr>
          <a:xfrm>
            <a:off x="2667000" y="1195929"/>
            <a:ext cx="40584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Depur</a:t>
            </a:r>
            <a:r>
              <a:rPr lang="es-MX" sz="2000" b="1" spc="10" dirty="0">
                <a:solidFill>
                  <a:schemeClr val="bg1"/>
                </a:solidFill>
                <a:cs typeface="Calibri"/>
              </a:rPr>
              <a:t>a</a:t>
            </a:r>
            <a:r>
              <a:rPr lang="es-MX" sz="2000" b="1" spc="-15" dirty="0">
                <a:solidFill>
                  <a:schemeClr val="bg1"/>
                </a:solidFill>
                <a:cs typeface="Calibri"/>
              </a:rPr>
              <a:t>r</a:t>
            </a:r>
            <a:r>
              <a:rPr lang="es-MX" sz="2000" b="1" spc="-20" dirty="0">
                <a:solidFill>
                  <a:schemeClr val="bg1"/>
                </a:solidFill>
                <a:cs typeface="Calibri"/>
              </a:rPr>
              <a:t> y pr</a:t>
            </a:r>
            <a:r>
              <a:rPr lang="es-MX" sz="2000" b="1" spc="-10" dirty="0">
                <a:solidFill>
                  <a:schemeClr val="bg1"/>
                </a:solidFill>
                <a:cs typeface="Calibri"/>
              </a:rPr>
              <a:t>e</a:t>
            </a:r>
            <a:r>
              <a:rPr lang="es-MX" sz="2000" b="1" dirty="0">
                <a:solidFill>
                  <a:schemeClr val="bg1"/>
                </a:solidFill>
                <a:cs typeface="Calibri"/>
              </a:rPr>
              <a:t>par</a:t>
            </a:r>
            <a:r>
              <a:rPr lang="es-MX" sz="2000" b="1" spc="5" dirty="0">
                <a:solidFill>
                  <a:schemeClr val="bg1"/>
                </a:solidFill>
                <a:cs typeface="Calibri"/>
              </a:rPr>
              <a:t>a</a:t>
            </a:r>
            <a:r>
              <a:rPr lang="es-MX" sz="2000" b="1" spc="-15" dirty="0">
                <a:solidFill>
                  <a:schemeClr val="bg1"/>
                </a:solidFill>
                <a:cs typeface="Calibri"/>
              </a:rPr>
              <a:t>r</a:t>
            </a:r>
            <a:r>
              <a:rPr lang="es-MX" sz="2000" b="1" spc="-40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sz="2000" b="1" dirty="0">
                <a:solidFill>
                  <a:schemeClr val="bg1"/>
                </a:solidFill>
                <a:cs typeface="Calibri"/>
              </a:rPr>
              <a:t>el</a:t>
            </a:r>
            <a:r>
              <a:rPr lang="es-MX" sz="2000" b="1" spc="-15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sz="2000" b="1" spc="-20" dirty="0">
                <a:solidFill>
                  <a:schemeClr val="bg1"/>
                </a:solidFill>
                <a:cs typeface="Calibri"/>
              </a:rPr>
              <a:t>ar</a:t>
            </a:r>
            <a:r>
              <a:rPr lang="es-MX" sz="2000" b="1" spc="-10" dirty="0">
                <a:solidFill>
                  <a:schemeClr val="bg1"/>
                </a:solidFill>
                <a:cs typeface="Calibri"/>
              </a:rPr>
              <a:t>c</a:t>
            </a:r>
            <a:r>
              <a:rPr lang="es-MX" sz="2000" b="1" dirty="0">
                <a:solidFill>
                  <a:schemeClr val="bg1"/>
                </a:solidFill>
                <a:cs typeface="Calibri"/>
              </a:rPr>
              <a:t>hivo fuente</a:t>
            </a:r>
          </a:p>
        </p:txBody>
      </p:sp>
      <p:sp>
        <p:nvSpPr>
          <p:cNvPr id="36" name="object 15">
            <a:extLst>
              <a:ext uri="{FF2B5EF4-FFF2-40B4-BE49-F238E27FC236}">
                <a16:creationId xmlns:a16="http://schemas.microsoft.com/office/drawing/2014/main" id="{88F13C04-174F-4CEC-833D-F4675B9FC984}"/>
              </a:ext>
            </a:extLst>
          </p:cNvPr>
          <p:cNvSpPr txBox="1"/>
          <p:nvPr/>
        </p:nvSpPr>
        <p:spPr>
          <a:xfrm>
            <a:off x="2747770" y="2122678"/>
            <a:ext cx="5405630" cy="100761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Descarga el </a:t>
            </a:r>
            <a:r>
              <a:rPr sz="2000" spc="-10" dirty="0" err="1">
                <a:solidFill>
                  <a:srgbClr val="C5DAEB"/>
                </a:solidFill>
                <a:cs typeface="Calibri"/>
              </a:rPr>
              <a:t>a</a:t>
            </a:r>
            <a:r>
              <a:rPr sz="2000" spc="-25" dirty="0" err="1">
                <a:solidFill>
                  <a:srgbClr val="C5DAEB"/>
                </a:solidFill>
                <a:cs typeface="Calibri"/>
              </a:rPr>
              <a:t>r</a:t>
            </a:r>
            <a:r>
              <a:rPr sz="2000" spc="0" dirty="0" err="1">
                <a:solidFill>
                  <a:srgbClr val="C5DAEB"/>
                </a:solidFill>
                <a:cs typeface="Calibri"/>
              </a:rPr>
              <a:t>c</a:t>
            </a:r>
            <a:r>
              <a:rPr sz="2000" spc="-10" dirty="0" err="1">
                <a:solidFill>
                  <a:srgbClr val="C5DAEB"/>
                </a:solidFill>
                <a:cs typeface="Calibri"/>
              </a:rPr>
              <a:t>h</a:t>
            </a:r>
            <a:r>
              <a:rPr sz="2000" spc="0" dirty="0" err="1">
                <a:solidFill>
                  <a:srgbClr val="C5DAEB"/>
                </a:solidFill>
                <a:cs typeface="Calibri"/>
              </a:rPr>
              <a:t>i</a:t>
            </a:r>
            <a:r>
              <a:rPr sz="2000" spc="-5" dirty="0" err="1">
                <a:solidFill>
                  <a:srgbClr val="C5DAEB"/>
                </a:solidFill>
                <a:cs typeface="Calibri"/>
              </a:rPr>
              <a:t>v</a:t>
            </a:r>
            <a:r>
              <a:rPr sz="2000" spc="-10" dirty="0" err="1">
                <a:solidFill>
                  <a:srgbClr val="C5DAEB"/>
                </a:solidFill>
                <a:cs typeface="Calibri"/>
              </a:rPr>
              <a:t>o</a:t>
            </a:r>
            <a:r>
              <a:rPr sz="2000" spc="-5" dirty="0">
                <a:solidFill>
                  <a:srgbClr val="C5DAEB"/>
                </a:solidFill>
                <a:cs typeface="Calibri"/>
              </a:rPr>
              <a:t>:</a:t>
            </a:r>
            <a:r>
              <a:rPr sz="2000" spc="4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20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ventasCocaCola</a:t>
            </a:r>
            <a:r>
              <a:rPr lang="es-MX" sz="20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.xls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guárdalo con el nombre de </a:t>
            </a:r>
            <a:r>
              <a:rPr lang="es-MX" sz="20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ventasCocaCola_Matrícula.xls.</a:t>
            </a:r>
            <a:endParaRPr sz="2000" dirty="0">
              <a:cs typeface="Calibri"/>
            </a:endParaRPr>
          </a:p>
        </p:txBody>
      </p:sp>
      <p:sp>
        <p:nvSpPr>
          <p:cNvPr id="39" name="object 25">
            <a:extLst>
              <a:ext uri="{FF2B5EF4-FFF2-40B4-BE49-F238E27FC236}">
                <a16:creationId xmlns:a16="http://schemas.microsoft.com/office/drawing/2014/main" id="{D86C24DE-C27D-4BE6-832F-9779EC517885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3665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8" name="object 24">
            <a:extLst>
              <a:ext uri="{FF2B5EF4-FFF2-40B4-BE49-F238E27FC236}">
                <a16:creationId xmlns:a16="http://schemas.microsoft.com/office/drawing/2014/main" id="{2CAF1D5F-FC4C-4E9E-90E9-0ABF2C4A5D5B}"/>
              </a:ext>
            </a:extLst>
          </p:cNvPr>
          <p:cNvSpPr txBox="1"/>
          <p:nvPr/>
        </p:nvSpPr>
        <p:spPr>
          <a:xfrm>
            <a:off x="2315256" y="285750"/>
            <a:ext cx="4466544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FD92263F-2CB9-40D0-A084-146780DF19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133350"/>
            <a:ext cx="1477235" cy="1185827"/>
          </a:xfrm>
          <a:prstGeom prst="rect">
            <a:avLst/>
          </a:prstGeom>
        </p:spPr>
      </p:pic>
      <p:sp>
        <p:nvSpPr>
          <p:cNvPr id="20" name="Rectángulo 19">
            <a:extLst>
              <a:ext uri="{FF2B5EF4-FFF2-40B4-BE49-F238E27FC236}">
                <a16:creationId xmlns:a16="http://schemas.microsoft.com/office/drawing/2014/main" id="{BF26473A-A76A-4884-A01E-708E01242C90}"/>
              </a:ext>
            </a:extLst>
          </p:cNvPr>
          <p:cNvSpPr/>
          <p:nvPr/>
        </p:nvSpPr>
        <p:spPr>
          <a:xfrm>
            <a:off x="2209800" y="853578"/>
            <a:ext cx="50681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Ordenar ascendentemente por el campo llave</a:t>
            </a:r>
          </a:p>
        </p:txBody>
      </p:sp>
      <p:sp>
        <p:nvSpPr>
          <p:cNvPr id="22" name="object 16">
            <a:extLst>
              <a:ext uri="{FF2B5EF4-FFF2-40B4-BE49-F238E27FC236}">
                <a16:creationId xmlns:a16="http://schemas.microsoft.com/office/drawing/2014/main" id="{2E686DB0-048E-4EA1-AAB4-9A140130FC8D}"/>
              </a:ext>
            </a:extLst>
          </p:cNvPr>
          <p:cNvSpPr txBox="1"/>
          <p:nvPr/>
        </p:nvSpPr>
        <p:spPr>
          <a:xfrm>
            <a:off x="1404619" y="1747993"/>
            <a:ext cx="6367506" cy="246840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lnSpc>
                <a:spcPct val="150000"/>
              </a:lnSpc>
              <a:spcAft>
                <a:spcPts val="600"/>
              </a:spcAft>
              <a:buClr>
                <a:srgbClr val="18BAD4"/>
              </a:buClr>
              <a:buSzPct val="77777"/>
              <a:buFont typeface="+mj-lt"/>
              <a:buAutoNum type="arabicPeriod"/>
              <a:tabLst>
                <a:tab pos="354965" algn="l"/>
              </a:tabLst>
            </a:pPr>
            <a:r>
              <a:rPr lang="es-MX" b="1" spc="-20" dirty="0">
                <a:solidFill>
                  <a:srgbClr val="C5DAEB"/>
                </a:solidFill>
                <a:cs typeface="Calibri"/>
              </a:rPr>
              <a:t>Ordena en forma ascendente 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(de menor a mayor) por el campo llave (campo que está entre paréntesis), las siguientes tablas: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 </a:t>
            </a:r>
            <a:r>
              <a:rPr lang="es-MX" b="1" spc="-20" dirty="0">
                <a:solidFill>
                  <a:srgbClr val="FFC000"/>
                </a:solidFill>
                <a:cs typeface="Calibri"/>
              </a:rPr>
              <a:t>(REGISTRO)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Productos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C000"/>
                </a:solidFill>
                <a:cs typeface="Calibri"/>
              </a:rPr>
              <a:t>(SKU)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Marcas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C000"/>
                </a:solidFill>
                <a:cs typeface="Calibri"/>
              </a:rPr>
              <a:t>(CVE_MARCA)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Presentación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C000"/>
                </a:solidFill>
                <a:cs typeface="Calibri"/>
              </a:rPr>
              <a:t>(CVE_PRESENT_PROD)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Comercios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C000"/>
                </a:solidFill>
                <a:cs typeface="Calibri"/>
              </a:rPr>
              <a:t>(ID_COMERCIO)</a:t>
            </a:r>
            <a:r>
              <a:rPr lang="es-MX" spc="-20" dirty="0">
                <a:solidFill>
                  <a:srgbClr val="FFC000"/>
                </a:solidFill>
                <a:cs typeface="Calibri"/>
              </a:rPr>
              <a:t> 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y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Grupos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C000"/>
                </a:solidFill>
                <a:cs typeface="Calibri"/>
              </a:rPr>
              <a:t>(ID_GRUPO)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355600" marR="215265" indent="-342900">
              <a:lnSpc>
                <a:spcPct val="100000"/>
              </a:lnSpc>
              <a:buClr>
                <a:srgbClr val="18BAD4"/>
              </a:buClr>
              <a:buSzPct val="77777"/>
              <a:buFont typeface="Calibri"/>
              <a:buAutoNum type="arabicPeriod"/>
              <a:tabLst>
                <a:tab pos="354965" algn="l"/>
              </a:tabLst>
            </a:pPr>
            <a:endParaRPr dirty="0">
              <a:cs typeface="Calibri"/>
            </a:endParaRP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E5DAF7D9-2484-4D7A-8C60-A4F12E5A24BE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5008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8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8" name="object 24">
            <a:extLst>
              <a:ext uri="{FF2B5EF4-FFF2-40B4-BE49-F238E27FC236}">
                <a16:creationId xmlns:a16="http://schemas.microsoft.com/office/drawing/2014/main" id="{2CAF1D5F-FC4C-4E9E-90E9-0ABF2C4A5D5B}"/>
              </a:ext>
            </a:extLst>
          </p:cNvPr>
          <p:cNvSpPr txBox="1"/>
          <p:nvPr/>
        </p:nvSpPr>
        <p:spPr>
          <a:xfrm>
            <a:off x="2315256" y="285750"/>
            <a:ext cx="4466544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BF26473A-A76A-4884-A01E-708E01242C90}"/>
              </a:ext>
            </a:extLst>
          </p:cNvPr>
          <p:cNvSpPr/>
          <p:nvPr/>
        </p:nvSpPr>
        <p:spPr>
          <a:xfrm>
            <a:off x="2244544" y="855255"/>
            <a:ext cx="60059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Ejemplo: Ordenar ascendentemente por el campo llave</a:t>
            </a:r>
          </a:p>
        </p:txBody>
      </p:sp>
      <p:sp>
        <p:nvSpPr>
          <p:cNvPr id="22" name="object 16">
            <a:extLst>
              <a:ext uri="{FF2B5EF4-FFF2-40B4-BE49-F238E27FC236}">
                <a16:creationId xmlns:a16="http://schemas.microsoft.com/office/drawing/2014/main" id="{2E686DB0-048E-4EA1-AAB4-9A140130FC8D}"/>
              </a:ext>
            </a:extLst>
          </p:cNvPr>
          <p:cNvSpPr txBox="1"/>
          <p:nvPr/>
        </p:nvSpPr>
        <p:spPr>
          <a:xfrm>
            <a:off x="1158632" y="1468120"/>
            <a:ext cx="7664198" cy="11036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spcAft>
                <a:spcPts val="6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sz="1600" b="1" spc="-20" dirty="0">
                <a:solidFill>
                  <a:srgbClr val="C5DAEB"/>
                </a:solidFill>
                <a:cs typeface="Calibri"/>
              </a:rPr>
              <a:t>Ejemplo: Ordena en forma ascendente 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por el campo llave (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REGISTRO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) de la tabla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812800" marR="12700" lvl="1" indent="-342900" algn="just"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z="1600" spc="-20" dirty="0">
                <a:solidFill>
                  <a:srgbClr val="C5DAEB"/>
                </a:solidFill>
                <a:cs typeface="Calibri"/>
              </a:rPr>
              <a:t>Selecciona una celda de la tabla </a:t>
            </a:r>
            <a:r>
              <a:rPr lang="es-MX" sz="1600" b="1" spc="-20" dirty="0">
                <a:solidFill>
                  <a:srgbClr val="C5DAEB"/>
                </a:solidFill>
                <a:cs typeface="Calibri"/>
              </a:rPr>
              <a:t>Datos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812800" marR="12700" lvl="1" indent="-342900" algn="just"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z="1600" spc="-20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sz="1600" b="1" spc="-20" dirty="0">
                <a:solidFill>
                  <a:srgbClr val="C5DAEB"/>
                </a:solidFill>
                <a:cs typeface="Calibri"/>
              </a:rPr>
              <a:t>Datos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, selecciona </a:t>
            </a:r>
            <a:r>
              <a:rPr lang="es-MX" sz="1600" b="1" spc="-20" dirty="0">
                <a:solidFill>
                  <a:srgbClr val="C5DAEB"/>
                </a:solidFill>
                <a:cs typeface="Calibri"/>
              </a:rPr>
              <a:t>Ordenar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812800" marR="12700" lvl="1" indent="-342900" algn="just"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z="1600" spc="-20" dirty="0">
                <a:solidFill>
                  <a:srgbClr val="C5DAEB"/>
                </a:solidFill>
                <a:cs typeface="Calibri"/>
              </a:rPr>
              <a:t>Ordenar de </a:t>
            </a:r>
            <a:r>
              <a:rPr lang="es-MX" sz="1600" b="1" spc="-20" dirty="0">
                <a:solidFill>
                  <a:srgbClr val="C5DAEB"/>
                </a:solidFill>
                <a:cs typeface="Calibri"/>
              </a:rPr>
              <a:t>menor a mayor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, por el campo llave de la tabla de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 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(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REGISTRO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).</a:t>
            </a:r>
            <a:endParaRPr sz="1600" dirty="0">
              <a:cs typeface="Calibri"/>
            </a:endParaRP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E5DAF7D9-2484-4D7A-8C60-A4F12E5A24BE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82DBF833-71AB-47EE-9A7A-ED24BE9F54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6400" y="2667000"/>
            <a:ext cx="61341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568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9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9" name="object 24">
            <a:extLst>
              <a:ext uri="{FF2B5EF4-FFF2-40B4-BE49-F238E27FC236}">
                <a16:creationId xmlns:a16="http://schemas.microsoft.com/office/drawing/2014/main" id="{3FC96BA6-D00E-481F-ACB8-F0E4FF0383CF}"/>
              </a:ext>
            </a:extLst>
          </p:cNvPr>
          <p:cNvSpPr txBox="1"/>
          <p:nvPr/>
        </p:nvSpPr>
        <p:spPr>
          <a:xfrm>
            <a:off x="2424999" y="232212"/>
            <a:ext cx="4304506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46D66760-6356-4698-9690-767CCF5732E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565" y="57150"/>
            <a:ext cx="1477235" cy="1185827"/>
          </a:xfrm>
          <a:prstGeom prst="rect">
            <a:avLst/>
          </a:prstGeom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ECC15D67-01A0-4B9D-ABDD-C8EF5C56B089}"/>
              </a:ext>
            </a:extLst>
          </p:cNvPr>
          <p:cNvSpPr/>
          <p:nvPr/>
        </p:nvSpPr>
        <p:spPr>
          <a:xfrm>
            <a:off x="2365181" y="800040"/>
            <a:ext cx="49258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Quitar valores duplicados por el campo llave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5D9BACE2-E792-4807-92B6-6097805437F4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16">
            <a:extLst>
              <a:ext uri="{FF2B5EF4-FFF2-40B4-BE49-F238E27FC236}">
                <a16:creationId xmlns:a16="http://schemas.microsoft.com/office/drawing/2014/main" id="{12C3092C-9E13-4D08-8D22-6F78103AF08B}"/>
              </a:ext>
            </a:extLst>
          </p:cNvPr>
          <p:cNvSpPr txBox="1"/>
          <p:nvPr/>
        </p:nvSpPr>
        <p:spPr>
          <a:xfrm>
            <a:off x="1252100" y="1468120"/>
            <a:ext cx="6726039" cy="319641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lnSpc>
                <a:spcPct val="150000"/>
              </a:lnSpc>
              <a:spcAft>
                <a:spcPts val="600"/>
              </a:spcAft>
              <a:buClr>
                <a:srgbClr val="18BAD4"/>
              </a:buClr>
              <a:buSzPct val="77777"/>
              <a:buFont typeface="+mj-lt"/>
              <a:buAutoNum type="arabicPeriod" startAt="2"/>
              <a:tabLst>
                <a:tab pos="354965" algn="l"/>
              </a:tabLst>
            </a:pPr>
            <a:r>
              <a:rPr lang="es-MX" b="1" spc="-20" dirty="0">
                <a:solidFill>
                  <a:srgbClr val="C5DAEB"/>
                </a:solidFill>
                <a:cs typeface="Calibri"/>
              </a:rPr>
              <a:t>Quita los valores repetidos 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tomando como base el campo llave (campo que está entre paréntesis) de las siguientes tablas: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 </a:t>
            </a:r>
            <a:r>
              <a:rPr lang="es-MX" b="1" spc="-20" dirty="0">
                <a:solidFill>
                  <a:srgbClr val="FFC000"/>
                </a:solidFill>
                <a:cs typeface="Calibri"/>
              </a:rPr>
              <a:t>(REGISTRO)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Productos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C000"/>
                </a:solidFill>
                <a:cs typeface="Calibri"/>
              </a:rPr>
              <a:t>(SKU)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Marcas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C000"/>
                </a:solidFill>
                <a:cs typeface="Calibri"/>
              </a:rPr>
              <a:t>(CVE_MARCA)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Presentación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C000"/>
                </a:solidFill>
                <a:cs typeface="Calibri"/>
              </a:rPr>
              <a:t>(CVE_PRESENT_PROD)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Comercios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C000"/>
                </a:solidFill>
                <a:cs typeface="Calibri"/>
              </a:rPr>
              <a:t>(ID_COMERCIO)</a:t>
            </a:r>
            <a:r>
              <a:rPr lang="es-MX" spc="-20" dirty="0">
                <a:solidFill>
                  <a:srgbClr val="FFC000"/>
                </a:solidFill>
                <a:cs typeface="Calibri"/>
              </a:rPr>
              <a:t> 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y</a:t>
            </a:r>
            <a:r>
              <a:rPr lang="es-MX" spc="-20" dirty="0">
                <a:solidFill>
                  <a:srgbClr val="FFC000"/>
                </a:solidFill>
                <a:cs typeface="Calibri"/>
              </a:rPr>
              <a:t>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Grupos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C000"/>
                </a:solidFill>
                <a:cs typeface="Calibri"/>
              </a:rPr>
              <a:t>(ID_GRUPO)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812800" marR="12700" lvl="1" indent="-342900" algn="just">
              <a:lnSpc>
                <a:spcPts val="2500"/>
              </a:lnSpc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Selecciona una celda de la tabla.</a:t>
            </a:r>
          </a:p>
          <a:p>
            <a:pPr marL="812800" marR="12700" lvl="1" indent="-342900" algn="just">
              <a:lnSpc>
                <a:spcPts val="2500"/>
              </a:lnSpc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Del menú de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Datos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hacer uso de la opción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Quitar duplicados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3129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E6F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2500</TotalTime>
  <Words>2748</Words>
  <Application>Microsoft Office PowerPoint</Application>
  <PresentationFormat>Presentación en pantalla (16:9)</PresentationFormat>
  <Paragraphs>372</Paragraphs>
  <Slides>34</Slides>
  <Notes>27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8" baseType="lpstr">
      <vt:lpstr>Arial</vt:lpstr>
      <vt:lpstr>Calibri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1.11 Manejo de Bases de datos con Power Pivot</dc:title>
  <dc:creator>CPU</dc:creator>
  <cp:lastModifiedBy>Lizethe Pérez Fuertes</cp:lastModifiedBy>
  <cp:revision>201</cp:revision>
  <dcterms:created xsi:type="dcterms:W3CDTF">2019-07-19T16:48:02Z</dcterms:created>
  <dcterms:modified xsi:type="dcterms:W3CDTF">2019-12-03T21:11:37Z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2019-07-12T00:00:00Z</vt:filetime>
  </property>
  <property fmtid="{D5CDD505-2E9C-101B-9397-08002B2CF9AE}" pid="3" name="LastSaved">
    <vt:filetime>2019-07-19T00:00:00Z</vt:filetime>
  </property>
</Properties>
</file>