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2.jpg" ContentType="image/jpeg"/>
  <Override PartName="/ppt/notesSlides/notesSlide5.xml" ContentType="application/vnd.openxmlformats-officedocument.presentationml.notesSlide+xml"/>
  <Override PartName="/ppt/media/image14.jp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302" r:id="rId3"/>
    <p:sldId id="303" r:id="rId4"/>
    <p:sldId id="301" r:id="rId5"/>
    <p:sldId id="319" r:id="rId6"/>
    <p:sldId id="304" r:id="rId7"/>
    <p:sldId id="305" r:id="rId8"/>
    <p:sldId id="287" r:id="rId9"/>
    <p:sldId id="288" r:id="rId10"/>
    <p:sldId id="289" r:id="rId11"/>
    <p:sldId id="290" r:id="rId12"/>
    <p:sldId id="291" r:id="rId13"/>
    <p:sldId id="293" r:id="rId14"/>
    <p:sldId id="294" r:id="rId15"/>
    <p:sldId id="295" r:id="rId16"/>
    <p:sldId id="296" r:id="rId17"/>
    <p:sldId id="297" r:id="rId18"/>
    <p:sldId id="298" r:id="rId19"/>
    <p:sldId id="299" r:id="rId20"/>
    <p:sldId id="320" r:id="rId21"/>
    <p:sldId id="321" r:id="rId22"/>
    <p:sldId id="322" r:id="rId23"/>
    <p:sldId id="310" r:id="rId24"/>
    <p:sldId id="263" r:id="rId25"/>
    <p:sldId id="308" r:id="rId26"/>
    <p:sldId id="309" r:id="rId27"/>
    <p:sldId id="306" r:id="rId28"/>
    <p:sldId id="311" r:id="rId29"/>
    <p:sldId id="313" r:id="rId30"/>
    <p:sldId id="315" r:id="rId31"/>
    <p:sldId id="317" r:id="rId32"/>
    <p:sldId id="325" r:id="rId33"/>
    <p:sldId id="324" r:id="rId34"/>
    <p:sldId id="346" r:id="rId35"/>
    <p:sldId id="347" r:id="rId36"/>
    <p:sldId id="348" r:id="rId37"/>
    <p:sldId id="350" r:id="rId38"/>
    <p:sldId id="357" r:id="rId39"/>
    <p:sldId id="358" r:id="rId40"/>
    <p:sldId id="257" r:id="rId41"/>
  </p:sldIdLst>
  <p:sldSz cx="9144000" cy="5143500" type="screen16x9"/>
  <p:notesSz cx="9144000" cy="51435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88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7470C7ED-7A19-4B44-A884-C4FB3E30B7DD}" type="datetimeFigureOut">
              <a:rPr lang="es-MX" smtClean="0"/>
              <a:t>21/11/2019</a:t>
            </a:fld>
            <a:endParaRPr lang="es-MX"/>
          </a:p>
        </p:txBody>
      </p:sp>
      <p:sp>
        <p:nvSpPr>
          <p:cNvPr id="4" name="Marcador de imagen de diapositiva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9B57F813-A37C-4152-A923-2FB389E54D1B}" type="slidenum">
              <a:rPr lang="es-MX" smtClean="0"/>
              <a:t>‹Nº›</a:t>
            </a:fld>
            <a:endParaRPr lang="es-MX"/>
          </a:p>
        </p:txBody>
      </p:sp>
    </p:spTree>
    <p:extLst>
      <p:ext uri="{BB962C8B-B14F-4D97-AF65-F5344CB8AC3E}">
        <p14:creationId xmlns:p14="http://schemas.microsoft.com/office/powerpoint/2010/main" val="308377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7662DF-BC41-459C-91F2-8BDB7DA00AEC}" type="slidenum">
              <a:rPr lang="es-MX" smtClean="0"/>
              <a:t>20</a:t>
            </a:fld>
            <a:endParaRPr lang="es-MX"/>
          </a:p>
        </p:txBody>
      </p:sp>
    </p:spTree>
    <p:extLst>
      <p:ext uri="{BB962C8B-B14F-4D97-AF65-F5344CB8AC3E}">
        <p14:creationId xmlns:p14="http://schemas.microsoft.com/office/powerpoint/2010/main" val="3567791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7662DF-BC41-459C-91F2-8BDB7DA00AEC}" type="slidenum">
              <a:rPr lang="es-MX" smtClean="0"/>
              <a:t>34</a:t>
            </a:fld>
            <a:endParaRPr lang="es-MX" dirty="0"/>
          </a:p>
        </p:txBody>
      </p:sp>
    </p:spTree>
    <p:extLst>
      <p:ext uri="{BB962C8B-B14F-4D97-AF65-F5344CB8AC3E}">
        <p14:creationId xmlns:p14="http://schemas.microsoft.com/office/powerpoint/2010/main" val="4005605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B57F813-A37C-4152-A923-2FB389E54D1B}" type="slidenum">
              <a:rPr lang="es-MX" smtClean="0"/>
              <a:t>35</a:t>
            </a:fld>
            <a:endParaRPr lang="es-MX"/>
          </a:p>
        </p:txBody>
      </p:sp>
    </p:spTree>
    <p:extLst>
      <p:ext uri="{BB962C8B-B14F-4D97-AF65-F5344CB8AC3E}">
        <p14:creationId xmlns:p14="http://schemas.microsoft.com/office/powerpoint/2010/main" val="3100729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9B57F813-A37C-4152-A923-2FB389E54D1B}" type="slidenum">
              <a:rPr lang="es-MX" smtClean="0"/>
              <a:t>40</a:t>
            </a:fld>
            <a:endParaRPr lang="es-MX"/>
          </a:p>
        </p:txBody>
      </p:sp>
    </p:spTree>
    <p:extLst>
      <p:ext uri="{BB962C8B-B14F-4D97-AF65-F5344CB8AC3E}">
        <p14:creationId xmlns:p14="http://schemas.microsoft.com/office/powerpoint/2010/main" val="4185777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7662DF-BC41-459C-91F2-8BDB7DA00AEC}" type="slidenum">
              <a:rPr lang="es-MX" smtClean="0"/>
              <a:t>21</a:t>
            </a:fld>
            <a:endParaRPr lang="es-MX"/>
          </a:p>
        </p:txBody>
      </p:sp>
    </p:spTree>
    <p:extLst>
      <p:ext uri="{BB962C8B-B14F-4D97-AF65-F5344CB8AC3E}">
        <p14:creationId xmlns:p14="http://schemas.microsoft.com/office/powerpoint/2010/main" val="139190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7662DF-BC41-459C-91F2-8BDB7DA00AEC}" type="slidenum">
              <a:rPr lang="es-MX" smtClean="0"/>
              <a:t>22</a:t>
            </a:fld>
            <a:endParaRPr lang="es-MX"/>
          </a:p>
        </p:txBody>
      </p:sp>
    </p:spTree>
    <p:extLst>
      <p:ext uri="{BB962C8B-B14F-4D97-AF65-F5344CB8AC3E}">
        <p14:creationId xmlns:p14="http://schemas.microsoft.com/office/powerpoint/2010/main" val="560882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7662DF-BC41-459C-91F2-8BDB7DA00AEC}" type="slidenum">
              <a:rPr lang="es-MX" smtClean="0"/>
              <a:t>28</a:t>
            </a:fld>
            <a:endParaRPr lang="es-MX"/>
          </a:p>
        </p:txBody>
      </p:sp>
    </p:spTree>
    <p:extLst>
      <p:ext uri="{BB962C8B-B14F-4D97-AF65-F5344CB8AC3E}">
        <p14:creationId xmlns:p14="http://schemas.microsoft.com/office/powerpoint/2010/main" val="2321186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7662DF-BC41-459C-91F2-8BDB7DA00AEC}" type="slidenum">
              <a:rPr lang="es-MX" smtClean="0"/>
              <a:t>29</a:t>
            </a:fld>
            <a:endParaRPr lang="es-MX"/>
          </a:p>
        </p:txBody>
      </p:sp>
    </p:spTree>
    <p:extLst>
      <p:ext uri="{BB962C8B-B14F-4D97-AF65-F5344CB8AC3E}">
        <p14:creationId xmlns:p14="http://schemas.microsoft.com/office/powerpoint/2010/main" val="1069205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7662DF-BC41-459C-91F2-8BDB7DA00AEC}" type="slidenum">
              <a:rPr lang="es-MX" smtClean="0"/>
              <a:t>30</a:t>
            </a:fld>
            <a:endParaRPr lang="es-MX"/>
          </a:p>
        </p:txBody>
      </p:sp>
    </p:spTree>
    <p:extLst>
      <p:ext uri="{BB962C8B-B14F-4D97-AF65-F5344CB8AC3E}">
        <p14:creationId xmlns:p14="http://schemas.microsoft.com/office/powerpoint/2010/main" val="22047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7662DF-BC41-459C-91F2-8BDB7DA00AEC}" type="slidenum">
              <a:rPr lang="es-MX" smtClean="0"/>
              <a:t>31</a:t>
            </a:fld>
            <a:endParaRPr lang="es-MX"/>
          </a:p>
        </p:txBody>
      </p:sp>
    </p:spTree>
    <p:extLst>
      <p:ext uri="{BB962C8B-B14F-4D97-AF65-F5344CB8AC3E}">
        <p14:creationId xmlns:p14="http://schemas.microsoft.com/office/powerpoint/2010/main" val="4034223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7662DF-BC41-459C-91F2-8BDB7DA00AEC}" type="slidenum">
              <a:rPr lang="es-MX" smtClean="0"/>
              <a:t>32</a:t>
            </a:fld>
            <a:endParaRPr lang="es-MX"/>
          </a:p>
        </p:txBody>
      </p:sp>
    </p:spTree>
    <p:extLst>
      <p:ext uri="{BB962C8B-B14F-4D97-AF65-F5344CB8AC3E}">
        <p14:creationId xmlns:p14="http://schemas.microsoft.com/office/powerpoint/2010/main" val="3896525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D7662DF-BC41-459C-91F2-8BDB7DA00AEC}" type="slidenum">
              <a:rPr lang="es-MX" smtClean="0"/>
              <a:t>33</a:t>
            </a:fld>
            <a:endParaRPr lang="es-MX"/>
          </a:p>
        </p:txBody>
      </p:sp>
    </p:spTree>
    <p:extLst>
      <p:ext uri="{BB962C8B-B14F-4D97-AF65-F5344CB8AC3E}">
        <p14:creationId xmlns:p14="http://schemas.microsoft.com/office/powerpoint/2010/main" val="3715033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4"/>
          </a:xfrm>
          <a:prstGeom prst="rect">
            <a:avLst/>
          </a:prstGeom>
        </p:spPr>
        <p:txBody>
          <a:bodyPr wrap="square" lIns="0" tIns="0" rIns="0" bIns="0">
            <a:noAutofit/>
          </a:bodyPr>
          <a:lstStyle/>
          <a:p>
            <a:endParaRPr/>
          </a:p>
        </p:txBody>
      </p:sp>
      <p:sp>
        <p:nvSpPr>
          <p:cNvPr id="3" name="Holder 3"/>
          <p:cNvSpPr>
            <a:spLocks noGrp="1"/>
          </p:cNvSpPr>
          <p:nvPr>
            <p:ph type="subTitle" idx="4"/>
          </p:nvPr>
        </p:nvSpPr>
        <p:spPr>
          <a:xfrm>
            <a:off x="1371600" y="2880360"/>
            <a:ext cx="6400799" cy="1285875"/>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11/21/2019</a:t>
            </a:fld>
            <a:endParaRPr lang="en-US"/>
          </a:p>
        </p:txBody>
      </p:sp>
      <p:sp>
        <p:nvSpPr>
          <p:cNvPr id="6" name="Holder 6"/>
          <p:cNvSpPr>
            <a:spLocks noGrp="1"/>
          </p:cNvSpPr>
          <p:nvPr>
            <p:ph type="sldNum" sz="quarter" idx="7"/>
          </p:nvPr>
        </p:nvSpPr>
        <p:spPr/>
        <p:txBody>
          <a:bodyPr lIns="0" tIns="0" rIns="0" bIns="0"/>
          <a:lstStyle/>
          <a:p>
            <a:pPr marL="25400">
              <a:lnSpc>
                <a:spcPct val="100000"/>
              </a:lnSpc>
            </a:pPr>
            <a:fld id="{81D60167-4931-47E6-BA6A-407CBD079E47}" type="slidenum">
              <a:rPr sz="1200" spc="-10" dirty="0" smtClean="0">
                <a:solidFill>
                  <a:srgbClr val="18BAD4"/>
                </a:solidFill>
                <a:latin typeface="Calibri"/>
                <a:cs typeface="Calibri"/>
              </a:rPr>
              <a:t>‹Nº›</a:t>
            </a:fld>
            <a:endParaRPr sz="1200">
              <a:latin typeface="Calibri"/>
              <a:cs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body" idx="1"/>
          </p:nvPr>
        </p:nvSpPr>
        <p:spPr/>
        <p:txBody>
          <a:bodyPr lIns="0" tIns="0" rIns="0" bIns="0"/>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11/21/2019</a:t>
            </a:fld>
            <a:endParaRPr lang="en-US"/>
          </a:p>
        </p:txBody>
      </p:sp>
      <p:sp>
        <p:nvSpPr>
          <p:cNvPr id="6" name="Holder 6"/>
          <p:cNvSpPr>
            <a:spLocks noGrp="1"/>
          </p:cNvSpPr>
          <p:nvPr>
            <p:ph type="sldNum" sz="quarter" idx="7"/>
          </p:nvPr>
        </p:nvSpPr>
        <p:spPr/>
        <p:txBody>
          <a:bodyPr lIns="0" tIns="0" rIns="0" bIns="0"/>
          <a:lstStyle/>
          <a:p>
            <a:pPr marL="25400">
              <a:lnSpc>
                <a:spcPct val="100000"/>
              </a:lnSpc>
            </a:pPr>
            <a:fld id="{81D60167-4931-47E6-BA6A-407CBD079E47}" type="slidenum">
              <a:rPr sz="1200" spc="-10" dirty="0" smtClean="0">
                <a:solidFill>
                  <a:srgbClr val="18BAD4"/>
                </a:solidFill>
                <a:latin typeface="Calibri"/>
                <a:cs typeface="Calibri"/>
              </a:rPr>
              <a:t>‹Nº›</a:t>
            </a:fld>
            <a:endParaRPr sz="1200">
              <a:latin typeface="Calibri"/>
              <a:cs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noAutofit/>
          </a:bodyPr>
          <a:lstStyle/>
          <a:p>
            <a:endParaRPr/>
          </a:p>
        </p:txBody>
      </p:sp>
      <p:sp>
        <p:nvSpPr>
          <p:cNvPr id="4" name="Holder 4"/>
          <p:cNvSpPr>
            <a:spLocks noGrp="1"/>
          </p:cNvSpPr>
          <p:nvPr>
            <p:ph sz="half" idx="3"/>
          </p:nvPr>
        </p:nvSpPr>
        <p:spPr>
          <a:xfrm>
            <a:off x="4709159" y="1183005"/>
            <a:ext cx="3977640" cy="3394710"/>
          </a:xfrm>
          <a:prstGeom prst="rect">
            <a:avLst/>
          </a:prstGeom>
        </p:spPr>
        <p:txBody>
          <a:bodyPr wrap="square" lIns="0" tIns="0" rIns="0" bIns="0">
            <a:noAutofit/>
          </a:body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11/21/2019</a:t>
            </a:fld>
            <a:endParaRPr lang="en-US"/>
          </a:p>
        </p:txBody>
      </p:sp>
      <p:sp>
        <p:nvSpPr>
          <p:cNvPr id="7" name="Holder 7"/>
          <p:cNvSpPr>
            <a:spLocks noGrp="1"/>
          </p:cNvSpPr>
          <p:nvPr>
            <p:ph type="sldNum" sz="quarter" idx="7"/>
          </p:nvPr>
        </p:nvSpPr>
        <p:spPr/>
        <p:txBody>
          <a:bodyPr lIns="0" tIns="0" rIns="0" bIns="0"/>
          <a:lstStyle/>
          <a:p>
            <a:pPr marL="25400">
              <a:lnSpc>
                <a:spcPct val="100000"/>
              </a:lnSpc>
            </a:pPr>
            <a:fld id="{81D60167-4931-47E6-BA6A-407CBD079E47}" type="slidenum">
              <a:rPr sz="1200" spc="-10" dirty="0" smtClean="0">
                <a:solidFill>
                  <a:srgbClr val="18BAD4"/>
                </a:solidFill>
                <a:latin typeface="Calibri"/>
                <a:cs typeface="Calibri"/>
              </a:rPr>
              <a:t>‹Nº›</a:t>
            </a:fld>
            <a:endParaRPr sz="1200">
              <a:latin typeface="Calibri"/>
              <a:cs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11/21/2019</a:t>
            </a:fld>
            <a:endParaRPr lang="en-US"/>
          </a:p>
        </p:txBody>
      </p:sp>
      <p:sp>
        <p:nvSpPr>
          <p:cNvPr id="5" name="Holder 5"/>
          <p:cNvSpPr>
            <a:spLocks noGrp="1"/>
          </p:cNvSpPr>
          <p:nvPr>
            <p:ph type="sldNum" sz="quarter" idx="7"/>
          </p:nvPr>
        </p:nvSpPr>
        <p:spPr/>
        <p:txBody>
          <a:bodyPr lIns="0" tIns="0" rIns="0" bIns="0"/>
          <a:lstStyle/>
          <a:p>
            <a:pPr marL="25400">
              <a:lnSpc>
                <a:spcPct val="100000"/>
              </a:lnSpc>
            </a:pPr>
            <a:fld id="{81D60167-4931-47E6-BA6A-407CBD079E47}" type="slidenum">
              <a:rPr sz="1200" spc="-10" dirty="0" smtClean="0">
                <a:solidFill>
                  <a:srgbClr val="18BAD4"/>
                </a:solidFill>
                <a:latin typeface="Calibri"/>
                <a:cs typeface="Calibri"/>
              </a:rPr>
              <a:t>‹Nº›</a:t>
            </a:fld>
            <a:endParaRPr sz="1200">
              <a:latin typeface="Calibri"/>
              <a:cs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11/21/2019</a:t>
            </a:fld>
            <a:endParaRPr lang="en-US"/>
          </a:p>
        </p:txBody>
      </p:sp>
      <p:sp>
        <p:nvSpPr>
          <p:cNvPr id="4" name="Holder 4"/>
          <p:cNvSpPr>
            <a:spLocks noGrp="1"/>
          </p:cNvSpPr>
          <p:nvPr>
            <p:ph type="sldNum" sz="quarter" idx="7"/>
          </p:nvPr>
        </p:nvSpPr>
        <p:spPr/>
        <p:txBody>
          <a:bodyPr lIns="0" tIns="0" rIns="0" bIns="0"/>
          <a:lstStyle/>
          <a:p>
            <a:pPr marL="25400">
              <a:lnSpc>
                <a:spcPct val="100000"/>
              </a:lnSpc>
            </a:pPr>
            <a:fld id="{81D60167-4931-47E6-BA6A-407CBD079E47}" type="slidenum">
              <a:rPr sz="1200" spc="-10" dirty="0" smtClean="0">
                <a:solidFill>
                  <a:srgbClr val="18BAD4"/>
                </a:solidFill>
                <a:latin typeface="Calibri"/>
                <a:cs typeface="Calibri"/>
              </a:rPr>
              <a:t>‹Nº›</a:t>
            </a:fld>
            <a:endParaRPr sz="1200">
              <a:latin typeface="Calibri"/>
              <a:cs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499"/>
          </a:xfrm>
          <a:custGeom>
            <a:avLst/>
            <a:gdLst/>
            <a:ahLst/>
            <a:cxnLst/>
            <a:rect l="l" t="t" r="r" b="b"/>
            <a:pathLst>
              <a:path w="9144000" h="5143499">
                <a:moveTo>
                  <a:pt x="0" y="5143500"/>
                </a:moveTo>
                <a:lnTo>
                  <a:pt x="9144000" y="5143500"/>
                </a:lnTo>
                <a:lnTo>
                  <a:pt x="9144000" y="0"/>
                </a:lnTo>
                <a:lnTo>
                  <a:pt x="0" y="0"/>
                </a:lnTo>
                <a:lnTo>
                  <a:pt x="0" y="5143500"/>
                </a:lnTo>
              </a:path>
            </a:pathLst>
          </a:custGeom>
          <a:solidFill>
            <a:srgbClr val="0D293B"/>
          </a:solidFill>
        </p:spPr>
        <p:txBody>
          <a:bodyPr wrap="square" lIns="0" tIns="0" rIns="0" bIns="0" rtlCol="0">
            <a:noAutofit/>
          </a:bodyPr>
          <a:lstStyle/>
          <a:p>
            <a:endParaRPr/>
          </a:p>
        </p:txBody>
      </p:sp>
      <p:sp>
        <p:nvSpPr>
          <p:cNvPr id="2" name="Holder 2"/>
          <p:cNvSpPr>
            <a:spLocks noGrp="1"/>
          </p:cNvSpPr>
          <p:nvPr>
            <p:ph type="title"/>
          </p:nvPr>
        </p:nvSpPr>
        <p:spPr>
          <a:xfrm>
            <a:off x="2105025" y="186182"/>
            <a:ext cx="4933950" cy="584276"/>
          </a:xfrm>
          <a:prstGeom prst="rect">
            <a:avLst/>
          </a:prstGeom>
        </p:spPr>
        <p:txBody>
          <a:bodyPr wrap="square" lIns="0" tIns="0" rIns="0" bIns="0">
            <a:noAutofit/>
          </a:bodyPr>
          <a:lstStyle/>
          <a:p>
            <a:endParaRPr/>
          </a:p>
        </p:txBody>
      </p:sp>
      <p:sp>
        <p:nvSpPr>
          <p:cNvPr id="3" name="Holder 3"/>
          <p:cNvSpPr>
            <a:spLocks noGrp="1"/>
          </p:cNvSpPr>
          <p:nvPr>
            <p:ph type="body" idx="1"/>
          </p:nvPr>
        </p:nvSpPr>
        <p:spPr>
          <a:xfrm>
            <a:off x="310366" y="1275207"/>
            <a:ext cx="8523267" cy="3366228"/>
          </a:xfrm>
          <a:prstGeom prst="rect">
            <a:avLst/>
          </a:prstGeom>
        </p:spPr>
        <p:txBody>
          <a:bodyPr wrap="square" lIns="0" tIns="0" rIns="0" bIns="0">
            <a:noAutofit/>
          </a:bodyPr>
          <a:lstStyle/>
          <a:p>
            <a:endParaRPr/>
          </a:p>
        </p:txBody>
      </p:sp>
      <p:sp>
        <p:nvSpPr>
          <p:cNvPr id="4" name="Holder 4"/>
          <p:cNvSpPr>
            <a:spLocks noGrp="1"/>
          </p:cNvSpPr>
          <p:nvPr>
            <p:ph type="ftr" sz="quarter" idx="5"/>
          </p:nvPr>
        </p:nvSpPr>
        <p:spPr>
          <a:xfrm>
            <a:off x="3108960" y="4783455"/>
            <a:ext cx="2926079" cy="257175"/>
          </a:xfrm>
          <a:prstGeom prst="rect">
            <a:avLst/>
          </a:prstGeom>
        </p:spPr>
        <p:txBody>
          <a:bodyPr wrap="square" lIns="0" tIns="0" rIns="0" bIns="0">
            <a:no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noAutofit/>
          </a:bodyPr>
          <a:lstStyle>
            <a:lvl1pPr algn="l">
              <a:defRPr>
                <a:solidFill>
                  <a:schemeClr val="tx1">
                    <a:tint val="75000"/>
                  </a:schemeClr>
                </a:solidFill>
              </a:defRPr>
            </a:lvl1pPr>
          </a:lstStyle>
          <a:p>
            <a:fld id="{1D8BD707-D9CF-40AE-B4C6-C98DA3205C09}" type="datetimeFigureOut">
              <a:rPr lang="en-US" smtClean="0"/>
              <a:t>11/21/2019</a:t>
            </a:fld>
            <a:endParaRPr lang="en-US"/>
          </a:p>
        </p:txBody>
      </p:sp>
      <p:sp>
        <p:nvSpPr>
          <p:cNvPr id="6" name="Holder 6"/>
          <p:cNvSpPr>
            <a:spLocks noGrp="1"/>
          </p:cNvSpPr>
          <p:nvPr>
            <p:ph type="sldNum" sz="quarter" idx="7"/>
          </p:nvPr>
        </p:nvSpPr>
        <p:spPr>
          <a:xfrm>
            <a:off x="79756" y="4869179"/>
            <a:ext cx="206248" cy="203200"/>
          </a:xfrm>
          <a:prstGeom prst="rect">
            <a:avLst/>
          </a:prstGeom>
        </p:spPr>
        <p:txBody>
          <a:bodyPr wrap="square" lIns="0" tIns="0" rIns="0" bIns="0">
            <a:noAutofit/>
          </a:bodyPr>
          <a:lstStyle/>
          <a:p>
            <a:pPr marL="25400">
              <a:lnSpc>
                <a:spcPct val="100000"/>
              </a:lnSpc>
            </a:pPr>
            <a:fld id="{81D60167-4931-47E6-BA6A-407CBD079E47}" type="slidenum">
              <a:rPr sz="1200" spc="-10" dirty="0" smtClean="0">
                <a:solidFill>
                  <a:srgbClr val="18BAD4"/>
                </a:solidFill>
                <a:latin typeface="Calibri"/>
                <a:cs typeface="Calibri"/>
              </a:rPr>
              <a:t>‹Nº›</a:t>
            </a:fld>
            <a:endParaRPr sz="1200">
              <a:latin typeface="Calibri"/>
              <a:cs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7.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thonny.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6.png"/><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mclibre.org/consultar/python/lecciones/python-while.html" TargetMode="External"/><Relationship Id="rId5" Type="http://schemas.openxmlformats.org/officeDocument/2006/relationships/hyperlink" Target="https://www.w3resource.com/python/python-while-loop.php" TargetMode="Externa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19728" y="3977640"/>
            <a:ext cx="1303020" cy="112776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3691128" y="36576"/>
            <a:ext cx="1761744" cy="1525524"/>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2811017" y="0"/>
            <a:ext cx="1110995" cy="790193"/>
          </a:xfrm>
          <a:custGeom>
            <a:avLst/>
            <a:gdLst/>
            <a:ahLst/>
            <a:cxnLst/>
            <a:rect l="l" t="t" r="r" b="b"/>
            <a:pathLst>
              <a:path w="1110996" h="790193">
                <a:moveTo>
                  <a:pt x="0" y="309371"/>
                </a:moveTo>
                <a:lnTo>
                  <a:pt x="275717" y="790193"/>
                </a:lnTo>
                <a:lnTo>
                  <a:pt x="835279" y="790193"/>
                </a:lnTo>
                <a:lnTo>
                  <a:pt x="1110995" y="309371"/>
                </a:lnTo>
                <a:lnTo>
                  <a:pt x="933593" y="0"/>
                </a:lnTo>
              </a:path>
            </a:pathLst>
          </a:custGeom>
          <a:ln w="19812">
            <a:solidFill>
              <a:srgbClr val="18BAD4"/>
            </a:solidFill>
          </a:ln>
        </p:spPr>
        <p:txBody>
          <a:bodyPr wrap="square" lIns="0" tIns="0" rIns="0" bIns="0" rtlCol="0">
            <a:noAutofit/>
          </a:bodyPr>
          <a:lstStyle/>
          <a:p>
            <a:endParaRPr/>
          </a:p>
        </p:txBody>
      </p:sp>
      <p:sp>
        <p:nvSpPr>
          <p:cNvPr id="5" name="object 5"/>
          <p:cNvSpPr/>
          <p:nvPr/>
        </p:nvSpPr>
        <p:spPr>
          <a:xfrm>
            <a:off x="2811017" y="0"/>
            <a:ext cx="177402" cy="309371"/>
          </a:xfrm>
          <a:custGeom>
            <a:avLst/>
            <a:gdLst/>
            <a:ahLst/>
            <a:cxnLst/>
            <a:rect l="l" t="t" r="r" b="b"/>
            <a:pathLst>
              <a:path w="177402" h="309371">
                <a:moveTo>
                  <a:pt x="177402" y="0"/>
                </a:moveTo>
                <a:lnTo>
                  <a:pt x="0" y="309371"/>
                </a:lnTo>
              </a:path>
            </a:pathLst>
          </a:custGeom>
          <a:ln w="19812">
            <a:solidFill>
              <a:srgbClr val="18BAD4"/>
            </a:solidFill>
          </a:ln>
        </p:spPr>
        <p:txBody>
          <a:bodyPr wrap="square" lIns="0" tIns="0" rIns="0" bIns="0" rtlCol="0">
            <a:noAutofit/>
          </a:bodyPr>
          <a:lstStyle/>
          <a:p>
            <a:endParaRPr/>
          </a:p>
        </p:txBody>
      </p:sp>
      <p:sp>
        <p:nvSpPr>
          <p:cNvPr id="6" name="object 6"/>
          <p:cNvSpPr/>
          <p:nvPr/>
        </p:nvSpPr>
        <p:spPr>
          <a:xfrm>
            <a:off x="3602735" y="1359408"/>
            <a:ext cx="493775" cy="428243"/>
          </a:xfrm>
          <a:custGeom>
            <a:avLst/>
            <a:gdLst/>
            <a:ahLst/>
            <a:cxnLst/>
            <a:rect l="l" t="t" r="r" b="b"/>
            <a:pathLst>
              <a:path w="493775" h="428243">
                <a:moveTo>
                  <a:pt x="370966" y="0"/>
                </a:moveTo>
                <a:lnTo>
                  <a:pt x="122809" y="0"/>
                </a:lnTo>
                <a:lnTo>
                  <a:pt x="0" y="214121"/>
                </a:lnTo>
                <a:lnTo>
                  <a:pt x="122809" y="428243"/>
                </a:lnTo>
                <a:lnTo>
                  <a:pt x="370966" y="428243"/>
                </a:lnTo>
                <a:lnTo>
                  <a:pt x="493775" y="214121"/>
                </a:lnTo>
                <a:lnTo>
                  <a:pt x="370966" y="0"/>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5279135" y="854963"/>
            <a:ext cx="944879" cy="818388"/>
          </a:xfrm>
          <a:custGeom>
            <a:avLst/>
            <a:gdLst/>
            <a:ahLst/>
            <a:cxnLst/>
            <a:rect l="l" t="t" r="r" b="b"/>
            <a:pathLst>
              <a:path w="944879" h="818388">
                <a:moveTo>
                  <a:pt x="0" y="409194"/>
                </a:moveTo>
                <a:lnTo>
                  <a:pt x="234696" y="818388"/>
                </a:lnTo>
                <a:lnTo>
                  <a:pt x="710184" y="818388"/>
                </a:lnTo>
                <a:lnTo>
                  <a:pt x="944879" y="409194"/>
                </a:lnTo>
                <a:lnTo>
                  <a:pt x="710184" y="0"/>
                </a:lnTo>
                <a:lnTo>
                  <a:pt x="234696" y="0"/>
                </a:lnTo>
                <a:lnTo>
                  <a:pt x="0" y="409194"/>
                </a:lnTo>
                <a:close/>
              </a:path>
            </a:pathLst>
          </a:custGeom>
          <a:ln w="76200">
            <a:solidFill>
              <a:srgbClr val="174669"/>
            </a:solidFill>
          </a:ln>
        </p:spPr>
        <p:txBody>
          <a:bodyPr wrap="square" lIns="0" tIns="0" rIns="0" bIns="0" rtlCol="0">
            <a:noAutofit/>
          </a:bodyPr>
          <a:lstStyle/>
          <a:p>
            <a:endParaRPr/>
          </a:p>
        </p:txBody>
      </p:sp>
      <p:sp>
        <p:nvSpPr>
          <p:cNvPr id="8" name="object 8"/>
          <p:cNvSpPr/>
          <p:nvPr/>
        </p:nvSpPr>
        <p:spPr>
          <a:xfrm>
            <a:off x="5366003" y="352043"/>
            <a:ext cx="493775" cy="426719"/>
          </a:xfrm>
          <a:custGeom>
            <a:avLst/>
            <a:gdLst/>
            <a:ahLst/>
            <a:cxnLst/>
            <a:rect l="l" t="t" r="r" b="b"/>
            <a:pathLst>
              <a:path w="493775" h="426719">
                <a:moveTo>
                  <a:pt x="371348" y="0"/>
                </a:moveTo>
                <a:lnTo>
                  <a:pt x="122428" y="0"/>
                </a:lnTo>
                <a:lnTo>
                  <a:pt x="0" y="213359"/>
                </a:lnTo>
                <a:lnTo>
                  <a:pt x="122428" y="426719"/>
                </a:lnTo>
                <a:lnTo>
                  <a:pt x="371348" y="426719"/>
                </a:lnTo>
                <a:lnTo>
                  <a:pt x="493775" y="213359"/>
                </a:lnTo>
                <a:lnTo>
                  <a:pt x="371348" y="0"/>
                </a:lnTo>
                <a:close/>
              </a:path>
            </a:pathLst>
          </a:custGeom>
          <a:solidFill>
            <a:srgbClr val="00E0C5"/>
          </a:solidFill>
        </p:spPr>
        <p:txBody>
          <a:bodyPr wrap="square" lIns="0" tIns="0" rIns="0" bIns="0" rtlCol="0">
            <a:noAutofit/>
          </a:bodyPr>
          <a:lstStyle/>
          <a:p>
            <a:endParaRPr/>
          </a:p>
        </p:txBody>
      </p:sp>
      <p:sp>
        <p:nvSpPr>
          <p:cNvPr id="9" name="object 9"/>
          <p:cNvSpPr/>
          <p:nvPr/>
        </p:nvSpPr>
        <p:spPr>
          <a:xfrm>
            <a:off x="5548884" y="1171955"/>
            <a:ext cx="94487" cy="211836"/>
          </a:xfrm>
          <a:custGeom>
            <a:avLst/>
            <a:gdLst/>
            <a:ahLst/>
            <a:cxnLst/>
            <a:rect l="l" t="t" r="r" b="b"/>
            <a:pathLst>
              <a:path w="94487" h="211836">
                <a:moveTo>
                  <a:pt x="94487" y="0"/>
                </a:moveTo>
                <a:lnTo>
                  <a:pt x="0" y="0"/>
                </a:lnTo>
                <a:lnTo>
                  <a:pt x="0" y="211836"/>
                </a:lnTo>
                <a:lnTo>
                  <a:pt x="94487" y="211836"/>
                </a:lnTo>
                <a:lnTo>
                  <a:pt x="94487" y="58166"/>
                </a:lnTo>
                <a:lnTo>
                  <a:pt x="58038" y="58166"/>
                </a:lnTo>
                <a:lnTo>
                  <a:pt x="54610" y="57531"/>
                </a:lnTo>
                <a:lnTo>
                  <a:pt x="41020" y="41021"/>
                </a:lnTo>
                <a:lnTo>
                  <a:pt x="41655" y="37592"/>
                </a:lnTo>
                <a:lnTo>
                  <a:pt x="58038" y="24130"/>
                </a:lnTo>
                <a:lnTo>
                  <a:pt x="94487" y="24130"/>
                </a:lnTo>
                <a:lnTo>
                  <a:pt x="94487" y="0"/>
                </a:lnTo>
                <a:close/>
              </a:path>
              <a:path w="94487" h="211836">
                <a:moveTo>
                  <a:pt x="94487" y="24130"/>
                </a:moveTo>
                <a:lnTo>
                  <a:pt x="58038" y="24130"/>
                </a:lnTo>
                <a:lnTo>
                  <a:pt x="61594" y="24638"/>
                </a:lnTo>
                <a:lnTo>
                  <a:pt x="64515" y="25781"/>
                </a:lnTo>
                <a:lnTo>
                  <a:pt x="75183" y="41021"/>
                </a:lnTo>
                <a:lnTo>
                  <a:pt x="74549" y="44577"/>
                </a:lnTo>
                <a:lnTo>
                  <a:pt x="58038" y="58166"/>
                </a:lnTo>
                <a:lnTo>
                  <a:pt x="94487" y="58166"/>
                </a:lnTo>
                <a:lnTo>
                  <a:pt x="94487" y="24130"/>
                </a:lnTo>
                <a:close/>
              </a:path>
            </a:pathLst>
          </a:custGeom>
          <a:solidFill>
            <a:srgbClr val="174669"/>
          </a:solidFill>
        </p:spPr>
        <p:txBody>
          <a:bodyPr wrap="square" lIns="0" tIns="0" rIns="0" bIns="0" rtlCol="0">
            <a:noAutofit/>
          </a:bodyPr>
          <a:lstStyle/>
          <a:p>
            <a:endParaRPr/>
          </a:p>
        </p:txBody>
      </p:sp>
      <p:sp>
        <p:nvSpPr>
          <p:cNvPr id="10" name="object 10"/>
          <p:cNvSpPr/>
          <p:nvPr/>
        </p:nvSpPr>
        <p:spPr>
          <a:xfrm>
            <a:off x="5658611" y="1030224"/>
            <a:ext cx="295655" cy="373379"/>
          </a:xfrm>
          <a:custGeom>
            <a:avLst/>
            <a:gdLst/>
            <a:ahLst/>
            <a:cxnLst/>
            <a:rect l="l" t="t" r="r" b="b"/>
            <a:pathLst>
              <a:path w="295655" h="373379">
                <a:moveTo>
                  <a:pt x="152273" y="0"/>
                </a:moveTo>
                <a:lnTo>
                  <a:pt x="119887" y="35178"/>
                </a:lnTo>
                <a:lnTo>
                  <a:pt x="115188" y="48767"/>
                </a:lnTo>
                <a:lnTo>
                  <a:pt x="97027" y="88646"/>
                </a:lnTo>
                <a:lnTo>
                  <a:pt x="60578" y="126237"/>
                </a:lnTo>
                <a:lnTo>
                  <a:pt x="34671" y="149733"/>
                </a:lnTo>
                <a:lnTo>
                  <a:pt x="0" y="149733"/>
                </a:lnTo>
                <a:lnTo>
                  <a:pt x="0" y="322834"/>
                </a:lnTo>
                <a:lnTo>
                  <a:pt x="36449" y="322834"/>
                </a:lnTo>
                <a:lnTo>
                  <a:pt x="48260" y="328802"/>
                </a:lnTo>
                <a:lnTo>
                  <a:pt x="64642" y="335788"/>
                </a:lnTo>
                <a:lnTo>
                  <a:pt x="109347" y="352805"/>
                </a:lnTo>
                <a:lnTo>
                  <a:pt x="147574" y="363981"/>
                </a:lnTo>
                <a:lnTo>
                  <a:pt x="185165" y="371601"/>
                </a:lnTo>
                <a:lnTo>
                  <a:pt x="207517" y="373379"/>
                </a:lnTo>
                <a:lnTo>
                  <a:pt x="226313" y="373379"/>
                </a:lnTo>
                <a:lnTo>
                  <a:pt x="263905" y="365125"/>
                </a:lnTo>
                <a:lnTo>
                  <a:pt x="270383" y="340487"/>
                </a:lnTo>
                <a:lnTo>
                  <a:pt x="269748" y="336423"/>
                </a:lnTo>
                <a:lnTo>
                  <a:pt x="268604" y="332866"/>
                </a:lnTo>
                <a:lnTo>
                  <a:pt x="266191" y="329311"/>
                </a:lnTo>
                <a:lnTo>
                  <a:pt x="262763" y="326389"/>
                </a:lnTo>
                <a:lnTo>
                  <a:pt x="265684" y="325881"/>
                </a:lnTo>
                <a:lnTo>
                  <a:pt x="268604" y="324612"/>
                </a:lnTo>
                <a:lnTo>
                  <a:pt x="271525" y="323468"/>
                </a:lnTo>
                <a:lnTo>
                  <a:pt x="273938" y="321183"/>
                </a:lnTo>
                <a:lnTo>
                  <a:pt x="280924" y="288289"/>
                </a:lnTo>
                <a:lnTo>
                  <a:pt x="280924" y="282955"/>
                </a:lnTo>
                <a:lnTo>
                  <a:pt x="280415" y="280035"/>
                </a:lnTo>
                <a:lnTo>
                  <a:pt x="279146" y="277749"/>
                </a:lnTo>
                <a:lnTo>
                  <a:pt x="276225" y="273558"/>
                </a:lnTo>
                <a:lnTo>
                  <a:pt x="272668" y="270001"/>
                </a:lnTo>
                <a:lnTo>
                  <a:pt x="275716" y="269493"/>
                </a:lnTo>
                <a:lnTo>
                  <a:pt x="289178" y="232537"/>
                </a:lnTo>
                <a:lnTo>
                  <a:pt x="289178" y="226567"/>
                </a:lnTo>
                <a:lnTo>
                  <a:pt x="288543" y="223647"/>
                </a:lnTo>
                <a:lnTo>
                  <a:pt x="287400" y="221361"/>
                </a:lnTo>
                <a:lnTo>
                  <a:pt x="286258" y="218948"/>
                </a:lnTo>
                <a:lnTo>
                  <a:pt x="284479" y="217170"/>
                </a:lnTo>
                <a:lnTo>
                  <a:pt x="282701" y="215518"/>
                </a:lnTo>
                <a:lnTo>
                  <a:pt x="280415" y="213740"/>
                </a:lnTo>
                <a:lnTo>
                  <a:pt x="282701" y="213105"/>
                </a:lnTo>
                <a:lnTo>
                  <a:pt x="295655" y="176149"/>
                </a:lnTo>
                <a:lnTo>
                  <a:pt x="295021" y="173227"/>
                </a:lnTo>
                <a:lnTo>
                  <a:pt x="294513" y="170306"/>
                </a:lnTo>
                <a:lnTo>
                  <a:pt x="293242" y="167893"/>
                </a:lnTo>
                <a:lnTo>
                  <a:pt x="292100" y="165608"/>
                </a:lnTo>
                <a:lnTo>
                  <a:pt x="290322" y="163195"/>
                </a:lnTo>
                <a:lnTo>
                  <a:pt x="237998" y="147320"/>
                </a:lnTo>
                <a:lnTo>
                  <a:pt x="152273" y="141477"/>
                </a:lnTo>
                <a:lnTo>
                  <a:pt x="156337" y="134492"/>
                </a:lnTo>
                <a:lnTo>
                  <a:pt x="159892" y="126237"/>
                </a:lnTo>
                <a:lnTo>
                  <a:pt x="163449" y="117475"/>
                </a:lnTo>
                <a:lnTo>
                  <a:pt x="165735" y="108076"/>
                </a:lnTo>
                <a:lnTo>
                  <a:pt x="168148" y="98678"/>
                </a:lnTo>
                <a:lnTo>
                  <a:pt x="170434" y="88646"/>
                </a:lnTo>
                <a:lnTo>
                  <a:pt x="172847" y="69341"/>
                </a:lnTo>
                <a:lnTo>
                  <a:pt x="174625" y="51688"/>
                </a:lnTo>
                <a:lnTo>
                  <a:pt x="175767" y="36956"/>
                </a:lnTo>
                <a:lnTo>
                  <a:pt x="175767" y="19430"/>
                </a:lnTo>
                <a:lnTo>
                  <a:pt x="156972" y="635"/>
                </a:lnTo>
                <a:lnTo>
                  <a:pt x="152273" y="0"/>
                </a:lnTo>
                <a:close/>
              </a:path>
            </a:pathLst>
          </a:custGeom>
          <a:solidFill>
            <a:srgbClr val="174669"/>
          </a:solidFill>
        </p:spPr>
        <p:txBody>
          <a:bodyPr wrap="square" lIns="0" tIns="0" rIns="0" bIns="0" rtlCol="0">
            <a:noAutofit/>
          </a:bodyPr>
          <a:lstStyle/>
          <a:p>
            <a:endParaRPr/>
          </a:p>
        </p:txBody>
      </p:sp>
      <p:sp>
        <p:nvSpPr>
          <p:cNvPr id="11" name="object 11"/>
          <p:cNvSpPr/>
          <p:nvPr/>
        </p:nvSpPr>
        <p:spPr>
          <a:xfrm>
            <a:off x="3253740" y="112776"/>
            <a:ext cx="224027" cy="390144"/>
          </a:xfrm>
          <a:custGeom>
            <a:avLst/>
            <a:gdLst/>
            <a:ahLst/>
            <a:cxnLst/>
            <a:rect l="l" t="t" r="r" b="b"/>
            <a:pathLst>
              <a:path w="224027" h="390144">
                <a:moveTo>
                  <a:pt x="199644" y="0"/>
                </a:moveTo>
                <a:lnTo>
                  <a:pt x="24384" y="0"/>
                </a:lnTo>
                <a:lnTo>
                  <a:pt x="19304" y="508"/>
                </a:lnTo>
                <a:lnTo>
                  <a:pt x="0" y="365633"/>
                </a:lnTo>
                <a:lnTo>
                  <a:pt x="508" y="370713"/>
                </a:lnTo>
                <a:lnTo>
                  <a:pt x="24384" y="390144"/>
                </a:lnTo>
                <a:lnTo>
                  <a:pt x="199644" y="390144"/>
                </a:lnTo>
                <a:lnTo>
                  <a:pt x="223621" y="369697"/>
                </a:lnTo>
                <a:lnTo>
                  <a:pt x="112013" y="369697"/>
                </a:lnTo>
                <a:lnTo>
                  <a:pt x="108838" y="369315"/>
                </a:lnTo>
                <a:lnTo>
                  <a:pt x="95885" y="353568"/>
                </a:lnTo>
                <a:lnTo>
                  <a:pt x="96393" y="350265"/>
                </a:lnTo>
                <a:lnTo>
                  <a:pt x="112013" y="337312"/>
                </a:lnTo>
                <a:lnTo>
                  <a:pt x="224027" y="337312"/>
                </a:lnTo>
                <a:lnTo>
                  <a:pt x="224027" y="316991"/>
                </a:lnTo>
                <a:lnTo>
                  <a:pt x="24384" y="316991"/>
                </a:lnTo>
                <a:lnTo>
                  <a:pt x="24384" y="48640"/>
                </a:lnTo>
                <a:lnTo>
                  <a:pt x="224027" y="48640"/>
                </a:lnTo>
                <a:lnTo>
                  <a:pt x="224027" y="29210"/>
                </a:lnTo>
                <a:lnTo>
                  <a:pt x="105156" y="29210"/>
                </a:lnTo>
                <a:lnTo>
                  <a:pt x="102743" y="28701"/>
                </a:lnTo>
                <a:lnTo>
                  <a:pt x="101346" y="27812"/>
                </a:lnTo>
                <a:lnTo>
                  <a:pt x="100075" y="25908"/>
                </a:lnTo>
                <a:lnTo>
                  <a:pt x="99568" y="24129"/>
                </a:lnTo>
                <a:lnTo>
                  <a:pt x="100075" y="21716"/>
                </a:lnTo>
                <a:lnTo>
                  <a:pt x="102743" y="19050"/>
                </a:lnTo>
                <a:lnTo>
                  <a:pt x="105156" y="18541"/>
                </a:lnTo>
                <a:lnTo>
                  <a:pt x="223248" y="18541"/>
                </a:lnTo>
                <a:lnTo>
                  <a:pt x="222123" y="14859"/>
                </a:lnTo>
                <a:lnTo>
                  <a:pt x="204724" y="508"/>
                </a:lnTo>
                <a:lnTo>
                  <a:pt x="199644" y="0"/>
                </a:lnTo>
                <a:close/>
              </a:path>
              <a:path w="224027" h="390144">
                <a:moveTo>
                  <a:pt x="224027" y="337312"/>
                </a:moveTo>
                <a:lnTo>
                  <a:pt x="112013" y="337312"/>
                </a:lnTo>
                <a:lnTo>
                  <a:pt x="115188" y="337820"/>
                </a:lnTo>
                <a:lnTo>
                  <a:pt x="118490" y="338709"/>
                </a:lnTo>
                <a:lnTo>
                  <a:pt x="128143" y="353568"/>
                </a:lnTo>
                <a:lnTo>
                  <a:pt x="127635" y="356743"/>
                </a:lnTo>
                <a:lnTo>
                  <a:pt x="112013" y="369697"/>
                </a:lnTo>
                <a:lnTo>
                  <a:pt x="223621" y="369697"/>
                </a:lnTo>
                <a:lnTo>
                  <a:pt x="223900" y="366902"/>
                </a:lnTo>
                <a:lnTo>
                  <a:pt x="224027" y="337312"/>
                </a:lnTo>
                <a:close/>
              </a:path>
              <a:path w="224027" h="390144">
                <a:moveTo>
                  <a:pt x="224027" y="48640"/>
                </a:moveTo>
                <a:lnTo>
                  <a:pt x="199644" y="48640"/>
                </a:lnTo>
                <a:lnTo>
                  <a:pt x="199644" y="316991"/>
                </a:lnTo>
                <a:lnTo>
                  <a:pt x="224027" y="316991"/>
                </a:lnTo>
                <a:lnTo>
                  <a:pt x="224027" y="48640"/>
                </a:lnTo>
                <a:close/>
              </a:path>
              <a:path w="224027" h="390144">
                <a:moveTo>
                  <a:pt x="223248" y="18541"/>
                </a:moveTo>
                <a:lnTo>
                  <a:pt x="118872" y="18541"/>
                </a:lnTo>
                <a:lnTo>
                  <a:pt x="121285" y="19050"/>
                </a:lnTo>
                <a:lnTo>
                  <a:pt x="123951" y="21716"/>
                </a:lnTo>
                <a:lnTo>
                  <a:pt x="124460" y="24129"/>
                </a:lnTo>
                <a:lnTo>
                  <a:pt x="123951" y="25908"/>
                </a:lnTo>
                <a:lnTo>
                  <a:pt x="122682" y="27812"/>
                </a:lnTo>
                <a:lnTo>
                  <a:pt x="121285" y="28701"/>
                </a:lnTo>
                <a:lnTo>
                  <a:pt x="118872" y="29210"/>
                </a:lnTo>
                <a:lnTo>
                  <a:pt x="224027" y="29210"/>
                </a:lnTo>
                <a:lnTo>
                  <a:pt x="223989" y="24129"/>
                </a:lnTo>
                <a:lnTo>
                  <a:pt x="223520" y="19431"/>
                </a:lnTo>
                <a:lnTo>
                  <a:pt x="223248" y="18541"/>
                </a:lnTo>
                <a:close/>
              </a:path>
            </a:pathLst>
          </a:custGeom>
          <a:solidFill>
            <a:srgbClr val="18BAD4"/>
          </a:solidFill>
        </p:spPr>
        <p:txBody>
          <a:bodyPr wrap="square" lIns="0" tIns="0" rIns="0" bIns="0" rtlCol="0">
            <a:noAutofit/>
          </a:bodyPr>
          <a:lstStyle/>
          <a:p>
            <a:endParaRPr/>
          </a:p>
        </p:txBody>
      </p:sp>
      <p:sp>
        <p:nvSpPr>
          <p:cNvPr id="12" name="object 12"/>
          <p:cNvSpPr/>
          <p:nvPr/>
        </p:nvSpPr>
        <p:spPr>
          <a:xfrm>
            <a:off x="4495800" y="1043976"/>
            <a:ext cx="152400" cy="33491"/>
          </a:xfrm>
          <a:custGeom>
            <a:avLst/>
            <a:gdLst/>
            <a:ahLst/>
            <a:cxnLst/>
            <a:rect l="l" t="t" r="r" b="b"/>
            <a:pathLst>
              <a:path w="152400" h="33491">
                <a:moveTo>
                  <a:pt x="0" y="33491"/>
                </a:moveTo>
                <a:lnTo>
                  <a:pt x="152400" y="33491"/>
                </a:lnTo>
                <a:lnTo>
                  <a:pt x="152400" y="0"/>
                </a:lnTo>
                <a:lnTo>
                  <a:pt x="0" y="0"/>
                </a:lnTo>
                <a:lnTo>
                  <a:pt x="0" y="33491"/>
                </a:lnTo>
                <a:close/>
              </a:path>
            </a:pathLst>
          </a:custGeom>
          <a:ln w="12192">
            <a:solidFill>
              <a:srgbClr val="FFFFFF"/>
            </a:solidFill>
          </a:ln>
        </p:spPr>
        <p:txBody>
          <a:bodyPr wrap="square" lIns="0" tIns="0" rIns="0" bIns="0" rtlCol="0">
            <a:noAutofit/>
          </a:bodyPr>
          <a:lstStyle/>
          <a:p>
            <a:endParaRPr/>
          </a:p>
        </p:txBody>
      </p:sp>
      <p:sp>
        <p:nvSpPr>
          <p:cNvPr id="13" name="object 13"/>
          <p:cNvSpPr/>
          <p:nvPr/>
        </p:nvSpPr>
        <p:spPr>
          <a:xfrm>
            <a:off x="4495800" y="1010448"/>
            <a:ext cx="152400" cy="33491"/>
          </a:xfrm>
          <a:custGeom>
            <a:avLst/>
            <a:gdLst/>
            <a:ahLst/>
            <a:cxnLst/>
            <a:rect l="l" t="t" r="r" b="b"/>
            <a:pathLst>
              <a:path w="152400" h="33491">
                <a:moveTo>
                  <a:pt x="0" y="33491"/>
                </a:moveTo>
                <a:lnTo>
                  <a:pt x="152400" y="33491"/>
                </a:lnTo>
                <a:lnTo>
                  <a:pt x="152400" y="0"/>
                </a:lnTo>
                <a:lnTo>
                  <a:pt x="0" y="0"/>
                </a:lnTo>
                <a:lnTo>
                  <a:pt x="0" y="33491"/>
                </a:lnTo>
                <a:close/>
              </a:path>
            </a:pathLst>
          </a:custGeom>
          <a:ln w="12192">
            <a:solidFill>
              <a:srgbClr val="FFFFFF"/>
            </a:solidFill>
          </a:ln>
        </p:spPr>
        <p:txBody>
          <a:bodyPr wrap="square" lIns="0" tIns="0" rIns="0" bIns="0" rtlCol="0">
            <a:noAutofit/>
          </a:bodyPr>
          <a:lstStyle/>
          <a:p>
            <a:endParaRPr/>
          </a:p>
        </p:txBody>
      </p:sp>
      <p:sp>
        <p:nvSpPr>
          <p:cNvPr id="14" name="object 14"/>
          <p:cNvSpPr/>
          <p:nvPr/>
        </p:nvSpPr>
        <p:spPr>
          <a:xfrm>
            <a:off x="4495800" y="1077467"/>
            <a:ext cx="152400" cy="44196"/>
          </a:xfrm>
          <a:custGeom>
            <a:avLst/>
            <a:gdLst/>
            <a:ahLst/>
            <a:cxnLst/>
            <a:rect l="l" t="t" r="r" b="b"/>
            <a:pathLst>
              <a:path w="152400" h="44196">
                <a:moveTo>
                  <a:pt x="0" y="0"/>
                </a:moveTo>
                <a:lnTo>
                  <a:pt x="0" y="6350"/>
                </a:lnTo>
                <a:lnTo>
                  <a:pt x="888" y="11811"/>
                </a:lnTo>
                <a:lnTo>
                  <a:pt x="3683" y="17145"/>
                </a:lnTo>
                <a:lnTo>
                  <a:pt x="7238" y="21590"/>
                </a:lnTo>
                <a:lnTo>
                  <a:pt x="12700" y="24384"/>
                </a:lnTo>
                <a:lnTo>
                  <a:pt x="69850" y="43307"/>
                </a:lnTo>
                <a:lnTo>
                  <a:pt x="76200" y="44196"/>
                </a:lnTo>
                <a:lnTo>
                  <a:pt x="82550" y="43307"/>
                </a:lnTo>
                <a:lnTo>
                  <a:pt x="139700" y="24384"/>
                </a:lnTo>
                <a:lnTo>
                  <a:pt x="145161" y="21590"/>
                </a:lnTo>
                <a:lnTo>
                  <a:pt x="148716" y="17145"/>
                </a:lnTo>
                <a:lnTo>
                  <a:pt x="151511" y="11811"/>
                </a:lnTo>
                <a:lnTo>
                  <a:pt x="152400" y="6350"/>
                </a:lnTo>
                <a:lnTo>
                  <a:pt x="152400" y="0"/>
                </a:lnTo>
                <a:lnTo>
                  <a:pt x="0" y="0"/>
                </a:lnTo>
                <a:close/>
              </a:path>
            </a:pathLst>
          </a:custGeom>
          <a:ln w="12191">
            <a:solidFill>
              <a:srgbClr val="FFFFFF"/>
            </a:solidFill>
          </a:ln>
        </p:spPr>
        <p:txBody>
          <a:bodyPr wrap="square" lIns="0" tIns="0" rIns="0" bIns="0" rtlCol="0">
            <a:noAutofit/>
          </a:bodyPr>
          <a:lstStyle/>
          <a:p>
            <a:endParaRPr/>
          </a:p>
        </p:txBody>
      </p:sp>
      <p:sp>
        <p:nvSpPr>
          <p:cNvPr id="15" name="object 15"/>
          <p:cNvSpPr/>
          <p:nvPr/>
        </p:nvSpPr>
        <p:spPr>
          <a:xfrm>
            <a:off x="4479035" y="725423"/>
            <a:ext cx="53339" cy="248412"/>
          </a:xfrm>
          <a:custGeom>
            <a:avLst/>
            <a:gdLst/>
            <a:ahLst/>
            <a:cxnLst/>
            <a:rect l="l" t="t" r="r" b="b"/>
            <a:pathLst>
              <a:path w="53339" h="248412">
                <a:moveTo>
                  <a:pt x="53339" y="248412"/>
                </a:moveTo>
                <a:lnTo>
                  <a:pt x="22098" y="106045"/>
                </a:lnTo>
                <a:lnTo>
                  <a:pt x="0" y="0"/>
                </a:lnTo>
              </a:path>
            </a:pathLst>
          </a:custGeom>
          <a:ln w="12191">
            <a:solidFill>
              <a:srgbClr val="FFFFFF"/>
            </a:solidFill>
          </a:ln>
        </p:spPr>
        <p:txBody>
          <a:bodyPr wrap="square" lIns="0" tIns="0" rIns="0" bIns="0" rtlCol="0">
            <a:noAutofit/>
          </a:bodyPr>
          <a:lstStyle/>
          <a:p>
            <a:endParaRPr/>
          </a:p>
        </p:txBody>
      </p:sp>
      <p:sp>
        <p:nvSpPr>
          <p:cNvPr id="16" name="object 16"/>
          <p:cNvSpPr/>
          <p:nvPr/>
        </p:nvSpPr>
        <p:spPr>
          <a:xfrm>
            <a:off x="4379976" y="515112"/>
            <a:ext cx="384048" cy="458724"/>
          </a:xfrm>
          <a:custGeom>
            <a:avLst/>
            <a:gdLst/>
            <a:ahLst/>
            <a:cxnLst/>
            <a:rect l="l" t="t" r="r" b="b"/>
            <a:pathLst>
              <a:path w="384048" h="458724">
                <a:moveTo>
                  <a:pt x="268477" y="458724"/>
                </a:moveTo>
                <a:lnTo>
                  <a:pt x="273050" y="438658"/>
                </a:lnTo>
                <a:lnTo>
                  <a:pt x="279400" y="419608"/>
                </a:lnTo>
                <a:lnTo>
                  <a:pt x="303911" y="369697"/>
                </a:lnTo>
                <a:lnTo>
                  <a:pt x="333121" y="325120"/>
                </a:lnTo>
                <a:lnTo>
                  <a:pt x="343153" y="310641"/>
                </a:lnTo>
                <a:lnTo>
                  <a:pt x="352171" y="296163"/>
                </a:lnTo>
                <a:lnTo>
                  <a:pt x="374903" y="248920"/>
                </a:lnTo>
                <a:lnTo>
                  <a:pt x="383159" y="201675"/>
                </a:lnTo>
                <a:lnTo>
                  <a:pt x="384048" y="191642"/>
                </a:lnTo>
                <a:lnTo>
                  <a:pt x="382270" y="171703"/>
                </a:lnTo>
                <a:lnTo>
                  <a:pt x="379475" y="152653"/>
                </a:lnTo>
                <a:lnTo>
                  <a:pt x="360425" y="99949"/>
                </a:lnTo>
                <a:lnTo>
                  <a:pt x="327660" y="56387"/>
                </a:lnTo>
                <a:lnTo>
                  <a:pt x="282956" y="23622"/>
                </a:lnTo>
                <a:lnTo>
                  <a:pt x="230250" y="3683"/>
                </a:lnTo>
                <a:lnTo>
                  <a:pt x="192024" y="0"/>
                </a:lnTo>
                <a:lnTo>
                  <a:pt x="153797" y="3683"/>
                </a:lnTo>
                <a:lnTo>
                  <a:pt x="117348" y="15493"/>
                </a:lnTo>
                <a:lnTo>
                  <a:pt x="70103" y="43687"/>
                </a:lnTo>
                <a:lnTo>
                  <a:pt x="32765" y="84454"/>
                </a:lnTo>
                <a:lnTo>
                  <a:pt x="9144" y="134492"/>
                </a:lnTo>
                <a:lnTo>
                  <a:pt x="0" y="191642"/>
                </a:lnTo>
                <a:lnTo>
                  <a:pt x="888" y="201675"/>
                </a:lnTo>
                <a:lnTo>
                  <a:pt x="1777" y="211709"/>
                </a:lnTo>
                <a:lnTo>
                  <a:pt x="4572" y="230759"/>
                </a:lnTo>
                <a:lnTo>
                  <a:pt x="23622" y="281559"/>
                </a:lnTo>
                <a:lnTo>
                  <a:pt x="50926" y="325120"/>
                </a:lnTo>
                <a:lnTo>
                  <a:pt x="70993" y="354202"/>
                </a:lnTo>
                <a:lnTo>
                  <a:pt x="97409" y="401447"/>
                </a:lnTo>
                <a:lnTo>
                  <a:pt x="110998" y="438658"/>
                </a:lnTo>
                <a:lnTo>
                  <a:pt x="115570" y="458724"/>
                </a:lnTo>
              </a:path>
            </a:pathLst>
          </a:custGeom>
          <a:ln w="12192">
            <a:solidFill>
              <a:srgbClr val="FFFFFF"/>
            </a:solidFill>
          </a:ln>
        </p:spPr>
        <p:txBody>
          <a:bodyPr wrap="square" lIns="0" tIns="0" rIns="0" bIns="0" rtlCol="0">
            <a:noAutofit/>
          </a:bodyPr>
          <a:lstStyle/>
          <a:p>
            <a:endParaRPr/>
          </a:p>
        </p:txBody>
      </p:sp>
      <p:sp>
        <p:nvSpPr>
          <p:cNvPr id="17" name="object 17"/>
          <p:cNvSpPr/>
          <p:nvPr/>
        </p:nvSpPr>
        <p:spPr>
          <a:xfrm>
            <a:off x="4611623" y="725423"/>
            <a:ext cx="53339" cy="248412"/>
          </a:xfrm>
          <a:custGeom>
            <a:avLst/>
            <a:gdLst/>
            <a:ahLst/>
            <a:cxnLst/>
            <a:rect l="l" t="t" r="r" b="b"/>
            <a:pathLst>
              <a:path w="53339" h="248412">
                <a:moveTo>
                  <a:pt x="53339" y="0"/>
                </a:moveTo>
                <a:lnTo>
                  <a:pt x="31241" y="106045"/>
                </a:lnTo>
                <a:lnTo>
                  <a:pt x="0" y="248412"/>
                </a:lnTo>
              </a:path>
            </a:pathLst>
          </a:custGeom>
          <a:ln w="12191">
            <a:solidFill>
              <a:srgbClr val="FFFFFF"/>
            </a:solidFill>
          </a:ln>
        </p:spPr>
        <p:txBody>
          <a:bodyPr wrap="square" lIns="0" tIns="0" rIns="0" bIns="0" rtlCol="0">
            <a:noAutofit/>
          </a:bodyPr>
          <a:lstStyle/>
          <a:p>
            <a:endParaRPr/>
          </a:p>
        </p:txBody>
      </p:sp>
      <p:sp>
        <p:nvSpPr>
          <p:cNvPr id="18" name="object 18"/>
          <p:cNvSpPr/>
          <p:nvPr/>
        </p:nvSpPr>
        <p:spPr>
          <a:xfrm>
            <a:off x="4504944" y="716280"/>
            <a:ext cx="134111" cy="28956"/>
          </a:xfrm>
          <a:custGeom>
            <a:avLst/>
            <a:gdLst/>
            <a:ahLst/>
            <a:cxnLst/>
            <a:rect l="l" t="t" r="r" b="b"/>
            <a:pathLst>
              <a:path w="134111" h="28956">
                <a:moveTo>
                  <a:pt x="0" y="2667"/>
                </a:moveTo>
                <a:lnTo>
                  <a:pt x="30860" y="28956"/>
                </a:lnTo>
                <a:lnTo>
                  <a:pt x="61594" y="2667"/>
                </a:lnTo>
                <a:lnTo>
                  <a:pt x="64388" y="889"/>
                </a:lnTo>
                <a:lnTo>
                  <a:pt x="67055" y="0"/>
                </a:lnTo>
                <a:lnTo>
                  <a:pt x="69722" y="889"/>
                </a:lnTo>
                <a:lnTo>
                  <a:pt x="72516" y="2667"/>
                </a:lnTo>
                <a:lnTo>
                  <a:pt x="103250" y="28956"/>
                </a:lnTo>
                <a:lnTo>
                  <a:pt x="134111" y="2667"/>
                </a:lnTo>
              </a:path>
            </a:pathLst>
          </a:custGeom>
          <a:ln w="12192">
            <a:solidFill>
              <a:srgbClr val="FFFFFF"/>
            </a:solidFill>
          </a:ln>
        </p:spPr>
        <p:txBody>
          <a:bodyPr wrap="square" lIns="0" tIns="0" rIns="0" bIns="0" rtlCol="0">
            <a:noAutofit/>
          </a:bodyPr>
          <a:lstStyle/>
          <a:p>
            <a:endParaRPr/>
          </a:p>
        </p:txBody>
      </p:sp>
      <p:sp>
        <p:nvSpPr>
          <p:cNvPr id="19" name="object 19"/>
          <p:cNvSpPr/>
          <p:nvPr/>
        </p:nvSpPr>
        <p:spPr>
          <a:xfrm>
            <a:off x="4495800" y="978408"/>
            <a:ext cx="152400" cy="0"/>
          </a:xfrm>
          <a:custGeom>
            <a:avLst/>
            <a:gdLst/>
            <a:ahLst/>
            <a:cxnLst/>
            <a:rect l="l" t="t" r="r" b="b"/>
            <a:pathLst>
              <a:path w="152400">
                <a:moveTo>
                  <a:pt x="0" y="0"/>
                </a:moveTo>
                <a:lnTo>
                  <a:pt x="152400" y="0"/>
                </a:lnTo>
              </a:path>
            </a:pathLst>
          </a:custGeom>
          <a:ln w="12192">
            <a:solidFill>
              <a:srgbClr val="FFFFFF"/>
            </a:solidFill>
          </a:ln>
        </p:spPr>
        <p:txBody>
          <a:bodyPr wrap="square" lIns="0" tIns="0" rIns="0" bIns="0" rtlCol="0">
            <a:noAutofit/>
          </a:bodyPr>
          <a:lstStyle/>
          <a:p>
            <a:endParaRPr/>
          </a:p>
        </p:txBody>
      </p:sp>
      <p:sp>
        <p:nvSpPr>
          <p:cNvPr id="20" name="object 20"/>
          <p:cNvSpPr/>
          <p:nvPr/>
        </p:nvSpPr>
        <p:spPr>
          <a:xfrm>
            <a:off x="3199638" y="902969"/>
            <a:ext cx="304800" cy="306324"/>
          </a:xfrm>
          <a:custGeom>
            <a:avLst/>
            <a:gdLst/>
            <a:ahLst/>
            <a:cxnLst/>
            <a:rect l="l" t="t" r="r" b="b"/>
            <a:pathLst>
              <a:path w="304800" h="306324">
                <a:moveTo>
                  <a:pt x="152146" y="0"/>
                </a:moveTo>
                <a:lnTo>
                  <a:pt x="144399" y="634"/>
                </a:lnTo>
                <a:lnTo>
                  <a:pt x="136778" y="1142"/>
                </a:lnTo>
                <a:lnTo>
                  <a:pt x="129159" y="1777"/>
                </a:lnTo>
                <a:lnTo>
                  <a:pt x="121412" y="3555"/>
                </a:lnTo>
                <a:lnTo>
                  <a:pt x="114426" y="5333"/>
                </a:lnTo>
                <a:lnTo>
                  <a:pt x="107314" y="7112"/>
                </a:lnTo>
                <a:lnTo>
                  <a:pt x="67183" y="26034"/>
                </a:lnTo>
                <a:lnTo>
                  <a:pt x="34798" y="55752"/>
                </a:lnTo>
                <a:lnTo>
                  <a:pt x="18287" y="80644"/>
                </a:lnTo>
                <a:lnTo>
                  <a:pt x="14731" y="87121"/>
                </a:lnTo>
                <a:lnTo>
                  <a:pt x="11811" y="93599"/>
                </a:lnTo>
                <a:lnTo>
                  <a:pt x="9398" y="100710"/>
                </a:lnTo>
                <a:lnTo>
                  <a:pt x="7112" y="107822"/>
                </a:lnTo>
                <a:lnTo>
                  <a:pt x="4699" y="114934"/>
                </a:lnTo>
                <a:lnTo>
                  <a:pt x="2920" y="122681"/>
                </a:lnTo>
                <a:lnTo>
                  <a:pt x="1778" y="129793"/>
                </a:lnTo>
                <a:lnTo>
                  <a:pt x="635" y="137413"/>
                </a:lnTo>
                <a:lnTo>
                  <a:pt x="0" y="145160"/>
                </a:lnTo>
                <a:lnTo>
                  <a:pt x="0" y="153415"/>
                </a:lnTo>
                <a:lnTo>
                  <a:pt x="0" y="161162"/>
                </a:lnTo>
                <a:lnTo>
                  <a:pt x="635" y="168909"/>
                </a:lnTo>
                <a:lnTo>
                  <a:pt x="1778" y="176529"/>
                </a:lnTo>
                <a:lnTo>
                  <a:pt x="2920" y="184276"/>
                </a:lnTo>
                <a:lnTo>
                  <a:pt x="18287" y="226313"/>
                </a:lnTo>
                <a:lnTo>
                  <a:pt x="21843" y="232790"/>
                </a:lnTo>
                <a:lnTo>
                  <a:pt x="55372" y="271399"/>
                </a:lnTo>
                <a:lnTo>
                  <a:pt x="79628" y="287908"/>
                </a:lnTo>
                <a:lnTo>
                  <a:pt x="86106" y="291464"/>
                </a:lnTo>
                <a:lnTo>
                  <a:pt x="93090" y="294513"/>
                </a:lnTo>
                <a:lnTo>
                  <a:pt x="100202" y="296799"/>
                </a:lnTo>
                <a:lnTo>
                  <a:pt x="107314" y="299212"/>
                </a:lnTo>
                <a:lnTo>
                  <a:pt x="144399" y="306324"/>
                </a:lnTo>
                <a:lnTo>
                  <a:pt x="152146" y="306324"/>
                </a:lnTo>
                <a:lnTo>
                  <a:pt x="160400" y="306324"/>
                </a:lnTo>
                <a:lnTo>
                  <a:pt x="168021" y="305688"/>
                </a:lnTo>
                <a:lnTo>
                  <a:pt x="204597" y="296799"/>
                </a:lnTo>
                <a:lnTo>
                  <a:pt x="211709" y="294513"/>
                </a:lnTo>
                <a:lnTo>
                  <a:pt x="218186" y="291464"/>
                </a:lnTo>
                <a:lnTo>
                  <a:pt x="224662" y="287908"/>
                </a:lnTo>
                <a:lnTo>
                  <a:pt x="231139" y="284352"/>
                </a:lnTo>
                <a:lnTo>
                  <a:pt x="270001" y="250570"/>
                </a:lnTo>
                <a:lnTo>
                  <a:pt x="285876" y="226313"/>
                </a:lnTo>
                <a:lnTo>
                  <a:pt x="289433" y="219837"/>
                </a:lnTo>
                <a:lnTo>
                  <a:pt x="292353" y="212725"/>
                </a:lnTo>
                <a:lnTo>
                  <a:pt x="295401" y="206120"/>
                </a:lnTo>
                <a:lnTo>
                  <a:pt x="297688" y="199135"/>
                </a:lnTo>
                <a:lnTo>
                  <a:pt x="300100" y="191388"/>
                </a:lnTo>
                <a:lnTo>
                  <a:pt x="301244" y="184276"/>
                </a:lnTo>
                <a:lnTo>
                  <a:pt x="303022" y="176529"/>
                </a:lnTo>
                <a:lnTo>
                  <a:pt x="303657" y="168909"/>
                </a:lnTo>
                <a:lnTo>
                  <a:pt x="304164" y="161162"/>
                </a:lnTo>
                <a:lnTo>
                  <a:pt x="304800" y="153415"/>
                </a:lnTo>
                <a:lnTo>
                  <a:pt x="304164" y="145160"/>
                </a:lnTo>
                <a:lnTo>
                  <a:pt x="303657" y="137413"/>
                </a:lnTo>
                <a:lnTo>
                  <a:pt x="303022" y="129793"/>
                </a:lnTo>
                <a:lnTo>
                  <a:pt x="301244" y="122681"/>
                </a:lnTo>
                <a:lnTo>
                  <a:pt x="300100" y="114934"/>
                </a:lnTo>
                <a:lnTo>
                  <a:pt x="297688" y="107822"/>
                </a:lnTo>
                <a:lnTo>
                  <a:pt x="295401" y="100710"/>
                </a:lnTo>
                <a:lnTo>
                  <a:pt x="292353" y="93599"/>
                </a:lnTo>
                <a:lnTo>
                  <a:pt x="289433" y="87121"/>
                </a:lnTo>
                <a:lnTo>
                  <a:pt x="285876" y="80644"/>
                </a:lnTo>
                <a:lnTo>
                  <a:pt x="282448" y="74040"/>
                </a:lnTo>
                <a:lnTo>
                  <a:pt x="249427" y="34925"/>
                </a:lnTo>
                <a:lnTo>
                  <a:pt x="231139" y="22478"/>
                </a:lnTo>
                <a:lnTo>
                  <a:pt x="224662" y="18922"/>
                </a:lnTo>
                <a:lnTo>
                  <a:pt x="182752" y="3555"/>
                </a:lnTo>
                <a:lnTo>
                  <a:pt x="175640" y="1777"/>
                </a:lnTo>
                <a:lnTo>
                  <a:pt x="168021" y="1142"/>
                </a:lnTo>
                <a:lnTo>
                  <a:pt x="160400" y="634"/>
                </a:lnTo>
                <a:lnTo>
                  <a:pt x="152146" y="0"/>
                </a:lnTo>
                <a:close/>
              </a:path>
            </a:pathLst>
          </a:custGeom>
          <a:ln w="19812">
            <a:solidFill>
              <a:srgbClr val="174669"/>
            </a:solidFill>
          </a:ln>
        </p:spPr>
        <p:txBody>
          <a:bodyPr wrap="square" lIns="0" tIns="0" rIns="0" bIns="0" rtlCol="0">
            <a:noAutofit/>
          </a:bodyPr>
          <a:lstStyle/>
          <a:p>
            <a:endParaRPr/>
          </a:p>
        </p:txBody>
      </p:sp>
      <p:sp>
        <p:nvSpPr>
          <p:cNvPr id="21" name="object 21"/>
          <p:cNvSpPr/>
          <p:nvPr/>
        </p:nvSpPr>
        <p:spPr>
          <a:xfrm>
            <a:off x="3236214" y="939546"/>
            <a:ext cx="233172" cy="233171"/>
          </a:xfrm>
          <a:custGeom>
            <a:avLst/>
            <a:gdLst/>
            <a:ahLst/>
            <a:cxnLst/>
            <a:rect l="l" t="t" r="r" b="b"/>
            <a:pathLst>
              <a:path w="233172" h="233171">
                <a:moveTo>
                  <a:pt x="116332" y="0"/>
                </a:moveTo>
                <a:lnTo>
                  <a:pt x="104521" y="634"/>
                </a:lnTo>
                <a:lnTo>
                  <a:pt x="92837" y="2412"/>
                </a:lnTo>
                <a:lnTo>
                  <a:pt x="51688" y="19938"/>
                </a:lnTo>
                <a:lnTo>
                  <a:pt x="19938" y="51688"/>
                </a:lnTo>
                <a:lnTo>
                  <a:pt x="2412" y="93344"/>
                </a:lnTo>
                <a:lnTo>
                  <a:pt x="0" y="116839"/>
                </a:lnTo>
                <a:lnTo>
                  <a:pt x="9398" y="162051"/>
                </a:lnTo>
                <a:lnTo>
                  <a:pt x="34036" y="199136"/>
                </a:lnTo>
                <a:lnTo>
                  <a:pt x="71120" y="223774"/>
                </a:lnTo>
                <a:lnTo>
                  <a:pt x="116332" y="233171"/>
                </a:lnTo>
                <a:lnTo>
                  <a:pt x="161544" y="223774"/>
                </a:lnTo>
                <a:lnTo>
                  <a:pt x="198500" y="199136"/>
                </a:lnTo>
                <a:lnTo>
                  <a:pt x="223774" y="162051"/>
                </a:lnTo>
                <a:lnTo>
                  <a:pt x="233172" y="116839"/>
                </a:lnTo>
                <a:lnTo>
                  <a:pt x="223774" y="71627"/>
                </a:lnTo>
                <a:lnTo>
                  <a:pt x="198500" y="34670"/>
                </a:lnTo>
                <a:lnTo>
                  <a:pt x="161544" y="9398"/>
                </a:lnTo>
                <a:lnTo>
                  <a:pt x="116332" y="0"/>
                </a:lnTo>
              </a:path>
            </a:pathLst>
          </a:custGeom>
          <a:ln w="19812">
            <a:solidFill>
              <a:srgbClr val="174669"/>
            </a:solidFill>
          </a:ln>
        </p:spPr>
        <p:txBody>
          <a:bodyPr wrap="square" lIns="0" tIns="0" rIns="0" bIns="0" rtlCol="0">
            <a:noAutofit/>
          </a:bodyPr>
          <a:lstStyle/>
          <a:p>
            <a:endParaRPr/>
          </a:p>
        </p:txBody>
      </p:sp>
      <p:sp>
        <p:nvSpPr>
          <p:cNvPr id="22" name="object 22"/>
          <p:cNvSpPr/>
          <p:nvPr/>
        </p:nvSpPr>
        <p:spPr>
          <a:xfrm>
            <a:off x="3269741" y="974597"/>
            <a:ext cx="82296" cy="82296"/>
          </a:xfrm>
          <a:custGeom>
            <a:avLst/>
            <a:gdLst/>
            <a:ahLst/>
            <a:cxnLst/>
            <a:rect l="l" t="t" r="r" b="b"/>
            <a:pathLst>
              <a:path w="82296" h="82296">
                <a:moveTo>
                  <a:pt x="0" y="82296"/>
                </a:moveTo>
                <a:lnTo>
                  <a:pt x="635" y="73405"/>
                </a:lnTo>
                <a:lnTo>
                  <a:pt x="1778" y="65659"/>
                </a:lnTo>
                <a:lnTo>
                  <a:pt x="18923" y="29590"/>
                </a:lnTo>
                <a:lnTo>
                  <a:pt x="50292" y="5968"/>
                </a:lnTo>
                <a:lnTo>
                  <a:pt x="58038" y="3555"/>
                </a:lnTo>
                <a:lnTo>
                  <a:pt x="65659" y="1142"/>
                </a:lnTo>
                <a:lnTo>
                  <a:pt x="74041" y="0"/>
                </a:lnTo>
                <a:lnTo>
                  <a:pt x="82296" y="0"/>
                </a:lnTo>
              </a:path>
            </a:pathLst>
          </a:custGeom>
          <a:ln w="19812">
            <a:solidFill>
              <a:srgbClr val="174669"/>
            </a:solidFill>
          </a:ln>
        </p:spPr>
        <p:txBody>
          <a:bodyPr wrap="square" lIns="0" tIns="0" rIns="0" bIns="0" rtlCol="0">
            <a:noAutofit/>
          </a:bodyPr>
          <a:lstStyle/>
          <a:p>
            <a:endParaRPr/>
          </a:p>
        </p:txBody>
      </p:sp>
      <p:sp>
        <p:nvSpPr>
          <p:cNvPr id="23" name="object 23"/>
          <p:cNvSpPr/>
          <p:nvPr/>
        </p:nvSpPr>
        <p:spPr>
          <a:xfrm>
            <a:off x="3446526" y="1159002"/>
            <a:ext cx="149351" cy="147827"/>
          </a:xfrm>
          <a:custGeom>
            <a:avLst/>
            <a:gdLst/>
            <a:ahLst/>
            <a:cxnLst/>
            <a:rect l="l" t="t" r="r" b="b"/>
            <a:pathLst>
              <a:path w="149351" h="147827">
                <a:moveTo>
                  <a:pt x="0" y="24637"/>
                </a:moveTo>
                <a:lnTo>
                  <a:pt x="120396" y="144272"/>
                </a:lnTo>
                <a:lnTo>
                  <a:pt x="122174" y="145414"/>
                </a:lnTo>
                <a:lnTo>
                  <a:pt x="123951" y="146685"/>
                </a:lnTo>
                <a:lnTo>
                  <a:pt x="126364" y="147193"/>
                </a:lnTo>
                <a:lnTo>
                  <a:pt x="128650" y="147827"/>
                </a:lnTo>
                <a:lnTo>
                  <a:pt x="131063" y="147193"/>
                </a:lnTo>
                <a:lnTo>
                  <a:pt x="132841" y="146685"/>
                </a:lnTo>
                <a:lnTo>
                  <a:pt x="135127" y="145414"/>
                </a:lnTo>
                <a:lnTo>
                  <a:pt x="136906" y="144272"/>
                </a:lnTo>
                <a:lnTo>
                  <a:pt x="145796" y="135509"/>
                </a:lnTo>
                <a:lnTo>
                  <a:pt x="147574" y="133731"/>
                </a:lnTo>
                <a:lnTo>
                  <a:pt x="148716" y="131318"/>
                </a:lnTo>
                <a:lnTo>
                  <a:pt x="149351" y="129032"/>
                </a:lnTo>
                <a:lnTo>
                  <a:pt x="149351" y="127253"/>
                </a:lnTo>
                <a:lnTo>
                  <a:pt x="149351" y="124968"/>
                </a:lnTo>
                <a:lnTo>
                  <a:pt x="148716" y="122555"/>
                </a:lnTo>
                <a:lnTo>
                  <a:pt x="147574" y="120776"/>
                </a:lnTo>
                <a:lnTo>
                  <a:pt x="145796" y="118490"/>
                </a:lnTo>
                <a:lnTo>
                  <a:pt x="26035" y="0"/>
                </a:lnTo>
              </a:path>
            </a:pathLst>
          </a:custGeom>
          <a:ln w="19812">
            <a:solidFill>
              <a:srgbClr val="174669"/>
            </a:solidFill>
          </a:ln>
        </p:spPr>
        <p:txBody>
          <a:bodyPr wrap="square" lIns="0" tIns="0" rIns="0" bIns="0" rtlCol="0">
            <a:noAutofit/>
          </a:bodyPr>
          <a:lstStyle/>
          <a:p>
            <a:endParaRPr/>
          </a:p>
        </p:txBody>
      </p:sp>
      <p:sp>
        <p:nvSpPr>
          <p:cNvPr id="24" name="object 24"/>
          <p:cNvSpPr/>
          <p:nvPr/>
        </p:nvSpPr>
        <p:spPr>
          <a:xfrm>
            <a:off x="5011673" y="5024628"/>
            <a:ext cx="68177" cy="118872"/>
          </a:xfrm>
          <a:custGeom>
            <a:avLst/>
            <a:gdLst/>
            <a:ahLst/>
            <a:cxnLst/>
            <a:rect l="l" t="t" r="r" b="b"/>
            <a:pathLst>
              <a:path w="68177" h="118872">
                <a:moveTo>
                  <a:pt x="0" y="0"/>
                </a:moveTo>
                <a:lnTo>
                  <a:pt x="68177" y="118872"/>
                </a:lnTo>
              </a:path>
            </a:pathLst>
          </a:custGeom>
          <a:ln w="19812">
            <a:solidFill>
              <a:srgbClr val="174669"/>
            </a:solidFill>
          </a:ln>
        </p:spPr>
        <p:txBody>
          <a:bodyPr wrap="square" lIns="0" tIns="0" rIns="0" bIns="0" rtlCol="0">
            <a:noAutofit/>
          </a:bodyPr>
          <a:lstStyle/>
          <a:p>
            <a:endParaRPr/>
          </a:p>
        </p:txBody>
      </p:sp>
      <p:sp>
        <p:nvSpPr>
          <p:cNvPr id="25" name="object 25"/>
          <p:cNvSpPr/>
          <p:nvPr/>
        </p:nvSpPr>
        <p:spPr>
          <a:xfrm>
            <a:off x="5011673" y="4577334"/>
            <a:ext cx="1033272" cy="566166"/>
          </a:xfrm>
          <a:custGeom>
            <a:avLst/>
            <a:gdLst/>
            <a:ahLst/>
            <a:cxnLst/>
            <a:rect l="l" t="t" r="r" b="b"/>
            <a:pathLst>
              <a:path w="1033272" h="566165">
                <a:moveTo>
                  <a:pt x="965094" y="566165"/>
                </a:moveTo>
                <a:lnTo>
                  <a:pt x="1033272" y="447293"/>
                </a:lnTo>
                <a:lnTo>
                  <a:pt x="776731" y="0"/>
                </a:lnTo>
                <a:lnTo>
                  <a:pt x="256539" y="0"/>
                </a:lnTo>
                <a:lnTo>
                  <a:pt x="0" y="447293"/>
                </a:lnTo>
              </a:path>
            </a:pathLst>
          </a:custGeom>
          <a:ln w="19812">
            <a:solidFill>
              <a:srgbClr val="174669"/>
            </a:solidFill>
          </a:ln>
        </p:spPr>
        <p:txBody>
          <a:bodyPr wrap="square" lIns="0" tIns="0" rIns="0" bIns="0" rtlCol="0">
            <a:noAutofit/>
          </a:bodyPr>
          <a:lstStyle/>
          <a:p>
            <a:endParaRPr/>
          </a:p>
        </p:txBody>
      </p:sp>
      <p:sp>
        <p:nvSpPr>
          <p:cNvPr id="26" name="object 26"/>
          <p:cNvSpPr/>
          <p:nvPr/>
        </p:nvSpPr>
        <p:spPr>
          <a:xfrm>
            <a:off x="5134355" y="4056888"/>
            <a:ext cx="539496" cy="466344"/>
          </a:xfrm>
          <a:custGeom>
            <a:avLst/>
            <a:gdLst/>
            <a:ahLst/>
            <a:cxnLst/>
            <a:rect l="l" t="t" r="r" b="b"/>
            <a:pathLst>
              <a:path w="539496" h="466344">
                <a:moveTo>
                  <a:pt x="405765" y="0"/>
                </a:moveTo>
                <a:lnTo>
                  <a:pt x="133731" y="0"/>
                </a:lnTo>
                <a:lnTo>
                  <a:pt x="0" y="233172"/>
                </a:lnTo>
                <a:lnTo>
                  <a:pt x="133731" y="466344"/>
                </a:lnTo>
                <a:lnTo>
                  <a:pt x="405765" y="466344"/>
                </a:lnTo>
                <a:lnTo>
                  <a:pt x="539496" y="233172"/>
                </a:lnTo>
                <a:lnTo>
                  <a:pt x="405765" y="0"/>
                </a:lnTo>
                <a:close/>
              </a:path>
            </a:pathLst>
          </a:custGeom>
          <a:solidFill>
            <a:srgbClr val="3192E0"/>
          </a:solidFill>
        </p:spPr>
        <p:txBody>
          <a:bodyPr wrap="square" lIns="0" tIns="0" rIns="0" bIns="0" rtlCol="0">
            <a:noAutofit/>
          </a:bodyPr>
          <a:lstStyle/>
          <a:p>
            <a:endParaRPr/>
          </a:p>
        </p:txBody>
      </p:sp>
      <p:sp>
        <p:nvSpPr>
          <p:cNvPr id="27" name="object 27"/>
          <p:cNvSpPr/>
          <p:nvPr/>
        </p:nvSpPr>
        <p:spPr>
          <a:xfrm>
            <a:off x="3101339" y="3630167"/>
            <a:ext cx="1033272" cy="893063"/>
          </a:xfrm>
          <a:custGeom>
            <a:avLst/>
            <a:gdLst/>
            <a:ahLst/>
            <a:cxnLst/>
            <a:rect l="l" t="t" r="r" b="b"/>
            <a:pathLst>
              <a:path w="1033272" h="893063">
                <a:moveTo>
                  <a:pt x="777113" y="0"/>
                </a:moveTo>
                <a:lnTo>
                  <a:pt x="256159" y="0"/>
                </a:lnTo>
                <a:lnTo>
                  <a:pt x="0" y="446531"/>
                </a:lnTo>
                <a:lnTo>
                  <a:pt x="256159" y="893063"/>
                </a:lnTo>
                <a:lnTo>
                  <a:pt x="777113" y="893063"/>
                </a:lnTo>
                <a:lnTo>
                  <a:pt x="1033272" y="446531"/>
                </a:lnTo>
                <a:lnTo>
                  <a:pt x="777113" y="0"/>
                </a:lnTo>
                <a:close/>
              </a:path>
            </a:pathLst>
          </a:custGeom>
          <a:solidFill>
            <a:srgbClr val="174669"/>
          </a:solidFill>
        </p:spPr>
        <p:txBody>
          <a:bodyPr wrap="square" lIns="0" tIns="0" rIns="0" bIns="0" rtlCol="0">
            <a:noAutofit/>
          </a:bodyPr>
          <a:lstStyle/>
          <a:p>
            <a:endParaRPr/>
          </a:p>
        </p:txBody>
      </p:sp>
      <p:sp>
        <p:nvSpPr>
          <p:cNvPr id="28" name="object 28"/>
          <p:cNvSpPr/>
          <p:nvPr/>
        </p:nvSpPr>
        <p:spPr>
          <a:xfrm>
            <a:off x="3531870" y="4577334"/>
            <a:ext cx="451103" cy="391667"/>
          </a:xfrm>
          <a:custGeom>
            <a:avLst/>
            <a:gdLst/>
            <a:ahLst/>
            <a:cxnLst/>
            <a:rect l="l" t="t" r="r" b="b"/>
            <a:pathLst>
              <a:path w="451103" h="391667">
                <a:moveTo>
                  <a:pt x="0" y="195833"/>
                </a:moveTo>
                <a:lnTo>
                  <a:pt x="112267" y="391667"/>
                </a:lnTo>
                <a:lnTo>
                  <a:pt x="338835" y="391667"/>
                </a:lnTo>
                <a:lnTo>
                  <a:pt x="451103" y="195833"/>
                </a:lnTo>
                <a:lnTo>
                  <a:pt x="338835" y="0"/>
                </a:lnTo>
                <a:lnTo>
                  <a:pt x="112267" y="0"/>
                </a:lnTo>
                <a:lnTo>
                  <a:pt x="0" y="195833"/>
                </a:lnTo>
                <a:close/>
              </a:path>
            </a:pathLst>
          </a:custGeom>
          <a:ln w="19812">
            <a:solidFill>
              <a:srgbClr val="00E0C5"/>
            </a:solidFill>
          </a:ln>
        </p:spPr>
        <p:txBody>
          <a:bodyPr wrap="square" lIns="0" tIns="0" rIns="0" bIns="0" rtlCol="0">
            <a:noAutofit/>
          </a:bodyPr>
          <a:lstStyle/>
          <a:p>
            <a:endParaRPr/>
          </a:p>
        </p:txBody>
      </p:sp>
      <p:sp>
        <p:nvSpPr>
          <p:cNvPr id="29" name="object 29"/>
          <p:cNvSpPr/>
          <p:nvPr/>
        </p:nvSpPr>
        <p:spPr>
          <a:xfrm>
            <a:off x="5370576" y="4867655"/>
            <a:ext cx="312420" cy="275842"/>
          </a:xfrm>
          <a:custGeom>
            <a:avLst/>
            <a:gdLst/>
            <a:ahLst/>
            <a:cxnLst/>
            <a:rect l="l" t="t" r="r" b="b"/>
            <a:pathLst>
              <a:path w="312420" h="275842">
                <a:moveTo>
                  <a:pt x="66928" y="33667"/>
                </a:moveTo>
                <a:lnTo>
                  <a:pt x="64135" y="33667"/>
                </a:lnTo>
                <a:lnTo>
                  <a:pt x="61087" y="34112"/>
                </a:lnTo>
                <a:lnTo>
                  <a:pt x="33654" y="64198"/>
                </a:lnTo>
                <a:lnTo>
                  <a:pt x="33654" y="66878"/>
                </a:lnTo>
                <a:lnTo>
                  <a:pt x="35433" y="72263"/>
                </a:lnTo>
                <a:lnTo>
                  <a:pt x="37211" y="74968"/>
                </a:lnTo>
                <a:lnTo>
                  <a:pt x="57023" y="100114"/>
                </a:lnTo>
                <a:lnTo>
                  <a:pt x="53848" y="106375"/>
                </a:lnTo>
                <a:lnTo>
                  <a:pt x="51181" y="112661"/>
                </a:lnTo>
                <a:lnTo>
                  <a:pt x="48513" y="119405"/>
                </a:lnTo>
                <a:lnTo>
                  <a:pt x="46736" y="125691"/>
                </a:lnTo>
                <a:lnTo>
                  <a:pt x="14350" y="129273"/>
                </a:lnTo>
                <a:lnTo>
                  <a:pt x="0" y="145427"/>
                </a:lnTo>
                <a:lnTo>
                  <a:pt x="0" y="166988"/>
                </a:lnTo>
                <a:lnTo>
                  <a:pt x="46736" y="186726"/>
                </a:lnTo>
                <a:lnTo>
                  <a:pt x="48513" y="193013"/>
                </a:lnTo>
                <a:lnTo>
                  <a:pt x="51181" y="199739"/>
                </a:lnTo>
                <a:lnTo>
                  <a:pt x="53848" y="206024"/>
                </a:lnTo>
                <a:lnTo>
                  <a:pt x="57023" y="212310"/>
                </a:lnTo>
                <a:lnTo>
                  <a:pt x="37211" y="237453"/>
                </a:lnTo>
                <a:lnTo>
                  <a:pt x="35433" y="240154"/>
                </a:lnTo>
                <a:lnTo>
                  <a:pt x="33654" y="245539"/>
                </a:lnTo>
                <a:lnTo>
                  <a:pt x="33654" y="248222"/>
                </a:lnTo>
                <a:lnTo>
                  <a:pt x="55377" y="275842"/>
                </a:lnTo>
                <a:lnTo>
                  <a:pt x="74460" y="275842"/>
                </a:lnTo>
                <a:lnTo>
                  <a:pt x="74929" y="275606"/>
                </a:lnTo>
                <a:lnTo>
                  <a:pt x="100075" y="255408"/>
                </a:lnTo>
                <a:lnTo>
                  <a:pt x="276733" y="255408"/>
                </a:lnTo>
                <a:lnTo>
                  <a:pt x="277368" y="254067"/>
                </a:lnTo>
                <a:lnTo>
                  <a:pt x="278257" y="251364"/>
                </a:lnTo>
                <a:lnTo>
                  <a:pt x="278764" y="248222"/>
                </a:lnTo>
                <a:lnTo>
                  <a:pt x="278764" y="245539"/>
                </a:lnTo>
                <a:lnTo>
                  <a:pt x="276987" y="240154"/>
                </a:lnTo>
                <a:lnTo>
                  <a:pt x="275589" y="237453"/>
                </a:lnTo>
                <a:lnTo>
                  <a:pt x="255397" y="212310"/>
                </a:lnTo>
                <a:lnTo>
                  <a:pt x="258116" y="206926"/>
                </a:lnTo>
                <a:lnTo>
                  <a:pt x="151257" y="206926"/>
                </a:lnTo>
                <a:lnTo>
                  <a:pt x="146303" y="206024"/>
                </a:lnTo>
                <a:lnTo>
                  <a:pt x="141859" y="204683"/>
                </a:lnTo>
                <a:lnTo>
                  <a:pt x="136906" y="203342"/>
                </a:lnTo>
                <a:lnTo>
                  <a:pt x="109093" y="175516"/>
                </a:lnTo>
                <a:lnTo>
                  <a:pt x="105537" y="161143"/>
                </a:lnTo>
                <a:lnTo>
                  <a:pt x="105537" y="151274"/>
                </a:lnTo>
                <a:lnTo>
                  <a:pt x="124333" y="116700"/>
                </a:lnTo>
                <a:lnTo>
                  <a:pt x="141859" y="107734"/>
                </a:lnTo>
                <a:lnTo>
                  <a:pt x="146303" y="106375"/>
                </a:lnTo>
                <a:lnTo>
                  <a:pt x="151257" y="105498"/>
                </a:lnTo>
                <a:lnTo>
                  <a:pt x="258127" y="105498"/>
                </a:lnTo>
                <a:lnTo>
                  <a:pt x="255397" y="100114"/>
                </a:lnTo>
                <a:lnTo>
                  <a:pt x="275589" y="74968"/>
                </a:lnTo>
                <a:lnTo>
                  <a:pt x="276987" y="72263"/>
                </a:lnTo>
                <a:lnTo>
                  <a:pt x="278764" y="66878"/>
                </a:lnTo>
                <a:lnTo>
                  <a:pt x="278764" y="64198"/>
                </a:lnTo>
                <a:lnTo>
                  <a:pt x="278257" y="61048"/>
                </a:lnTo>
                <a:lnTo>
                  <a:pt x="277368" y="58356"/>
                </a:lnTo>
                <a:lnTo>
                  <a:pt x="276733" y="57010"/>
                </a:lnTo>
                <a:lnTo>
                  <a:pt x="100075" y="57010"/>
                </a:lnTo>
                <a:lnTo>
                  <a:pt x="74929" y="37249"/>
                </a:lnTo>
                <a:lnTo>
                  <a:pt x="72262" y="35471"/>
                </a:lnTo>
                <a:lnTo>
                  <a:pt x="66928" y="33667"/>
                </a:lnTo>
                <a:close/>
              </a:path>
              <a:path w="312420" h="275842">
                <a:moveTo>
                  <a:pt x="212344" y="255408"/>
                </a:moveTo>
                <a:lnTo>
                  <a:pt x="100075" y="255408"/>
                </a:lnTo>
                <a:lnTo>
                  <a:pt x="106425" y="258551"/>
                </a:lnTo>
                <a:lnTo>
                  <a:pt x="112649" y="261235"/>
                </a:lnTo>
                <a:lnTo>
                  <a:pt x="119379" y="263936"/>
                </a:lnTo>
                <a:lnTo>
                  <a:pt x="125729" y="265737"/>
                </a:lnTo>
                <a:lnTo>
                  <a:pt x="126842" y="275842"/>
                </a:lnTo>
                <a:lnTo>
                  <a:pt x="185577" y="275842"/>
                </a:lnTo>
                <a:lnTo>
                  <a:pt x="186689" y="265737"/>
                </a:lnTo>
                <a:lnTo>
                  <a:pt x="193039" y="263936"/>
                </a:lnTo>
                <a:lnTo>
                  <a:pt x="199771" y="261235"/>
                </a:lnTo>
                <a:lnTo>
                  <a:pt x="205994" y="258551"/>
                </a:lnTo>
                <a:lnTo>
                  <a:pt x="212344" y="255408"/>
                </a:lnTo>
                <a:close/>
              </a:path>
              <a:path w="312420" h="275842">
                <a:moveTo>
                  <a:pt x="276733" y="255408"/>
                </a:moveTo>
                <a:lnTo>
                  <a:pt x="212344" y="255408"/>
                </a:lnTo>
                <a:lnTo>
                  <a:pt x="237489" y="275606"/>
                </a:lnTo>
                <a:lnTo>
                  <a:pt x="237959" y="275842"/>
                </a:lnTo>
                <a:lnTo>
                  <a:pt x="257042" y="275842"/>
                </a:lnTo>
                <a:lnTo>
                  <a:pt x="258952" y="274265"/>
                </a:lnTo>
                <a:lnTo>
                  <a:pt x="274193" y="258992"/>
                </a:lnTo>
                <a:lnTo>
                  <a:pt x="276098" y="256750"/>
                </a:lnTo>
                <a:lnTo>
                  <a:pt x="276733" y="255408"/>
                </a:lnTo>
                <a:close/>
              </a:path>
              <a:path w="312420" h="275842">
                <a:moveTo>
                  <a:pt x="258127" y="105498"/>
                </a:moveTo>
                <a:lnTo>
                  <a:pt x="161162" y="105498"/>
                </a:lnTo>
                <a:lnTo>
                  <a:pt x="166115" y="106375"/>
                </a:lnTo>
                <a:lnTo>
                  <a:pt x="170561" y="107734"/>
                </a:lnTo>
                <a:lnTo>
                  <a:pt x="201040" y="132422"/>
                </a:lnTo>
                <a:lnTo>
                  <a:pt x="206883" y="151274"/>
                </a:lnTo>
                <a:lnTo>
                  <a:pt x="206883" y="161143"/>
                </a:lnTo>
                <a:lnTo>
                  <a:pt x="188087" y="195714"/>
                </a:lnTo>
                <a:lnTo>
                  <a:pt x="170561" y="204683"/>
                </a:lnTo>
                <a:lnTo>
                  <a:pt x="166115" y="206024"/>
                </a:lnTo>
                <a:lnTo>
                  <a:pt x="161162" y="206926"/>
                </a:lnTo>
                <a:lnTo>
                  <a:pt x="258116" y="206926"/>
                </a:lnTo>
                <a:lnTo>
                  <a:pt x="258572" y="206024"/>
                </a:lnTo>
                <a:lnTo>
                  <a:pt x="261238" y="199739"/>
                </a:lnTo>
                <a:lnTo>
                  <a:pt x="263906" y="193013"/>
                </a:lnTo>
                <a:lnTo>
                  <a:pt x="265684" y="186726"/>
                </a:lnTo>
                <a:lnTo>
                  <a:pt x="298069" y="183142"/>
                </a:lnTo>
                <a:lnTo>
                  <a:pt x="312420" y="166988"/>
                </a:lnTo>
                <a:lnTo>
                  <a:pt x="312420" y="145427"/>
                </a:lnTo>
                <a:lnTo>
                  <a:pt x="265684" y="125691"/>
                </a:lnTo>
                <a:lnTo>
                  <a:pt x="263906" y="119405"/>
                </a:lnTo>
                <a:lnTo>
                  <a:pt x="261238" y="112661"/>
                </a:lnTo>
                <a:lnTo>
                  <a:pt x="258572" y="106375"/>
                </a:lnTo>
                <a:lnTo>
                  <a:pt x="258127" y="105498"/>
                </a:lnTo>
                <a:close/>
              </a:path>
              <a:path w="312420" h="275842">
                <a:moveTo>
                  <a:pt x="167004" y="0"/>
                </a:moveTo>
                <a:lnTo>
                  <a:pt x="145414" y="0"/>
                </a:lnTo>
                <a:lnTo>
                  <a:pt x="142239" y="457"/>
                </a:lnTo>
                <a:lnTo>
                  <a:pt x="125729" y="46685"/>
                </a:lnTo>
                <a:lnTo>
                  <a:pt x="119379" y="48488"/>
                </a:lnTo>
                <a:lnTo>
                  <a:pt x="112649" y="51168"/>
                </a:lnTo>
                <a:lnTo>
                  <a:pt x="106425" y="53873"/>
                </a:lnTo>
                <a:lnTo>
                  <a:pt x="100075" y="57010"/>
                </a:lnTo>
                <a:lnTo>
                  <a:pt x="212344" y="57010"/>
                </a:lnTo>
                <a:lnTo>
                  <a:pt x="205994" y="53873"/>
                </a:lnTo>
                <a:lnTo>
                  <a:pt x="199771" y="51168"/>
                </a:lnTo>
                <a:lnTo>
                  <a:pt x="193039" y="48488"/>
                </a:lnTo>
                <a:lnTo>
                  <a:pt x="186689" y="46685"/>
                </a:lnTo>
                <a:lnTo>
                  <a:pt x="183134" y="14376"/>
                </a:lnTo>
                <a:lnTo>
                  <a:pt x="170179" y="457"/>
                </a:lnTo>
                <a:lnTo>
                  <a:pt x="167004" y="0"/>
                </a:lnTo>
                <a:close/>
              </a:path>
              <a:path w="312420" h="275842">
                <a:moveTo>
                  <a:pt x="248285" y="33667"/>
                </a:moveTo>
                <a:lnTo>
                  <a:pt x="245490" y="33667"/>
                </a:lnTo>
                <a:lnTo>
                  <a:pt x="240157" y="35471"/>
                </a:lnTo>
                <a:lnTo>
                  <a:pt x="237489" y="37249"/>
                </a:lnTo>
                <a:lnTo>
                  <a:pt x="212344" y="57010"/>
                </a:lnTo>
                <a:lnTo>
                  <a:pt x="276733" y="57010"/>
                </a:lnTo>
                <a:lnTo>
                  <a:pt x="248285" y="33667"/>
                </a:lnTo>
                <a:close/>
              </a:path>
            </a:pathLst>
          </a:custGeom>
          <a:solidFill>
            <a:srgbClr val="174669"/>
          </a:solidFill>
        </p:spPr>
        <p:txBody>
          <a:bodyPr wrap="square" lIns="0" tIns="0" rIns="0" bIns="0" rtlCol="0">
            <a:noAutofit/>
          </a:bodyPr>
          <a:lstStyle/>
          <a:p>
            <a:endParaRPr/>
          </a:p>
        </p:txBody>
      </p:sp>
      <p:sp>
        <p:nvSpPr>
          <p:cNvPr id="30" name="object 30"/>
          <p:cNvSpPr/>
          <p:nvPr/>
        </p:nvSpPr>
        <p:spPr>
          <a:xfrm>
            <a:off x="6126479" y="4056888"/>
            <a:ext cx="172212" cy="188975"/>
          </a:xfrm>
          <a:custGeom>
            <a:avLst/>
            <a:gdLst/>
            <a:ahLst/>
            <a:cxnLst/>
            <a:rect l="l" t="t" r="r" b="b"/>
            <a:pathLst>
              <a:path w="172212" h="188975">
                <a:moveTo>
                  <a:pt x="123952" y="0"/>
                </a:moveTo>
                <a:lnTo>
                  <a:pt x="90678" y="14249"/>
                </a:lnTo>
                <a:lnTo>
                  <a:pt x="87375" y="17487"/>
                </a:lnTo>
                <a:lnTo>
                  <a:pt x="84836" y="21361"/>
                </a:lnTo>
                <a:lnTo>
                  <a:pt x="82169" y="25247"/>
                </a:lnTo>
                <a:lnTo>
                  <a:pt x="80264" y="29121"/>
                </a:lnTo>
                <a:lnTo>
                  <a:pt x="78232" y="33655"/>
                </a:lnTo>
                <a:lnTo>
                  <a:pt x="76962" y="42710"/>
                </a:lnTo>
                <a:lnTo>
                  <a:pt x="76327" y="47904"/>
                </a:lnTo>
                <a:lnTo>
                  <a:pt x="76962" y="55003"/>
                </a:lnTo>
                <a:lnTo>
                  <a:pt x="78994" y="62141"/>
                </a:lnTo>
                <a:lnTo>
                  <a:pt x="81534" y="68605"/>
                </a:lnTo>
                <a:lnTo>
                  <a:pt x="84836" y="74434"/>
                </a:lnTo>
                <a:lnTo>
                  <a:pt x="0" y="173443"/>
                </a:lnTo>
                <a:lnTo>
                  <a:pt x="9779" y="180543"/>
                </a:lnTo>
                <a:lnTo>
                  <a:pt x="18923" y="188975"/>
                </a:lnTo>
                <a:lnTo>
                  <a:pt x="103759" y="90589"/>
                </a:lnTo>
                <a:lnTo>
                  <a:pt x="144221" y="90589"/>
                </a:lnTo>
                <a:lnTo>
                  <a:pt x="146812" y="89319"/>
                </a:lnTo>
                <a:lnTo>
                  <a:pt x="150622" y="86728"/>
                </a:lnTo>
                <a:lnTo>
                  <a:pt x="154559" y="84124"/>
                </a:lnTo>
                <a:lnTo>
                  <a:pt x="172212" y="47904"/>
                </a:lnTo>
                <a:lnTo>
                  <a:pt x="171577" y="42710"/>
                </a:lnTo>
                <a:lnTo>
                  <a:pt x="170815" y="38176"/>
                </a:lnTo>
                <a:lnTo>
                  <a:pt x="168275" y="29121"/>
                </a:lnTo>
                <a:lnTo>
                  <a:pt x="166370" y="25247"/>
                </a:lnTo>
                <a:lnTo>
                  <a:pt x="163703" y="21361"/>
                </a:lnTo>
                <a:lnTo>
                  <a:pt x="161162" y="17487"/>
                </a:lnTo>
                <a:lnTo>
                  <a:pt x="154559" y="10998"/>
                </a:lnTo>
                <a:lnTo>
                  <a:pt x="150622" y="8420"/>
                </a:lnTo>
                <a:lnTo>
                  <a:pt x="146812" y="5829"/>
                </a:lnTo>
                <a:lnTo>
                  <a:pt x="142875" y="3898"/>
                </a:lnTo>
                <a:lnTo>
                  <a:pt x="133731" y="1295"/>
                </a:lnTo>
                <a:lnTo>
                  <a:pt x="129159" y="660"/>
                </a:lnTo>
                <a:lnTo>
                  <a:pt x="123952" y="0"/>
                </a:lnTo>
                <a:close/>
              </a:path>
              <a:path w="172212" h="188975">
                <a:moveTo>
                  <a:pt x="144221" y="90589"/>
                </a:moveTo>
                <a:lnTo>
                  <a:pt x="103759" y="90589"/>
                </a:lnTo>
                <a:lnTo>
                  <a:pt x="108331" y="92557"/>
                </a:lnTo>
                <a:lnTo>
                  <a:pt x="113537" y="93853"/>
                </a:lnTo>
                <a:lnTo>
                  <a:pt x="123952" y="95123"/>
                </a:lnTo>
                <a:lnTo>
                  <a:pt x="129159" y="94487"/>
                </a:lnTo>
                <a:lnTo>
                  <a:pt x="138303" y="93192"/>
                </a:lnTo>
                <a:lnTo>
                  <a:pt x="142875" y="91249"/>
                </a:lnTo>
                <a:lnTo>
                  <a:pt x="144221" y="90589"/>
                </a:lnTo>
                <a:close/>
              </a:path>
            </a:pathLst>
          </a:custGeom>
          <a:solidFill>
            <a:srgbClr val="174669"/>
          </a:solidFill>
        </p:spPr>
        <p:txBody>
          <a:bodyPr wrap="square" lIns="0" tIns="0" rIns="0" bIns="0" rtlCol="0">
            <a:noAutofit/>
          </a:bodyPr>
          <a:lstStyle/>
          <a:p>
            <a:endParaRPr/>
          </a:p>
        </p:txBody>
      </p:sp>
      <p:sp>
        <p:nvSpPr>
          <p:cNvPr id="31" name="object 31"/>
          <p:cNvSpPr/>
          <p:nvPr/>
        </p:nvSpPr>
        <p:spPr>
          <a:xfrm>
            <a:off x="5867400" y="4084320"/>
            <a:ext cx="137160" cy="158470"/>
          </a:xfrm>
          <a:custGeom>
            <a:avLst/>
            <a:gdLst/>
            <a:ahLst/>
            <a:cxnLst/>
            <a:rect l="l" t="t" r="r" b="b"/>
            <a:pathLst>
              <a:path w="137160" h="158470">
                <a:moveTo>
                  <a:pt x="97608" y="91960"/>
                </a:moveTo>
                <a:lnTo>
                  <a:pt x="65912" y="91960"/>
                </a:lnTo>
                <a:lnTo>
                  <a:pt x="117475" y="158470"/>
                </a:lnTo>
                <a:lnTo>
                  <a:pt x="126619" y="150647"/>
                </a:lnTo>
                <a:lnTo>
                  <a:pt x="137160" y="143484"/>
                </a:lnTo>
                <a:lnTo>
                  <a:pt x="97608" y="91960"/>
                </a:lnTo>
                <a:close/>
              </a:path>
              <a:path w="137160" h="158470">
                <a:moveTo>
                  <a:pt x="51562" y="0"/>
                </a:moveTo>
                <a:lnTo>
                  <a:pt x="41783" y="0"/>
                </a:lnTo>
                <a:lnTo>
                  <a:pt x="37211" y="673"/>
                </a:lnTo>
                <a:lnTo>
                  <a:pt x="32638" y="1981"/>
                </a:lnTo>
                <a:lnTo>
                  <a:pt x="28701" y="3924"/>
                </a:lnTo>
                <a:lnTo>
                  <a:pt x="24129" y="5867"/>
                </a:lnTo>
                <a:lnTo>
                  <a:pt x="20192" y="8496"/>
                </a:lnTo>
                <a:lnTo>
                  <a:pt x="17017" y="11112"/>
                </a:lnTo>
                <a:lnTo>
                  <a:pt x="10413" y="17627"/>
                </a:lnTo>
                <a:lnTo>
                  <a:pt x="7874" y="21526"/>
                </a:lnTo>
                <a:lnTo>
                  <a:pt x="5207" y="25450"/>
                </a:lnTo>
                <a:lnTo>
                  <a:pt x="3301" y="29349"/>
                </a:lnTo>
                <a:lnTo>
                  <a:pt x="2032" y="33908"/>
                </a:lnTo>
                <a:lnTo>
                  <a:pt x="635" y="39141"/>
                </a:lnTo>
                <a:lnTo>
                  <a:pt x="0" y="43713"/>
                </a:lnTo>
                <a:lnTo>
                  <a:pt x="0" y="53479"/>
                </a:lnTo>
                <a:lnTo>
                  <a:pt x="635" y="58051"/>
                </a:lnTo>
                <a:lnTo>
                  <a:pt x="2032" y="62610"/>
                </a:lnTo>
                <a:lnTo>
                  <a:pt x="3937" y="66535"/>
                </a:lnTo>
                <a:lnTo>
                  <a:pt x="5841" y="71107"/>
                </a:lnTo>
                <a:lnTo>
                  <a:pt x="8509" y="74358"/>
                </a:lnTo>
                <a:lnTo>
                  <a:pt x="11049" y="78257"/>
                </a:lnTo>
                <a:lnTo>
                  <a:pt x="17652" y="84772"/>
                </a:lnTo>
                <a:lnTo>
                  <a:pt x="45720" y="95211"/>
                </a:lnTo>
                <a:lnTo>
                  <a:pt x="52959" y="95211"/>
                </a:lnTo>
                <a:lnTo>
                  <a:pt x="59436" y="93903"/>
                </a:lnTo>
                <a:lnTo>
                  <a:pt x="65912" y="91960"/>
                </a:lnTo>
                <a:lnTo>
                  <a:pt x="97608" y="91960"/>
                </a:lnTo>
                <a:lnTo>
                  <a:pt x="85598" y="76314"/>
                </a:lnTo>
                <a:lnTo>
                  <a:pt x="88773" y="71742"/>
                </a:lnTo>
                <a:lnTo>
                  <a:pt x="91439" y="67182"/>
                </a:lnTo>
                <a:lnTo>
                  <a:pt x="93345" y="61975"/>
                </a:lnTo>
                <a:lnTo>
                  <a:pt x="94741" y="56095"/>
                </a:lnTo>
                <a:lnTo>
                  <a:pt x="95376" y="51536"/>
                </a:lnTo>
                <a:lnTo>
                  <a:pt x="95376" y="41757"/>
                </a:lnTo>
                <a:lnTo>
                  <a:pt x="93979" y="37198"/>
                </a:lnTo>
                <a:lnTo>
                  <a:pt x="92710" y="32626"/>
                </a:lnTo>
                <a:lnTo>
                  <a:pt x="65277" y="3289"/>
                </a:lnTo>
                <a:lnTo>
                  <a:pt x="56134" y="673"/>
                </a:lnTo>
                <a:lnTo>
                  <a:pt x="51562" y="0"/>
                </a:lnTo>
                <a:close/>
              </a:path>
            </a:pathLst>
          </a:custGeom>
          <a:solidFill>
            <a:srgbClr val="174669"/>
          </a:solidFill>
        </p:spPr>
        <p:txBody>
          <a:bodyPr wrap="square" lIns="0" tIns="0" rIns="0" bIns="0" rtlCol="0">
            <a:noAutofit/>
          </a:bodyPr>
          <a:lstStyle/>
          <a:p>
            <a:endParaRPr/>
          </a:p>
        </p:txBody>
      </p:sp>
      <p:sp>
        <p:nvSpPr>
          <p:cNvPr id="32" name="object 32"/>
          <p:cNvSpPr/>
          <p:nvPr/>
        </p:nvSpPr>
        <p:spPr>
          <a:xfrm>
            <a:off x="5771388" y="4357141"/>
            <a:ext cx="192024" cy="115773"/>
          </a:xfrm>
          <a:custGeom>
            <a:avLst/>
            <a:gdLst/>
            <a:ahLst/>
            <a:cxnLst/>
            <a:rect l="l" t="t" r="r" b="b"/>
            <a:pathLst>
              <a:path w="192024" h="115773">
                <a:moveTo>
                  <a:pt x="49402" y="20688"/>
                </a:moveTo>
                <a:lnTo>
                  <a:pt x="44958" y="21348"/>
                </a:lnTo>
                <a:lnTo>
                  <a:pt x="40386" y="21348"/>
                </a:lnTo>
                <a:lnTo>
                  <a:pt x="31241" y="23914"/>
                </a:lnTo>
                <a:lnTo>
                  <a:pt x="2666" y="53022"/>
                </a:lnTo>
                <a:lnTo>
                  <a:pt x="0" y="66611"/>
                </a:lnTo>
                <a:lnTo>
                  <a:pt x="0" y="71145"/>
                </a:lnTo>
                <a:lnTo>
                  <a:pt x="635" y="75666"/>
                </a:lnTo>
                <a:lnTo>
                  <a:pt x="1904" y="80200"/>
                </a:lnTo>
                <a:lnTo>
                  <a:pt x="3301" y="84734"/>
                </a:lnTo>
                <a:lnTo>
                  <a:pt x="5207" y="88620"/>
                </a:lnTo>
                <a:lnTo>
                  <a:pt x="7112" y="93154"/>
                </a:lnTo>
                <a:lnTo>
                  <a:pt x="9778" y="96380"/>
                </a:lnTo>
                <a:lnTo>
                  <a:pt x="12319" y="100253"/>
                </a:lnTo>
                <a:lnTo>
                  <a:pt x="16256" y="103479"/>
                </a:lnTo>
                <a:lnTo>
                  <a:pt x="46227" y="115773"/>
                </a:lnTo>
                <a:lnTo>
                  <a:pt x="50800" y="115773"/>
                </a:lnTo>
                <a:lnTo>
                  <a:pt x="86613" y="96380"/>
                </a:lnTo>
                <a:lnTo>
                  <a:pt x="95631" y="69850"/>
                </a:lnTo>
                <a:lnTo>
                  <a:pt x="94996" y="62090"/>
                </a:lnTo>
                <a:lnTo>
                  <a:pt x="150632" y="39471"/>
                </a:lnTo>
                <a:lnTo>
                  <a:pt x="85978" y="39471"/>
                </a:lnTo>
                <a:lnTo>
                  <a:pt x="82676" y="36207"/>
                </a:lnTo>
                <a:lnTo>
                  <a:pt x="79375" y="32981"/>
                </a:lnTo>
                <a:lnTo>
                  <a:pt x="58547" y="21983"/>
                </a:lnTo>
                <a:lnTo>
                  <a:pt x="49402" y="20688"/>
                </a:lnTo>
                <a:close/>
              </a:path>
              <a:path w="192024" h="115773">
                <a:moveTo>
                  <a:pt x="182245" y="0"/>
                </a:moveTo>
                <a:lnTo>
                  <a:pt x="85978" y="39471"/>
                </a:lnTo>
                <a:lnTo>
                  <a:pt x="150632" y="39471"/>
                </a:lnTo>
                <a:lnTo>
                  <a:pt x="192024" y="22644"/>
                </a:lnTo>
                <a:lnTo>
                  <a:pt x="186182" y="11633"/>
                </a:lnTo>
                <a:lnTo>
                  <a:pt x="182245" y="0"/>
                </a:lnTo>
                <a:close/>
              </a:path>
            </a:pathLst>
          </a:custGeom>
          <a:solidFill>
            <a:srgbClr val="174669"/>
          </a:solidFill>
        </p:spPr>
        <p:txBody>
          <a:bodyPr wrap="square" lIns="0" tIns="0" rIns="0" bIns="0" rtlCol="0">
            <a:noAutofit/>
          </a:bodyPr>
          <a:lstStyle/>
          <a:p>
            <a:endParaRPr/>
          </a:p>
        </p:txBody>
      </p:sp>
      <p:sp>
        <p:nvSpPr>
          <p:cNvPr id="33" name="object 33"/>
          <p:cNvSpPr/>
          <p:nvPr/>
        </p:nvSpPr>
        <p:spPr>
          <a:xfrm>
            <a:off x="6006084" y="4436364"/>
            <a:ext cx="94487" cy="170687"/>
          </a:xfrm>
          <a:custGeom>
            <a:avLst/>
            <a:gdLst/>
            <a:ahLst/>
            <a:cxnLst/>
            <a:rect l="l" t="t" r="r" b="b"/>
            <a:pathLst>
              <a:path w="94487" h="170687">
                <a:moveTo>
                  <a:pt x="39496" y="0"/>
                </a:moveTo>
                <a:lnTo>
                  <a:pt x="36956" y="76238"/>
                </a:lnTo>
                <a:lnTo>
                  <a:pt x="31750" y="77546"/>
                </a:lnTo>
                <a:lnTo>
                  <a:pt x="21336" y="82740"/>
                </a:lnTo>
                <a:lnTo>
                  <a:pt x="16890" y="85991"/>
                </a:lnTo>
                <a:lnTo>
                  <a:pt x="12953" y="89255"/>
                </a:lnTo>
                <a:lnTo>
                  <a:pt x="10413" y="93167"/>
                </a:lnTo>
                <a:lnTo>
                  <a:pt x="7112" y="97066"/>
                </a:lnTo>
                <a:lnTo>
                  <a:pt x="0" y="127685"/>
                </a:lnTo>
                <a:lnTo>
                  <a:pt x="635" y="132245"/>
                </a:lnTo>
                <a:lnTo>
                  <a:pt x="11049" y="153111"/>
                </a:lnTo>
                <a:lnTo>
                  <a:pt x="14224" y="156997"/>
                </a:lnTo>
                <a:lnTo>
                  <a:pt x="17525" y="160261"/>
                </a:lnTo>
                <a:lnTo>
                  <a:pt x="21336" y="162877"/>
                </a:lnTo>
                <a:lnTo>
                  <a:pt x="25273" y="164820"/>
                </a:lnTo>
                <a:lnTo>
                  <a:pt x="29717" y="166763"/>
                </a:lnTo>
                <a:lnTo>
                  <a:pt x="33654" y="168744"/>
                </a:lnTo>
                <a:lnTo>
                  <a:pt x="38226" y="169379"/>
                </a:lnTo>
                <a:lnTo>
                  <a:pt x="42671" y="170053"/>
                </a:lnTo>
                <a:lnTo>
                  <a:pt x="47243" y="170688"/>
                </a:lnTo>
                <a:lnTo>
                  <a:pt x="84074" y="152438"/>
                </a:lnTo>
                <a:lnTo>
                  <a:pt x="94487" y="117932"/>
                </a:lnTo>
                <a:lnTo>
                  <a:pt x="93852" y="113360"/>
                </a:lnTo>
                <a:lnTo>
                  <a:pt x="67310" y="79489"/>
                </a:lnTo>
                <a:lnTo>
                  <a:pt x="61467" y="77546"/>
                </a:lnTo>
                <a:lnTo>
                  <a:pt x="64112" y="1308"/>
                </a:lnTo>
                <a:lnTo>
                  <a:pt x="56261" y="1308"/>
                </a:lnTo>
                <a:lnTo>
                  <a:pt x="39496" y="0"/>
                </a:lnTo>
                <a:close/>
              </a:path>
              <a:path w="94487" h="170687">
                <a:moveTo>
                  <a:pt x="64135" y="660"/>
                </a:moveTo>
                <a:lnTo>
                  <a:pt x="56261" y="1308"/>
                </a:lnTo>
                <a:lnTo>
                  <a:pt x="64112" y="1308"/>
                </a:lnTo>
                <a:lnTo>
                  <a:pt x="64135" y="660"/>
                </a:lnTo>
                <a:close/>
              </a:path>
            </a:pathLst>
          </a:custGeom>
          <a:solidFill>
            <a:srgbClr val="174669"/>
          </a:solidFill>
        </p:spPr>
        <p:txBody>
          <a:bodyPr wrap="square" lIns="0" tIns="0" rIns="0" bIns="0" rtlCol="0">
            <a:noAutofit/>
          </a:bodyPr>
          <a:lstStyle/>
          <a:p>
            <a:endParaRPr/>
          </a:p>
        </p:txBody>
      </p:sp>
      <p:sp>
        <p:nvSpPr>
          <p:cNvPr id="34" name="object 34"/>
          <p:cNvSpPr/>
          <p:nvPr/>
        </p:nvSpPr>
        <p:spPr>
          <a:xfrm>
            <a:off x="6173723" y="4306823"/>
            <a:ext cx="172212" cy="94462"/>
          </a:xfrm>
          <a:custGeom>
            <a:avLst/>
            <a:gdLst/>
            <a:ahLst/>
            <a:cxnLst/>
            <a:rect l="l" t="t" r="r" b="b"/>
            <a:pathLst>
              <a:path w="172212" h="94462">
                <a:moveTo>
                  <a:pt x="2666" y="19913"/>
                </a:moveTo>
                <a:lnTo>
                  <a:pt x="1904" y="32130"/>
                </a:lnTo>
                <a:lnTo>
                  <a:pt x="0" y="43700"/>
                </a:lnTo>
                <a:lnTo>
                  <a:pt x="77342" y="53339"/>
                </a:lnTo>
                <a:lnTo>
                  <a:pt x="77977" y="58496"/>
                </a:lnTo>
                <a:lnTo>
                  <a:pt x="79883" y="63626"/>
                </a:lnTo>
                <a:lnTo>
                  <a:pt x="81914" y="67487"/>
                </a:lnTo>
                <a:lnTo>
                  <a:pt x="83820" y="71996"/>
                </a:lnTo>
                <a:lnTo>
                  <a:pt x="86487" y="75831"/>
                </a:lnTo>
                <a:lnTo>
                  <a:pt x="89662" y="79044"/>
                </a:lnTo>
                <a:lnTo>
                  <a:pt x="92963" y="82257"/>
                </a:lnTo>
                <a:lnTo>
                  <a:pt x="96138" y="85458"/>
                </a:lnTo>
                <a:lnTo>
                  <a:pt x="122174" y="94462"/>
                </a:lnTo>
                <a:lnTo>
                  <a:pt x="126746" y="94462"/>
                </a:lnTo>
                <a:lnTo>
                  <a:pt x="135762" y="93167"/>
                </a:lnTo>
                <a:lnTo>
                  <a:pt x="140335" y="91249"/>
                </a:lnTo>
                <a:lnTo>
                  <a:pt x="144906" y="89966"/>
                </a:lnTo>
                <a:lnTo>
                  <a:pt x="164973" y="71335"/>
                </a:lnTo>
                <a:lnTo>
                  <a:pt x="167639" y="67487"/>
                </a:lnTo>
                <a:lnTo>
                  <a:pt x="170179" y="58496"/>
                </a:lnTo>
                <a:lnTo>
                  <a:pt x="171576" y="54622"/>
                </a:lnTo>
                <a:lnTo>
                  <a:pt x="172212" y="49491"/>
                </a:lnTo>
                <a:lnTo>
                  <a:pt x="172212" y="44996"/>
                </a:lnTo>
                <a:lnTo>
                  <a:pt x="170941" y="35991"/>
                </a:lnTo>
                <a:lnTo>
                  <a:pt x="168910" y="31495"/>
                </a:lnTo>
                <a:lnTo>
                  <a:pt x="168097" y="29578"/>
                </a:lnTo>
                <a:lnTo>
                  <a:pt x="80517" y="29578"/>
                </a:lnTo>
                <a:lnTo>
                  <a:pt x="2666" y="19913"/>
                </a:lnTo>
                <a:close/>
              </a:path>
              <a:path w="172212" h="94462">
                <a:moveTo>
                  <a:pt x="122174" y="0"/>
                </a:moveTo>
                <a:lnTo>
                  <a:pt x="87756" y="17360"/>
                </a:lnTo>
                <a:lnTo>
                  <a:pt x="80517" y="29578"/>
                </a:lnTo>
                <a:lnTo>
                  <a:pt x="168097" y="29578"/>
                </a:lnTo>
                <a:lnTo>
                  <a:pt x="148843" y="7073"/>
                </a:lnTo>
                <a:lnTo>
                  <a:pt x="144906" y="4495"/>
                </a:lnTo>
                <a:lnTo>
                  <a:pt x="131190" y="660"/>
                </a:lnTo>
                <a:lnTo>
                  <a:pt x="126746" y="660"/>
                </a:lnTo>
                <a:lnTo>
                  <a:pt x="122174" y="0"/>
                </a:lnTo>
                <a:close/>
              </a:path>
            </a:pathLst>
          </a:custGeom>
          <a:solidFill>
            <a:srgbClr val="174669"/>
          </a:solidFill>
        </p:spPr>
        <p:txBody>
          <a:bodyPr wrap="square" lIns="0" tIns="0" rIns="0" bIns="0" rtlCol="0">
            <a:noAutofit/>
          </a:bodyPr>
          <a:lstStyle/>
          <a:p>
            <a:endParaRPr/>
          </a:p>
        </p:txBody>
      </p:sp>
      <p:sp>
        <p:nvSpPr>
          <p:cNvPr id="35" name="object 35"/>
          <p:cNvSpPr/>
          <p:nvPr/>
        </p:nvSpPr>
        <p:spPr>
          <a:xfrm>
            <a:off x="5961888" y="4223029"/>
            <a:ext cx="201167" cy="202666"/>
          </a:xfrm>
          <a:custGeom>
            <a:avLst/>
            <a:gdLst/>
            <a:ahLst/>
            <a:cxnLst/>
            <a:rect l="l" t="t" r="r" b="b"/>
            <a:pathLst>
              <a:path w="201167" h="202666">
                <a:moveTo>
                  <a:pt x="100584" y="0"/>
                </a:moveTo>
                <a:lnTo>
                  <a:pt x="61595" y="7823"/>
                </a:lnTo>
                <a:lnTo>
                  <a:pt x="29845" y="29959"/>
                </a:lnTo>
                <a:lnTo>
                  <a:pt x="7747" y="61899"/>
                </a:lnTo>
                <a:lnTo>
                  <a:pt x="0" y="101015"/>
                </a:lnTo>
                <a:lnTo>
                  <a:pt x="635" y="111417"/>
                </a:lnTo>
                <a:lnTo>
                  <a:pt x="12319" y="149225"/>
                </a:lnTo>
                <a:lnTo>
                  <a:pt x="36957" y="179184"/>
                </a:lnTo>
                <a:lnTo>
                  <a:pt x="70738" y="198107"/>
                </a:lnTo>
                <a:lnTo>
                  <a:pt x="100584" y="202666"/>
                </a:lnTo>
                <a:lnTo>
                  <a:pt x="110998" y="201993"/>
                </a:lnTo>
                <a:lnTo>
                  <a:pt x="148589" y="190284"/>
                </a:lnTo>
                <a:lnTo>
                  <a:pt x="178435" y="165506"/>
                </a:lnTo>
                <a:lnTo>
                  <a:pt x="197231" y="131610"/>
                </a:lnTo>
                <a:lnTo>
                  <a:pt x="201167" y="111417"/>
                </a:lnTo>
                <a:lnTo>
                  <a:pt x="201167" y="91224"/>
                </a:lnTo>
                <a:lnTo>
                  <a:pt x="199262" y="80784"/>
                </a:lnTo>
                <a:lnTo>
                  <a:pt x="197231" y="71018"/>
                </a:lnTo>
                <a:lnTo>
                  <a:pt x="193294" y="61899"/>
                </a:lnTo>
                <a:lnTo>
                  <a:pt x="189484" y="52781"/>
                </a:lnTo>
                <a:lnTo>
                  <a:pt x="164846" y="23456"/>
                </a:lnTo>
                <a:lnTo>
                  <a:pt x="130428" y="4559"/>
                </a:lnTo>
                <a:lnTo>
                  <a:pt x="110998" y="647"/>
                </a:lnTo>
                <a:lnTo>
                  <a:pt x="100584" y="0"/>
                </a:lnTo>
                <a:close/>
              </a:path>
            </a:pathLst>
          </a:custGeom>
          <a:solidFill>
            <a:srgbClr val="174669"/>
          </a:solidFill>
        </p:spPr>
        <p:txBody>
          <a:bodyPr wrap="square" lIns="0" tIns="0" rIns="0" bIns="0" rtlCol="0">
            <a:noAutofit/>
          </a:bodyPr>
          <a:lstStyle/>
          <a:p>
            <a:endParaRPr/>
          </a:p>
        </p:txBody>
      </p:sp>
      <p:sp>
        <p:nvSpPr>
          <p:cNvPr id="36" name="object 36"/>
          <p:cNvSpPr/>
          <p:nvPr/>
        </p:nvSpPr>
        <p:spPr>
          <a:xfrm>
            <a:off x="3429000" y="3904488"/>
            <a:ext cx="377951" cy="344424"/>
          </a:xfrm>
          <a:custGeom>
            <a:avLst/>
            <a:gdLst/>
            <a:ahLst/>
            <a:cxnLst/>
            <a:rect l="l" t="t" r="r" b="b"/>
            <a:pathLst>
              <a:path w="377951" h="344424">
                <a:moveTo>
                  <a:pt x="198627" y="0"/>
                </a:moveTo>
                <a:lnTo>
                  <a:pt x="179324" y="0"/>
                </a:lnTo>
                <a:lnTo>
                  <a:pt x="169672" y="584"/>
                </a:lnTo>
                <a:lnTo>
                  <a:pt x="107061" y="15405"/>
                </a:lnTo>
                <a:lnTo>
                  <a:pt x="99060" y="19405"/>
                </a:lnTo>
                <a:lnTo>
                  <a:pt x="91059" y="22809"/>
                </a:lnTo>
                <a:lnTo>
                  <a:pt x="83058" y="27381"/>
                </a:lnTo>
                <a:lnTo>
                  <a:pt x="75691" y="31940"/>
                </a:lnTo>
                <a:lnTo>
                  <a:pt x="68834" y="36487"/>
                </a:lnTo>
                <a:lnTo>
                  <a:pt x="62102" y="41630"/>
                </a:lnTo>
                <a:lnTo>
                  <a:pt x="55245" y="46761"/>
                </a:lnTo>
                <a:lnTo>
                  <a:pt x="49022" y="52463"/>
                </a:lnTo>
                <a:lnTo>
                  <a:pt x="43307" y="58178"/>
                </a:lnTo>
                <a:lnTo>
                  <a:pt x="37591" y="64439"/>
                </a:lnTo>
                <a:lnTo>
                  <a:pt x="32512" y="70713"/>
                </a:lnTo>
                <a:lnTo>
                  <a:pt x="27304" y="77000"/>
                </a:lnTo>
                <a:lnTo>
                  <a:pt x="8509" y="112903"/>
                </a:lnTo>
                <a:lnTo>
                  <a:pt x="4063" y="128320"/>
                </a:lnTo>
                <a:lnTo>
                  <a:pt x="2286" y="136309"/>
                </a:lnTo>
                <a:lnTo>
                  <a:pt x="0" y="152247"/>
                </a:lnTo>
                <a:lnTo>
                  <a:pt x="0" y="169367"/>
                </a:lnTo>
                <a:lnTo>
                  <a:pt x="1142" y="178498"/>
                </a:lnTo>
                <a:lnTo>
                  <a:pt x="2286" y="187032"/>
                </a:lnTo>
                <a:lnTo>
                  <a:pt x="4572" y="195021"/>
                </a:lnTo>
                <a:lnTo>
                  <a:pt x="6858" y="203568"/>
                </a:lnTo>
                <a:lnTo>
                  <a:pt x="25653" y="241782"/>
                </a:lnTo>
                <a:lnTo>
                  <a:pt x="31369" y="249186"/>
                </a:lnTo>
                <a:lnTo>
                  <a:pt x="36449" y="256031"/>
                </a:lnTo>
                <a:lnTo>
                  <a:pt x="42672" y="262305"/>
                </a:lnTo>
                <a:lnTo>
                  <a:pt x="49022" y="268592"/>
                </a:lnTo>
                <a:lnTo>
                  <a:pt x="55752" y="274853"/>
                </a:lnTo>
                <a:lnTo>
                  <a:pt x="62611" y="280568"/>
                </a:lnTo>
                <a:lnTo>
                  <a:pt x="58038" y="289115"/>
                </a:lnTo>
                <a:lnTo>
                  <a:pt x="31876" y="323900"/>
                </a:lnTo>
                <a:lnTo>
                  <a:pt x="6223" y="340436"/>
                </a:lnTo>
                <a:lnTo>
                  <a:pt x="0" y="343281"/>
                </a:lnTo>
                <a:lnTo>
                  <a:pt x="2921" y="343281"/>
                </a:lnTo>
                <a:lnTo>
                  <a:pt x="11429" y="344424"/>
                </a:lnTo>
                <a:lnTo>
                  <a:pt x="31876" y="344424"/>
                </a:lnTo>
                <a:lnTo>
                  <a:pt x="77470" y="334149"/>
                </a:lnTo>
                <a:lnTo>
                  <a:pt x="116077" y="309079"/>
                </a:lnTo>
                <a:lnTo>
                  <a:pt x="262382" y="309079"/>
                </a:lnTo>
                <a:lnTo>
                  <a:pt x="302260" y="289674"/>
                </a:lnTo>
                <a:lnTo>
                  <a:pt x="334645" y="262864"/>
                </a:lnTo>
                <a:lnTo>
                  <a:pt x="340360" y="257175"/>
                </a:lnTo>
                <a:lnTo>
                  <a:pt x="363092" y="223532"/>
                </a:lnTo>
                <a:lnTo>
                  <a:pt x="375665" y="185331"/>
                </a:lnTo>
                <a:lnTo>
                  <a:pt x="377951" y="152247"/>
                </a:lnTo>
                <a:lnTo>
                  <a:pt x="375665" y="136309"/>
                </a:lnTo>
                <a:lnTo>
                  <a:pt x="363092" y="98082"/>
                </a:lnTo>
                <a:lnTo>
                  <a:pt x="345439" y="70713"/>
                </a:lnTo>
                <a:lnTo>
                  <a:pt x="340360" y="64439"/>
                </a:lnTo>
                <a:lnTo>
                  <a:pt x="334645" y="58178"/>
                </a:lnTo>
                <a:lnTo>
                  <a:pt x="328929" y="52463"/>
                </a:lnTo>
                <a:lnTo>
                  <a:pt x="322707" y="46761"/>
                </a:lnTo>
                <a:lnTo>
                  <a:pt x="315849" y="41630"/>
                </a:lnTo>
                <a:lnTo>
                  <a:pt x="309117" y="36487"/>
                </a:lnTo>
                <a:lnTo>
                  <a:pt x="302260" y="31940"/>
                </a:lnTo>
                <a:lnTo>
                  <a:pt x="294894" y="27381"/>
                </a:lnTo>
                <a:lnTo>
                  <a:pt x="286892" y="22809"/>
                </a:lnTo>
                <a:lnTo>
                  <a:pt x="278891" y="19405"/>
                </a:lnTo>
                <a:lnTo>
                  <a:pt x="270890" y="15405"/>
                </a:lnTo>
                <a:lnTo>
                  <a:pt x="245363" y="6845"/>
                </a:lnTo>
                <a:lnTo>
                  <a:pt x="236220" y="4571"/>
                </a:lnTo>
                <a:lnTo>
                  <a:pt x="227075" y="2870"/>
                </a:lnTo>
                <a:lnTo>
                  <a:pt x="208279" y="584"/>
                </a:lnTo>
                <a:lnTo>
                  <a:pt x="198627" y="0"/>
                </a:lnTo>
                <a:close/>
              </a:path>
              <a:path w="377951" h="344424">
                <a:moveTo>
                  <a:pt x="262382" y="309079"/>
                </a:moveTo>
                <a:lnTo>
                  <a:pt x="116077" y="309079"/>
                </a:lnTo>
                <a:lnTo>
                  <a:pt x="133223" y="314769"/>
                </a:lnTo>
                <a:lnTo>
                  <a:pt x="160527" y="319913"/>
                </a:lnTo>
                <a:lnTo>
                  <a:pt x="169672" y="321056"/>
                </a:lnTo>
                <a:lnTo>
                  <a:pt x="179324" y="321614"/>
                </a:lnTo>
                <a:lnTo>
                  <a:pt x="198627" y="321614"/>
                </a:lnTo>
                <a:lnTo>
                  <a:pt x="245363" y="314210"/>
                </a:lnTo>
                <a:lnTo>
                  <a:pt x="262382" y="309079"/>
                </a:lnTo>
                <a:close/>
              </a:path>
            </a:pathLst>
          </a:custGeom>
          <a:solidFill>
            <a:srgbClr val="3192E0"/>
          </a:solidFill>
        </p:spPr>
        <p:txBody>
          <a:bodyPr wrap="square" lIns="0" tIns="0" rIns="0" bIns="0" rtlCol="0">
            <a:noAutofit/>
          </a:bodyPr>
          <a:lstStyle/>
          <a:p>
            <a:endParaRPr/>
          </a:p>
        </p:txBody>
      </p:sp>
      <p:sp>
        <p:nvSpPr>
          <p:cNvPr id="38" name="object 38"/>
          <p:cNvSpPr txBox="1"/>
          <p:nvPr/>
        </p:nvSpPr>
        <p:spPr>
          <a:xfrm>
            <a:off x="230835" y="4493869"/>
            <a:ext cx="2709545" cy="453390"/>
          </a:xfrm>
          <a:prstGeom prst="rect">
            <a:avLst/>
          </a:prstGeom>
        </p:spPr>
        <p:txBody>
          <a:bodyPr vert="horz" wrap="square" lIns="0" tIns="0" rIns="0" bIns="0" rtlCol="0">
            <a:noAutofit/>
          </a:bodyPr>
          <a:lstStyle/>
          <a:p>
            <a:pPr marL="245745">
              <a:lnSpc>
                <a:spcPct val="100000"/>
              </a:lnSpc>
            </a:pPr>
            <a:r>
              <a:rPr sz="1400" spc="-10" dirty="0">
                <a:solidFill>
                  <a:srgbClr val="FFFFFF"/>
                </a:solidFill>
                <a:latin typeface="Arial"/>
                <a:cs typeface="Arial"/>
              </a:rPr>
              <a:t>DR</a:t>
            </a:r>
            <a:r>
              <a:rPr sz="1400" spc="0" dirty="0">
                <a:solidFill>
                  <a:srgbClr val="FFFFFF"/>
                </a:solidFill>
                <a:latin typeface="Arial"/>
                <a:cs typeface="Arial"/>
              </a:rPr>
              <a:t>© Ins</a:t>
            </a:r>
            <a:r>
              <a:rPr sz="1400" spc="5" dirty="0">
                <a:solidFill>
                  <a:srgbClr val="FFFFFF"/>
                </a:solidFill>
                <a:latin typeface="Arial"/>
                <a:cs typeface="Arial"/>
              </a:rPr>
              <a:t>t</a:t>
            </a:r>
            <a:r>
              <a:rPr sz="1400" spc="0" dirty="0">
                <a:solidFill>
                  <a:srgbClr val="FFFFFF"/>
                </a:solidFill>
                <a:latin typeface="Arial"/>
                <a:cs typeface="Arial"/>
              </a:rPr>
              <a:t>itu</a:t>
            </a:r>
            <a:r>
              <a:rPr sz="1400" spc="-10" dirty="0">
                <a:solidFill>
                  <a:srgbClr val="FFFFFF"/>
                </a:solidFill>
                <a:latin typeface="Arial"/>
                <a:cs typeface="Arial"/>
              </a:rPr>
              <a:t>t</a:t>
            </a:r>
            <a:r>
              <a:rPr sz="1400" spc="0" dirty="0">
                <a:solidFill>
                  <a:srgbClr val="FFFFFF"/>
                </a:solidFill>
                <a:latin typeface="Arial"/>
                <a:cs typeface="Arial"/>
              </a:rPr>
              <a:t>o</a:t>
            </a:r>
            <a:r>
              <a:rPr sz="1400" spc="-45" dirty="0">
                <a:solidFill>
                  <a:srgbClr val="FFFFFF"/>
                </a:solidFill>
                <a:latin typeface="Arial"/>
                <a:cs typeface="Arial"/>
              </a:rPr>
              <a:t> </a:t>
            </a:r>
            <a:r>
              <a:rPr sz="1400" spc="-10" dirty="0">
                <a:solidFill>
                  <a:srgbClr val="FFFFFF"/>
                </a:solidFill>
                <a:latin typeface="Arial"/>
                <a:cs typeface="Arial"/>
              </a:rPr>
              <a:t>T</a:t>
            </a:r>
            <a:r>
              <a:rPr sz="1400" spc="0" dirty="0">
                <a:solidFill>
                  <a:srgbClr val="FFFFFF"/>
                </a:solidFill>
                <a:latin typeface="Arial"/>
                <a:cs typeface="Arial"/>
              </a:rPr>
              <a:t>ecnoló</a:t>
            </a:r>
            <a:r>
              <a:rPr sz="1400" spc="-10" dirty="0">
                <a:solidFill>
                  <a:srgbClr val="FFFFFF"/>
                </a:solidFill>
                <a:latin typeface="Arial"/>
                <a:cs typeface="Arial"/>
              </a:rPr>
              <a:t>g</a:t>
            </a:r>
            <a:r>
              <a:rPr sz="1400" spc="0" dirty="0">
                <a:solidFill>
                  <a:srgbClr val="FFFFFF"/>
                </a:solidFill>
                <a:latin typeface="Arial"/>
                <a:cs typeface="Arial"/>
              </a:rPr>
              <a:t>ico</a:t>
            </a:r>
            <a:r>
              <a:rPr sz="1400" spc="-60" dirty="0">
                <a:solidFill>
                  <a:srgbClr val="FFFFFF"/>
                </a:solidFill>
                <a:latin typeface="Arial"/>
                <a:cs typeface="Arial"/>
              </a:rPr>
              <a:t> </a:t>
            </a:r>
            <a:r>
              <a:rPr sz="1400" spc="0" dirty="0">
                <a:solidFill>
                  <a:srgbClr val="FFFFFF"/>
                </a:solidFill>
                <a:latin typeface="Arial"/>
                <a:cs typeface="Arial"/>
              </a:rPr>
              <a:t>y</a:t>
            </a:r>
            <a:r>
              <a:rPr sz="1400" spc="-5" dirty="0">
                <a:solidFill>
                  <a:srgbClr val="FFFFFF"/>
                </a:solidFill>
                <a:latin typeface="Arial"/>
                <a:cs typeface="Arial"/>
              </a:rPr>
              <a:t> </a:t>
            </a:r>
            <a:r>
              <a:rPr sz="1400" spc="0" dirty="0">
                <a:solidFill>
                  <a:srgbClr val="FFFFFF"/>
                </a:solidFill>
                <a:latin typeface="Arial"/>
                <a:cs typeface="Arial"/>
              </a:rPr>
              <a:t>de</a:t>
            </a:r>
            <a:endParaRPr sz="1400">
              <a:latin typeface="Arial"/>
              <a:cs typeface="Arial"/>
            </a:endParaRPr>
          </a:p>
          <a:p>
            <a:pPr marL="12700">
              <a:lnSpc>
                <a:spcPct val="100000"/>
              </a:lnSpc>
              <a:spcBef>
                <a:spcPts val="120"/>
              </a:spcBef>
            </a:pPr>
            <a:r>
              <a:rPr sz="1400" dirty="0">
                <a:solidFill>
                  <a:srgbClr val="FFFFFF"/>
                </a:solidFill>
                <a:latin typeface="Arial"/>
                <a:cs typeface="Arial"/>
              </a:rPr>
              <a:t>Estudios</a:t>
            </a:r>
            <a:r>
              <a:rPr sz="1400" spc="-40" dirty="0">
                <a:solidFill>
                  <a:srgbClr val="FFFFFF"/>
                </a:solidFill>
                <a:latin typeface="Arial"/>
                <a:cs typeface="Arial"/>
              </a:rPr>
              <a:t> </a:t>
            </a:r>
            <a:r>
              <a:rPr sz="1400" spc="0" dirty="0">
                <a:solidFill>
                  <a:srgbClr val="FFFFFF"/>
                </a:solidFill>
                <a:latin typeface="Arial"/>
                <a:cs typeface="Arial"/>
              </a:rPr>
              <a:t>Superiores</a:t>
            </a:r>
            <a:r>
              <a:rPr sz="1400" spc="-40" dirty="0">
                <a:solidFill>
                  <a:srgbClr val="FFFFFF"/>
                </a:solidFill>
                <a:latin typeface="Arial"/>
                <a:cs typeface="Arial"/>
              </a:rPr>
              <a:t> </a:t>
            </a:r>
            <a:r>
              <a:rPr sz="1400" spc="0" dirty="0">
                <a:solidFill>
                  <a:srgbClr val="FFFFFF"/>
                </a:solidFill>
                <a:latin typeface="Arial"/>
                <a:cs typeface="Arial"/>
              </a:rPr>
              <a:t>de</a:t>
            </a:r>
            <a:r>
              <a:rPr sz="1400" spc="-20" dirty="0">
                <a:solidFill>
                  <a:srgbClr val="FFFFFF"/>
                </a:solidFill>
                <a:latin typeface="Arial"/>
                <a:cs typeface="Arial"/>
              </a:rPr>
              <a:t> </a:t>
            </a:r>
            <a:r>
              <a:rPr sz="1400" spc="-10" dirty="0">
                <a:solidFill>
                  <a:srgbClr val="FFFFFF"/>
                </a:solidFill>
                <a:latin typeface="Arial"/>
                <a:cs typeface="Arial"/>
              </a:rPr>
              <a:t>M</a:t>
            </a:r>
            <a:r>
              <a:rPr sz="1400" spc="0" dirty="0">
                <a:solidFill>
                  <a:srgbClr val="FFFFFF"/>
                </a:solidFill>
                <a:latin typeface="Arial"/>
                <a:cs typeface="Arial"/>
              </a:rPr>
              <a:t>onterrey</a:t>
            </a:r>
            <a:endParaRPr sz="1400">
              <a:latin typeface="Arial"/>
              <a:cs typeface="Arial"/>
            </a:endParaRPr>
          </a:p>
        </p:txBody>
      </p:sp>
      <p:sp>
        <p:nvSpPr>
          <p:cNvPr id="39" name="object 37">
            <a:extLst>
              <a:ext uri="{FF2B5EF4-FFF2-40B4-BE49-F238E27FC236}">
                <a16:creationId xmlns:a16="http://schemas.microsoft.com/office/drawing/2014/main" id="{FD88BA5D-24E9-456E-B3AE-A86B4497DBD2}"/>
              </a:ext>
            </a:extLst>
          </p:cNvPr>
          <p:cNvSpPr txBox="1"/>
          <p:nvPr/>
        </p:nvSpPr>
        <p:spPr>
          <a:xfrm>
            <a:off x="1442655" y="2140629"/>
            <a:ext cx="6337935" cy="1266190"/>
          </a:xfrm>
          <a:prstGeom prst="rect">
            <a:avLst/>
          </a:prstGeom>
        </p:spPr>
        <p:txBody>
          <a:bodyPr vert="horz" wrap="square" lIns="0" tIns="0" rIns="0" bIns="0" rtlCol="0">
            <a:noAutofit/>
          </a:bodyPr>
          <a:lstStyle/>
          <a:p>
            <a:pPr marL="12700" algn="ctr">
              <a:lnSpc>
                <a:spcPct val="100000"/>
              </a:lnSpc>
            </a:pPr>
            <a:r>
              <a:rPr sz="4800" spc="-20" dirty="0" err="1">
                <a:solidFill>
                  <a:srgbClr val="18BAD4"/>
                </a:solidFill>
                <a:latin typeface="Calibri"/>
                <a:cs typeface="Calibri"/>
              </a:rPr>
              <a:t>Est</a:t>
            </a:r>
            <a:r>
              <a:rPr sz="4800" spc="-35" dirty="0" err="1">
                <a:solidFill>
                  <a:srgbClr val="18BAD4"/>
                </a:solidFill>
                <a:latin typeface="Calibri"/>
                <a:cs typeface="Calibri"/>
              </a:rPr>
              <a:t>r</a:t>
            </a:r>
            <a:r>
              <a:rPr sz="4800" spc="0" dirty="0" err="1">
                <a:solidFill>
                  <a:srgbClr val="18BAD4"/>
                </a:solidFill>
                <a:latin typeface="Calibri"/>
                <a:cs typeface="Calibri"/>
              </a:rPr>
              <a:t>uctura</a:t>
            </a:r>
            <a:r>
              <a:rPr sz="4800" spc="30" dirty="0">
                <a:solidFill>
                  <a:srgbClr val="18BAD4"/>
                </a:solidFill>
                <a:latin typeface="Calibri"/>
                <a:cs typeface="Calibri"/>
              </a:rPr>
              <a:t> </a:t>
            </a:r>
            <a:r>
              <a:rPr lang="es-MX" sz="4800" spc="30" dirty="0">
                <a:solidFill>
                  <a:srgbClr val="18BAD4"/>
                </a:solidFill>
                <a:latin typeface="Calibri"/>
                <a:cs typeface="Calibri"/>
              </a:rPr>
              <a:t>repetitiva</a:t>
            </a:r>
          </a:p>
          <a:p>
            <a:pPr marL="12700" algn="ctr">
              <a:lnSpc>
                <a:spcPct val="100000"/>
              </a:lnSpc>
            </a:pPr>
            <a:r>
              <a:rPr lang="es-MX" sz="2800" spc="-15" dirty="0" err="1">
                <a:solidFill>
                  <a:srgbClr val="FFFFFF"/>
                </a:solidFill>
                <a:latin typeface="Arial"/>
                <a:cs typeface="Arial"/>
              </a:rPr>
              <a:t>While</a:t>
            </a:r>
            <a:endParaRPr sz="28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7">
            <a:extLst>
              <a:ext uri="{FF2B5EF4-FFF2-40B4-BE49-F238E27FC236}">
                <a16:creationId xmlns:a16="http://schemas.microsoft.com/office/drawing/2014/main" id="{B86FDC06-C6F0-4A94-AACC-026FF7E83745}"/>
              </a:ext>
            </a:extLst>
          </p:cNvPr>
          <p:cNvSpPr/>
          <p:nvPr/>
        </p:nvSpPr>
        <p:spPr>
          <a:xfrm>
            <a:off x="2496884" y="2535174"/>
            <a:ext cx="1789366" cy="142875"/>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2" name="object 2"/>
          <p:cNvSpPr/>
          <p:nvPr/>
        </p:nvSpPr>
        <p:spPr>
          <a:xfrm>
            <a:off x="2720340" y="3183256"/>
            <a:ext cx="142875" cy="0"/>
          </a:xfrm>
          <a:custGeom>
            <a:avLst/>
            <a:gdLst/>
            <a:ahLst/>
            <a:cxnLst/>
            <a:rect l="l" t="t" r="r" b="b"/>
            <a:pathLst>
              <a:path w="190500">
                <a:moveTo>
                  <a:pt x="0" y="0"/>
                </a:moveTo>
                <a:lnTo>
                  <a:pt x="190500" y="0"/>
                </a:lnTo>
              </a:path>
            </a:pathLst>
          </a:custGeom>
          <a:ln w="4768595">
            <a:solidFill>
              <a:srgbClr val="003399"/>
            </a:solidFill>
          </a:ln>
        </p:spPr>
        <p:txBody>
          <a:bodyPr wrap="square" lIns="0" tIns="0" rIns="0" bIns="0" rtlCol="0">
            <a:noAutofit/>
          </a:bodyPr>
          <a:lstStyle/>
          <a:p>
            <a:endParaRPr sz="1350" dirty="0"/>
          </a:p>
        </p:txBody>
      </p:sp>
      <p:sp>
        <p:nvSpPr>
          <p:cNvPr id="8" name="object 8"/>
          <p:cNvSpPr txBox="1"/>
          <p:nvPr/>
        </p:nvSpPr>
        <p:spPr>
          <a:xfrm>
            <a:off x="5372101" y="3785616"/>
            <a:ext cx="429101" cy="826770"/>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y</a:t>
            </a:r>
            <a:r>
              <a:rPr sz="2700" b="1" dirty="0">
                <a:solidFill>
                  <a:srgbClr val="FF3300"/>
                </a:solidFill>
                <a:latin typeface="Arial"/>
                <a:cs typeface="Arial"/>
              </a:rPr>
              <a:t>=</a:t>
            </a:r>
            <a:endParaRPr sz="2700" dirty="0">
              <a:latin typeface="Arial"/>
              <a:cs typeface="Arial"/>
            </a:endParaRPr>
          </a:p>
          <a:p>
            <a:pPr marL="9525">
              <a:lnSpc>
                <a:spcPts val="3221"/>
              </a:lnSpc>
            </a:pPr>
            <a:r>
              <a:rPr lang="es-MX" sz="2700" b="1" dirty="0">
                <a:solidFill>
                  <a:srgbClr val="FF3300"/>
                </a:solidFill>
                <a:latin typeface="Arial"/>
                <a:cs typeface="Arial"/>
              </a:rPr>
              <a:t>x</a:t>
            </a:r>
            <a:r>
              <a:rPr sz="2700" b="1" dirty="0">
                <a:solidFill>
                  <a:srgbClr val="FF3300"/>
                </a:solidFill>
                <a:latin typeface="Arial"/>
                <a:cs typeface="Arial"/>
              </a:rPr>
              <a:t>=</a:t>
            </a:r>
            <a:endParaRPr sz="2700" dirty="0">
              <a:latin typeface="Arial"/>
              <a:cs typeface="Arial"/>
            </a:endParaRPr>
          </a:p>
        </p:txBody>
      </p:sp>
      <p:sp>
        <p:nvSpPr>
          <p:cNvPr id="9" name="object 9"/>
          <p:cNvSpPr/>
          <p:nvPr/>
        </p:nvSpPr>
        <p:spPr>
          <a:xfrm>
            <a:off x="5841587" y="3816477"/>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0" name="object 10"/>
          <p:cNvSpPr txBox="1"/>
          <p:nvPr/>
        </p:nvSpPr>
        <p:spPr>
          <a:xfrm>
            <a:off x="6165343" y="3771901"/>
            <a:ext cx="210026" cy="417671"/>
          </a:xfrm>
          <a:prstGeom prst="rect">
            <a:avLst/>
          </a:prstGeom>
        </p:spPr>
        <p:txBody>
          <a:bodyPr vert="horz" wrap="square" lIns="0" tIns="0" rIns="0" bIns="0" rtlCol="0">
            <a:noAutofit/>
          </a:bodyPr>
          <a:lstStyle/>
          <a:p>
            <a:pPr marL="9525"/>
            <a:r>
              <a:rPr sz="2700" b="1" dirty="0">
                <a:solidFill>
                  <a:srgbClr val="FF3300"/>
                </a:solidFill>
                <a:latin typeface="Arial"/>
                <a:cs typeface="Arial"/>
              </a:rPr>
              <a:t>1</a:t>
            </a:r>
            <a:endParaRPr sz="2700" dirty="0">
              <a:latin typeface="Arial"/>
              <a:cs typeface="Arial"/>
            </a:endParaRPr>
          </a:p>
        </p:txBody>
      </p:sp>
      <p:sp>
        <p:nvSpPr>
          <p:cNvPr id="11" name="object 11"/>
          <p:cNvSpPr/>
          <p:nvPr/>
        </p:nvSpPr>
        <p:spPr>
          <a:xfrm>
            <a:off x="5841587" y="4245102"/>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2" name="object 12"/>
          <p:cNvSpPr txBox="1"/>
          <p:nvPr/>
        </p:nvSpPr>
        <p:spPr>
          <a:xfrm>
            <a:off x="6165343" y="4200526"/>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1</a:t>
            </a:r>
            <a:endParaRPr sz="2700" dirty="0">
              <a:latin typeface="Arial"/>
              <a:cs typeface="Arial"/>
            </a:endParaRPr>
          </a:p>
        </p:txBody>
      </p:sp>
      <p:sp>
        <p:nvSpPr>
          <p:cNvPr id="13" name="object 13"/>
          <p:cNvSpPr/>
          <p:nvPr/>
        </p:nvSpPr>
        <p:spPr>
          <a:xfrm>
            <a:off x="2211706" y="2284857"/>
            <a:ext cx="1143000" cy="628650"/>
          </a:xfrm>
          <a:custGeom>
            <a:avLst/>
            <a:gdLst/>
            <a:ahLst/>
            <a:cxnLst/>
            <a:rect l="l" t="t" r="r" b="b"/>
            <a:pathLst>
              <a:path w="1524000" h="838200">
                <a:moveTo>
                  <a:pt x="1143000" y="0"/>
                </a:moveTo>
                <a:lnTo>
                  <a:pt x="381000" y="0"/>
                </a:lnTo>
                <a:lnTo>
                  <a:pt x="0" y="419100"/>
                </a:lnTo>
                <a:lnTo>
                  <a:pt x="381000" y="838200"/>
                </a:lnTo>
                <a:lnTo>
                  <a:pt x="1143000" y="838200"/>
                </a:lnTo>
                <a:lnTo>
                  <a:pt x="1524000" y="419100"/>
                </a:lnTo>
                <a:lnTo>
                  <a:pt x="1143000" y="0"/>
                </a:lnTo>
                <a:close/>
              </a:path>
            </a:pathLst>
          </a:custGeom>
          <a:solidFill>
            <a:schemeClr val="accent6">
              <a:lumMod val="75000"/>
            </a:schemeClr>
          </a:solidFill>
        </p:spPr>
        <p:txBody>
          <a:bodyPr wrap="square" lIns="0" tIns="0" rIns="0" bIns="0" rtlCol="0">
            <a:noAutofit/>
          </a:bodyPr>
          <a:lstStyle/>
          <a:p>
            <a:endParaRPr sz="1350" dirty="0"/>
          </a:p>
        </p:txBody>
      </p:sp>
      <p:sp>
        <p:nvSpPr>
          <p:cNvPr id="14" name="object 14"/>
          <p:cNvSpPr/>
          <p:nvPr/>
        </p:nvSpPr>
        <p:spPr>
          <a:xfrm>
            <a:off x="2211706" y="2284857"/>
            <a:ext cx="1143000" cy="628650"/>
          </a:xfrm>
          <a:custGeom>
            <a:avLst/>
            <a:gdLst/>
            <a:ahLst/>
            <a:cxnLst/>
            <a:rect l="l" t="t" r="r" b="b"/>
            <a:pathLst>
              <a:path w="1524000" h="838200">
                <a:moveTo>
                  <a:pt x="0" y="419100"/>
                </a:moveTo>
                <a:lnTo>
                  <a:pt x="381000" y="0"/>
                </a:lnTo>
                <a:lnTo>
                  <a:pt x="1143000" y="0"/>
                </a:lnTo>
                <a:lnTo>
                  <a:pt x="1524000" y="419100"/>
                </a:lnTo>
                <a:lnTo>
                  <a:pt x="1143000" y="838200"/>
                </a:lnTo>
                <a:lnTo>
                  <a:pt x="381000" y="838200"/>
                </a:lnTo>
                <a:lnTo>
                  <a:pt x="0" y="419100"/>
                </a:lnTo>
                <a:close/>
              </a:path>
            </a:pathLst>
          </a:custGeom>
          <a:ln w="12192">
            <a:solidFill>
              <a:srgbClr val="000000"/>
            </a:solidFill>
          </a:ln>
        </p:spPr>
        <p:txBody>
          <a:bodyPr wrap="square" lIns="0" tIns="0" rIns="0" bIns="0" rtlCol="0">
            <a:noAutofit/>
          </a:bodyPr>
          <a:lstStyle/>
          <a:p>
            <a:endParaRPr sz="1350" dirty="0"/>
          </a:p>
        </p:txBody>
      </p:sp>
      <p:sp>
        <p:nvSpPr>
          <p:cNvPr id="16" name="object 16"/>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17" name="object 17"/>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18" name="object 18"/>
          <p:cNvSpPr txBox="1"/>
          <p:nvPr/>
        </p:nvSpPr>
        <p:spPr>
          <a:xfrm>
            <a:off x="2401730" y="3402140"/>
            <a:ext cx="790099" cy="328613"/>
          </a:xfrm>
          <a:prstGeom prst="rect">
            <a:avLst/>
          </a:prstGeom>
        </p:spPr>
        <p:txBody>
          <a:bodyPr vert="horz" wrap="square" lIns="0" tIns="0" rIns="0" bIns="0" rtlCol="0">
            <a:noAutofit/>
          </a:bodyPr>
          <a:lstStyle/>
          <a:p>
            <a:pPr marL="9525"/>
            <a:r>
              <a:rPr lang="es-MX" sz="2100" b="1" spc="-8" dirty="0">
                <a:solidFill>
                  <a:srgbClr val="FFFFFF"/>
                </a:solidFill>
                <a:latin typeface="Times New Roman"/>
                <a:cs typeface="Times New Roman"/>
              </a:rPr>
              <a:t>y</a:t>
            </a:r>
            <a:r>
              <a:rPr sz="2100" b="1" spc="-15"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y*3</a:t>
            </a:r>
            <a:endParaRPr sz="2100" dirty="0">
              <a:latin typeface="Times New Roman"/>
              <a:cs typeface="Times New Roman"/>
            </a:endParaRPr>
          </a:p>
        </p:txBody>
      </p:sp>
      <p:sp>
        <p:nvSpPr>
          <p:cNvPr id="19" name="object 19"/>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0" name="object 20"/>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1" name="object 21"/>
          <p:cNvSpPr txBox="1"/>
          <p:nvPr/>
        </p:nvSpPr>
        <p:spPr>
          <a:xfrm>
            <a:off x="2338389" y="4202431"/>
            <a:ext cx="888206"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x</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x</a:t>
            </a:r>
            <a:r>
              <a:rPr sz="2100" b="1" spc="-15" dirty="0">
                <a:solidFill>
                  <a:srgbClr val="FFFFFF"/>
                </a:solidFill>
                <a:latin typeface="Times New Roman"/>
                <a:cs typeface="Times New Roman"/>
              </a:rPr>
              <a:t>+</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4" name="object 24"/>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5" name="object 25"/>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6" name="object 26"/>
          <p:cNvSpPr txBox="1"/>
          <p:nvPr/>
        </p:nvSpPr>
        <p:spPr>
          <a:xfrm>
            <a:off x="2514600" y="1572863"/>
            <a:ext cx="626364"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y </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7" name="object 27"/>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8" name="object 28"/>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9" name="object 29"/>
          <p:cNvSpPr txBox="1"/>
          <p:nvPr/>
        </p:nvSpPr>
        <p:spPr>
          <a:xfrm>
            <a:off x="2527363" y="1024700"/>
            <a:ext cx="673037"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 </a:t>
            </a:r>
            <a:r>
              <a:rPr sz="2100" b="1" spc="-11"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1</a:t>
            </a:r>
            <a:endParaRPr sz="2100" dirty="0">
              <a:latin typeface="Times New Roman"/>
              <a:cs typeface="Times New Roman"/>
            </a:endParaRPr>
          </a:p>
        </p:txBody>
      </p:sp>
      <p:sp>
        <p:nvSpPr>
          <p:cNvPr id="42" name="object 3">
            <a:extLst>
              <a:ext uri="{FF2B5EF4-FFF2-40B4-BE49-F238E27FC236}">
                <a16:creationId xmlns:a16="http://schemas.microsoft.com/office/drawing/2014/main" id="{1F017647-1A6E-444D-91D4-2D62827C4DFA}"/>
              </a:ext>
            </a:extLst>
          </p:cNvPr>
          <p:cNvSpPr/>
          <p:nvPr/>
        </p:nvSpPr>
        <p:spPr>
          <a:xfrm>
            <a:off x="1698213" y="4829175"/>
            <a:ext cx="1044988" cy="141732"/>
          </a:xfrm>
          <a:custGeom>
            <a:avLst/>
            <a:gdLst/>
            <a:ahLst/>
            <a:cxnLst/>
            <a:rect l="l" t="t" r="r" b="b"/>
            <a:pathLst>
              <a:path w="1371600" h="190500">
                <a:moveTo>
                  <a:pt x="0" y="190500"/>
                </a:moveTo>
                <a:lnTo>
                  <a:pt x="1371600" y="190500"/>
                </a:lnTo>
                <a:lnTo>
                  <a:pt x="13716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43" name="object 4">
            <a:extLst>
              <a:ext uri="{FF2B5EF4-FFF2-40B4-BE49-F238E27FC236}">
                <a16:creationId xmlns:a16="http://schemas.microsoft.com/office/drawing/2014/main" id="{AAE9D7A0-5740-46C9-8B6C-A352D34B8E95}"/>
              </a:ext>
            </a:extLst>
          </p:cNvPr>
          <p:cNvSpPr/>
          <p:nvPr/>
        </p:nvSpPr>
        <p:spPr>
          <a:xfrm>
            <a:off x="1543051" y="2057400"/>
            <a:ext cx="155162" cy="2914079"/>
          </a:xfrm>
          <a:custGeom>
            <a:avLst/>
            <a:gdLst/>
            <a:ahLst/>
            <a:cxnLst/>
            <a:rect l="l" t="t" r="r" b="b"/>
            <a:pathLst>
              <a:path w="190500" h="3104388">
                <a:moveTo>
                  <a:pt x="0" y="3104388"/>
                </a:moveTo>
                <a:lnTo>
                  <a:pt x="190500" y="3104388"/>
                </a:lnTo>
                <a:lnTo>
                  <a:pt x="190500" y="0"/>
                </a:lnTo>
                <a:lnTo>
                  <a:pt x="0" y="0"/>
                </a:lnTo>
                <a:lnTo>
                  <a:pt x="0" y="3104388"/>
                </a:lnTo>
                <a:close/>
              </a:path>
            </a:pathLst>
          </a:custGeom>
          <a:solidFill>
            <a:srgbClr val="003399"/>
          </a:solidFill>
        </p:spPr>
        <p:txBody>
          <a:bodyPr wrap="square" lIns="0" tIns="0" rIns="0" bIns="0" rtlCol="0">
            <a:noAutofit/>
          </a:bodyPr>
          <a:lstStyle/>
          <a:p>
            <a:endParaRPr sz="1350" dirty="0"/>
          </a:p>
        </p:txBody>
      </p:sp>
      <p:sp>
        <p:nvSpPr>
          <p:cNvPr id="44" name="object 5">
            <a:extLst>
              <a:ext uri="{FF2B5EF4-FFF2-40B4-BE49-F238E27FC236}">
                <a16:creationId xmlns:a16="http://schemas.microsoft.com/office/drawing/2014/main" id="{42D237D6-9A14-4FEA-B942-5C95B7FFC34D}"/>
              </a:ext>
            </a:extLst>
          </p:cNvPr>
          <p:cNvSpPr txBox="1"/>
          <p:nvPr/>
        </p:nvSpPr>
        <p:spPr>
          <a:xfrm>
            <a:off x="3609022" y="2311766"/>
            <a:ext cx="391478" cy="196501"/>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Falso</a:t>
            </a:r>
            <a:endParaRPr sz="1200" dirty="0">
              <a:latin typeface="Comic Sans MS"/>
              <a:cs typeface="Comic Sans MS"/>
            </a:endParaRPr>
          </a:p>
        </p:txBody>
      </p:sp>
      <p:sp>
        <p:nvSpPr>
          <p:cNvPr id="45" name="object 6">
            <a:extLst>
              <a:ext uri="{FF2B5EF4-FFF2-40B4-BE49-F238E27FC236}">
                <a16:creationId xmlns:a16="http://schemas.microsoft.com/office/drawing/2014/main" id="{03C5C0EC-0B31-42F5-8FD1-4EDA46B1F66C}"/>
              </a:ext>
            </a:extLst>
          </p:cNvPr>
          <p:cNvSpPr txBox="1"/>
          <p:nvPr/>
        </p:nvSpPr>
        <p:spPr>
          <a:xfrm>
            <a:off x="2943225" y="3046905"/>
            <a:ext cx="780574" cy="193834"/>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Verdad</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ro</a:t>
            </a:r>
            <a:endParaRPr sz="1200" dirty="0">
              <a:latin typeface="Comic Sans MS"/>
              <a:cs typeface="Comic Sans MS"/>
            </a:endParaRPr>
          </a:p>
        </p:txBody>
      </p:sp>
      <p:sp>
        <p:nvSpPr>
          <p:cNvPr id="47" name="object 30">
            <a:extLst>
              <a:ext uri="{FF2B5EF4-FFF2-40B4-BE49-F238E27FC236}">
                <a16:creationId xmlns:a16="http://schemas.microsoft.com/office/drawing/2014/main" id="{B98D4CCF-12C1-4E26-845B-AEA2B7772F2F}"/>
              </a:ext>
            </a:extLst>
          </p:cNvPr>
          <p:cNvSpPr txBox="1"/>
          <p:nvPr/>
        </p:nvSpPr>
        <p:spPr>
          <a:xfrm>
            <a:off x="1543051" y="1806417"/>
            <a:ext cx="598646" cy="193834"/>
          </a:xfrm>
          <a:prstGeom prst="rect">
            <a:avLst/>
          </a:prstGeom>
        </p:spPr>
        <p:txBody>
          <a:bodyPr vert="horz" wrap="square" lIns="0" tIns="0" rIns="0" bIns="0" rtlCol="0">
            <a:noAutofit/>
          </a:bodyPr>
          <a:lstStyle/>
          <a:p>
            <a:pPr marL="9525"/>
            <a:r>
              <a:rPr sz="1200" b="1" spc="-11" dirty="0">
                <a:solidFill>
                  <a:srgbClr val="EC7C30"/>
                </a:solidFill>
                <a:latin typeface="Comic Sans MS"/>
                <a:cs typeface="Comic Sans MS"/>
              </a:rPr>
              <a:t>R</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gresa</a:t>
            </a:r>
            <a:endParaRPr sz="1200" dirty="0">
              <a:latin typeface="Comic Sans MS"/>
              <a:cs typeface="Comic Sans MS"/>
            </a:endParaRPr>
          </a:p>
        </p:txBody>
      </p:sp>
      <p:sp>
        <p:nvSpPr>
          <p:cNvPr id="48" name="object 31">
            <a:extLst>
              <a:ext uri="{FF2B5EF4-FFF2-40B4-BE49-F238E27FC236}">
                <a16:creationId xmlns:a16="http://schemas.microsoft.com/office/drawing/2014/main" id="{0038B65D-8342-4913-8761-2E6B1D53DC54}"/>
              </a:ext>
            </a:extLst>
          </p:cNvPr>
          <p:cNvSpPr/>
          <p:nvPr/>
        </p:nvSpPr>
        <p:spPr>
          <a:xfrm flipH="1">
            <a:off x="2599688" y="1990488"/>
            <a:ext cx="258356" cy="193834"/>
          </a:xfrm>
          <a:custGeom>
            <a:avLst/>
            <a:gdLst/>
            <a:ahLst/>
            <a:cxnLst/>
            <a:rect l="l" t="t" r="r" b="b"/>
            <a:pathLst>
              <a:path w="288036" h="203200">
                <a:moveTo>
                  <a:pt x="0" y="203200"/>
                </a:moveTo>
                <a:lnTo>
                  <a:pt x="288036" y="0"/>
                </a:lnTo>
              </a:path>
            </a:pathLst>
          </a:custGeom>
          <a:ln w="57912">
            <a:solidFill>
              <a:srgbClr val="1308AC"/>
            </a:solidFill>
          </a:ln>
        </p:spPr>
        <p:txBody>
          <a:bodyPr wrap="square" lIns="0" tIns="0" rIns="0" bIns="0" rtlCol="0">
            <a:noAutofit/>
          </a:bodyPr>
          <a:lstStyle/>
          <a:p>
            <a:endParaRPr sz="1350" dirty="0"/>
          </a:p>
        </p:txBody>
      </p:sp>
      <p:sp>
        <p:nvSpPr>
          <p:cNvPr id="49" name="object 32">
            <a:extLst>
              <a:ext uri="{FF2B5EF4-FFF2-40B4-BE49-F238E27FC236}">
                <a16:creationId xmlns:a16="http://schemas.microsoft.com/office/drawing/2014/main" id="{4DEA0B9D-6E82-41B4-AF3B-9AA3D2944F16}"/>
              </a:ext>
            </a:extLst>
          </p:cNvPr>
          <p:cNvSpPr/>
          <p:nvPr/>
        </p:nvSpPr>
        <p:spPr>
          <a:xfrm flipV="1">
            <a:off x="2598941" y="2057400"/>
            <a:ext cx="227618" cy="182784"/>
          </a:xfrm>
          <a:custGeom>
            <a:avLst/>
            <a:gdLst/>
            <a:ahLst/>
            <a:cxnLst/>
            <a:rect l="l" t="t" r="r" b="b"/>
            <a:pathLst>
              <a:path w="247523" h="128396">
                <a:moveTo>
                  <a:pt x="0" y="0"/>
                </a:moveTo>
                <a:lnTo>
                  <a:pt x="247523" y="128396"/>
                </a:lnTo>
              </a:path>
            </a:pathLst>
          </a:custGeom>
          <a:ln w="57912">
            <a:solidFill>
              <a:srgbClr val="1308AC"/>
            </a:solidFill>
          </a:ln>
        </p:spPr>
        <p:txBody>
          <a:bodyPr wrap="square" lIns="0" tIns="0" rIns="0" bIns="0" rtlCol="0">
            <a:noAutofit/>
          </a:bodyPr>
          <a:lstStyle/>
          <a:p>
            <a:endParaRPr sz="1350" dirty="0"/>
          </a:p>
        </p:txBody>
      </p:sp>
      <p:sp>
        <p:nvSpPr>
          <p:cNvPr id="50" name="object 7">
            <a:extLst>
              <a:ext uri="{FF2B5EF4-FFF2-40B4-BE49-F238E27FC236}">
                <a16:creationId xmlns:a16="http://schemas.microsoft.com/office/drawing/2014/main" id="{42AE2DCB-38C5-48EA-A1DA-291D21221CAD}"/>
              </a:ext>
            </a:extLst>
          </p:cNvPr>
          <p:cNvSpPr/>
          <p:nvPr/>
        </p:nvSpPr>
        <p:spPr>
          <a:xfrm>
            <a:off x="1543050" y="2057400"/>
            <a:ext cx="1314994" cy="141732"/>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51" name="object 15">
            <a:extLst>
              <a:ext uri="{FF2B5EF4-FFF2-40B4-BE49-F238E27FC236}">
                <a16:creationId xmlns:a16="http://schemas.microsoft.com/office/drawing/2014/main" id="{4890EFA0-324D-423E-AE90-BA15B872B858}"/>
              </a:ext>
            </a:extLst>
          </p:cNvPr>
          <p:cNvSpPr txBox="1"/>
          <p:nvPr/>
        </p:nvSpPr>
        <p:spPr>
          <a:xfrm>
            <a:off x="2400301" y="2430304"/>
            <a:ext cx="730472"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a:t>
            </a:r>
            <a:r>
              <a:rPr sz="2100" b="1" spc="-4" dirty="0">
                <a:solidFill>
                  <a:srgbClr val="FFFFFF"/>
                </a:solidFill>
                <a:latin typeface="Times New Roman"/>
                <a:cs typeface="Times New Roman"/>
              </a:rPr>
              <a:t> </a:t>
            </a:r>
            <a:r>
              <a:rPr sz="2100" b="1" spc="-15" dirty="0">
                <a:solidFill>
                  <a:srgbClr val="FFFFFF"/>
                </a:solidFill>
                <a:latin typeface="Times New Roman"/>
                <a:cs typeface="Times New Roman"/>
              </a:rPr>
              <a:t>&lt;</a:t>
            </a:r>
            <a:r>
              <a:rPr lang="es-MX"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3</a:t>
            </a:r>
            <a:endParaRPr sz="2100" dirty="0">
              <a:latin typeface="Times New Roman"/>
              <a:cs typeface="Times New Roman"/>
            </a:endParaRPr>
          </a:p>
        </p:txBody>
      </p:sp>
      <p:sp>
        <p:nvSpPr>
          <p:cNvPr id="37" name="object 2">
            <a:extLst>
              <a:ext uri="{FF2B5EF4-FFF2-40B4-BE49-F238E27FC236}">
                <a16:creationId xmlns:a16="http://schemas.microsoft.com/office/drawing/2014/main" id="{A04AD09B-38B8-47D1-B27A-D0AA9B2360C0}"/>
              </a:ext>
            </a:extLst>
          </p:cNvPr>
          <p:cNvSpPr txBox="1"/>
          <p:nvPr/>
        </p:nvSpPr>
        <p:spPr>
          <a:xfrm>
            <a:off x="2595562" y="628650"/>
            <a:ext cx="3858101" cy="457200"/>
          </a:xfrm>
          <a:prstGeom prst="rect">
            <a:avLst/>
          </a:prstGeom>
        </p:spPr>
        <p:txBody>
          <a:bodyPr vert="horz" wrap="square" lIns="0" tIns="0" rIns="0" bIns="0" rtlCol="0">
            <a:noAutofit/>
          </a:bodyPr>
          <a:lstStyle/>
          <a:p>
            <a:pPr marL="9525" algn="ctr"/>
            <a:r>
              <a:rPr b="1" spc="-53" dirty="0">
                <a:solidFill>
                  <a:schemeClr val="bg1"/>
                </a:solidFill>
                <a:latin typeface="Arial" panose="020B0604020202020204" pitchFamily="34" charset="0"/>
                <a:cs typeface="Arial" panose="020B0604020202020204" pitchFamily="34" charset="0"/>
              </a:rPr>
              <a:t>S</a:t>
            </a:r>
            <a:r>
              <a:rPr b="1" spc="-26" dirty="0">
                <a:solidFill>
                  <a:schemeClr val="bg1"/>
                </a:solidFill>
                <a:latin typeface="Arial" panose="020B0604020202020204" pitchFamily="34" charset="0"/>
                <a:cs typeface="Arial" panose="020B0604020202020204" pitchFamily="34" charset="0"/>
              </a:rPr>
              <a:t>i</a:t>
            </a:r>
            <a:r>
              <a:rPr lang="es-MX" b="1" spc="-26" dirty="0">
                <a:solidFill>
                  <a:schemeClr val="bg1"/>
                </a:solidFill>
                <a:latin typeface="Arial" panose="020B0604020202020204" pitchFamily="34" charset="0"/>
                <a:cs typeface="Arial" panose="020B0604020202020204" pitchFamily="34" charset="0"/>
              </a:rPr>
              <a:t>mulación de uso</a:t>
            </a:r>
            <a:endParaRPr b="1" dirty="0">
              <a:solidFill>
                <a:schemeClr val="bg1"/>
              </a:solidFill>
              <a:latin typeface="Arial" panose="020B0604020202020204" pitchFamily="34" charset="0"/>
              <a:cs typeface="Arial" panose="020B0604020202020204" pitchFamily="34" charset="0"/>
            </a:endParaRPr>
          </a:p>
        </p:txBody>
      </p:sp>
      <p:sp>
        <p:nvSpPr>
          <p:cNvPr id="38" name="object 14">
            <a:extLst>
              <a:ext uri="{FF2B5EF4-FFF2-40B4-BE49-F238E27FC236}">
                <a16:creationId xmlns:a16="http://schemas.microsoft.com/office/drawing/2014/main" id="{9C67142F-01F5-4C99-AF48-FD59126D4EB0}"/>
              </a:ext>
            </a:extLst>
          </p:cNvPr>
          <p:cNvSpPr txBox="1"/>
          <p:nvPr/>
        </p:nvSpPr>
        <p:spPr>
          <a:xfrm>
            <a:off x="1641769" y="-26351"/>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000" b="1" dirty="0">
              <a:solidFill>
                <a:schemeClr val="bg1"/>
              </a:solidFill>
              <a:latin typeface="Calibri"/>
              <a:cs typeface="Calibri"/>
            </a:endParaRPr>
          </a:p>
        </p:txBody>
      </p:sp>
      <p:sp>
        <p:nvSpPr>
          <p:cNvPr id="39" name="object 22">
            <a:extLst>
              <a:ext uri="{FF2B5EF4-FFF2-40B4-BE49-F238E27FC236}">
                <a16:creationId xmlns:a16="http://schemas.microsoft.com/office/drawing/2014/main" id="{280B2408-7B7D-4CBA-8428-40BB9A1F2B29}"/>
              </a:ext>
            </a:extLst>
          </p:cNvPr>
          <p:cNvSpPr txBox="1"/>
          <p:nvPr/>
        </p:nvSpPr>
        <p:spPr>
          <a:xfrm>
            <a:off x="5271688" y="1358956"/>
            <a:ext cx="2569607" cy="1999108"/>
          </a:xfrm>
          <a:prstGeom prst="rect">
            <a:avLst/>
          </a:prstGeom>
        </p:spPr>
        <p:txBody>
          <a:bodyPr vert="horz" wrap="square" lIns="0" tIns="0" rIns="0" bIns="0" rtlCol="0">
            <a:noAutofit/>
          </a:bodyPr>
          <a:lstStyle/>
          <a:p>
            <a:pPr marL="9525"/>
            <a:r>
              <a:rPr lang="es-MX" sz="2400" dirty="0">
                <a:solidFill>
                  <a:srgbClr val="C5DAEB"/>
                </a:solidFill>
                <a:cs typeface="Calibri"/>
              </a:rPr>
              <a:t>x = 1</a:t>
            </a:r>
          </a:p>
          <a:p>
            <a:pPr marL="9525"/>
            <a:r>
              <a:rPr lang="es-MX" sz="2400" dirty="0">
                <a:solidFill>
                  <a:srgbClr val="C5DAEB"/>
                </a:solidFill>
                <a:cs typeface="Calibri"/>
              </a:rPr>
              <a:t>y = 1</a:t>
            </a:r>
          </a:p>
          <a:p>
            <a:pPr marL="9525"/>
            <a:r>
              <a:rPr lang="es-MX" sz="2400" b="1" dirty="0" err="1">
                <a:solidFill>
                  <a:srgbClr val="92D050"/>
                </a:solidFill>
                <a:cs typeface="Arial"/>
              </a:rPr>
              <a:t>while</a:t>
            </a:r>
            <a:r>
              <a:rPr lang="es-MX" sz="2400" dirty="0">
                <a:cs typeface="Arial"/>
              </a:rPr>
              <a:t> </a:t>
            </a:r>
            <a:r>
              <a:rPr lang="es-MX" sz="2400" b="1" dirty="0">
                <a:solidFill>
                  <a:srgbClr val="FFC000"/>
                </a:solidFill>
                <a:cs typeface="Arial"/>
              </a:rPr>
              <a:t>x&lt;=3 </a:t>
            </a:r>
            <a:r>
              <a:rPr lang="es-MX" sz="2400" dirty="0">
                <a:solidFill>
                  <a:srgbClr val="C5DAEB"/>
                </a:solidFill>
                <a:cs typeface="Calibri"/>
              </a:rPr>
              <a:t>:</a:t>
            </a:r>
          </a:p>
          <a:p>
            <a:pPr marL="9525"/>
            <a:r>
              <a:rPr lang="es-MX" sz="2400" dirty="0">
                <a:cs typeface="Arial"/>
              </a:rPr>
              <a:t>	</a:t>
            </a:r>
            <a:r>
              <a:rPr lang="es-MX" sz="2400" dirty="0">
                <a:solidFill>
                  <a:srgbClr val="C5DAEB"/>
                </a:solidFill>
                <a:cs typeface="Calibri"/>
              </a:rPr>
              <a:t>y = y * 3</a:t>
            </a:r>
          </a:p>
          <a:p>
            <a:pPr marL="9525"/>
            <a:r>
              <a:rPr lang="es-MX" sz="2400" dirty="0">
                <a:solidFill>
                  <a:srgbClr val="C5DAEB"/>
                </a:solidFill>
                <a:cs typeface="Calibri"/>
              </a:rPr>
              <a:t>	x = x + 1</a:t>
            </a:r>
          </a:p>
        </p:txBody>
      </p:sp>
    </p:spTree>
    <p:extLst>
      <p:ext uri="{BB962C8B-B14F-4D97-AF65-F5344CB8AC3E}">
        <p14:creationId xmlns:p14="http://schemas.microsoft.com/office/powerpoint/2010/main" val="2805614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object 7">
            <a:extLst>
              <a:ext uri="{FF2B5EF4-FFF2-40B4-BE49-F238E27FC236}">
                <a16:creationId xmlns:a16="http://schemas.microsoft.com/office/drawing/2014/main" id="{D4CF412D-3516-43B5-B5CD-C44C7D9E9ACF}"/>
              </a:ext>
            </a:extLst>
          </p:cNvPr>
          <p:cNvSpPr/>
          <p:nvPr/>
        </p:nvSpPr>
        <p:spPr>
          <a:xfrm>
            <a:off x="2496884" y="2535174"/>
            <a:ext cx="1789366" cy="142875"/>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2" name="object 2"/>
          <p:cNvSpPr/>
          <p:nvPr/>
        </p:nvSpPr>
        <p:spPr>
          <a:xfrm>
            <a:off x="2720340" y="3183256"/>
            <a:ext cx="142875" cy="0"/>
          </a:xfrm>
          <a:custGeom>
            <a:avLst/>
            <a:gdLst/>
            <a:ahLst/>
            <a:cxnLst/>
            <a:rect l="l" t="t" r="r" b="b"/>
            <a:pathLst>
              <a:path w="190500">
                <a:moveTo>
                  <a:pt x="0" y="0"/>
                </a:moveTo>
                <a:lnTo>
                  <a:pt x="190500" y="0"/>
                </a:lnTo>
              </a:path>
            </a:pathLst>
          </a:custGeom>
          <a:ln w="4768595">
            <a:solidFill>
              <a:srgbClr val="003399"/>
            </a:solidFill>
          </a:ln>
        </p:spPr>
        <p:txBody>
          <a:bodyPr wrap="square" lIns="0" tIns="0" rIns="0" bIns="0" rtlCol="0">
            <a:noAutofit/>
          </a:bodyPr>
          <a:lstStyle/>
          <a:p>
            <a:endParaRPr sz="1350" dirty="0"/>
          </a:p>
        </p:txBody>
      </p:sp>
      <p:sp>
        <p:nvSpPr>
          <p:cNvPr id="8" name="object 8"/>
          <p:cNvSpPr txBox="1"/>
          <p:nvPr/>
        </p:nvSpPr>
        <p:spPr>
          <a:xfrm>
            <a:off x="5372101" y="3785616"/>
            <a:ext cx="429101" cy="826770"/>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y</a:t>
            </a:r>
            <a:r>
              <a:rPr sz="2700" b="1" dirty="0">
                <a:solidFill>
                  <a:srgbClr val="FF3300"/>
                </a:solidFill>
                <a:latin typeface="Arial"/>
                <a:cs typeface="Arial"/>
              </a:rPr>
              <a:t>=</a:t>
            </a:r>
            <a:endParaRPr sz="2700" dirty="0">
              <a:latin typeface="Arial"/>
              <a:cs typeface="Arial"/>
            </a:endParaRPr>
          </a:p>
          <a:p>
            <a:pPr marL="9525">
              <a:lnSpc>
                <a:spcPts val="3221"/>
              </a:lnSpc>
            </a:pPr>
            <a:r>
              <a:rPr lang="es-MX" sz="2700" b="1" dirty="0">
                <a:solidFill>
                  <a:srgbClr val="FF3300"/>
                </a:solidFill>
                <a:latin typeface="Arial"/>
                <a:cs typeface="Arial"/>
              </a:rPr>
              <a:t>x</a:t>
            </a:r>
            <a:r>
              <a:rPr sz="2700" b="1" dirty="0">
                <a:solidFill>
                  <a:srgbClr val="FF3300"/>
                </a:solidFill>
                <a:latin typeface="Arial"/>
                <a:cs typeface="Arial"/>
              </a:rPr>
              <a:t>=</a:t>
            </a:r>
            <a:endParaRPr sz="2700" dirty="0">
              <a:latin typeface="Arial"/>
              <a:cs typeface="Arial"/>
            </a:endParaRPr>
          </a:p>
        </p:txBody>
      </p:sp>
      <p:sp>
        <p:nvSpPr>
          <p:cNvPr id="9" name="object 9"/>
          <p:cNvSpPr/>
          <p:nvPr/>
        </p:nvSpPr>
        <p:spPr>
          <a:xfrm>
            <a:off x="5841587" y="3816477"/>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0" name="object 10"/>
          <p:cNvSpPr txBox="1"/>
          <p:nvPr/>
        </p:nvSpPr>
        <p:spPr>
          <a:xfrm>
            <a:off x="6165343" y="3771901"/>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3</a:t>
            </a:r>
            <a:endParaRPr sz="2700" dirty="0">
              <a:latin typeface="Arial"/>
              <a:cs typeface="Arial"/>
            </a:endParaRPr>
          </a:p>
        </p:txBody>
      </p:sp>
      <p:sp>
        <p:nvSpPr>
          <p:cNvPr id="11" name="object 11"/>
          <p:cNvSpPr/>
          <p:nvPr/>
        </p:nvSpPr>
        <p:spPr>
          <a:xfrm>
            <a:off x="5841587" y="4245102"/>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2" name="object 12"/>
          <p:cNvSpPr txBox="1"/>
          <p:nvPr/>
        </p:nvSpPr>
        <p:spPr>
          <a:xfrm>
            <a:off x="6165343" y="4200526"/>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1</a:t>
            </a:r>
            <a:endParaRPr sz="2700" dirty="0">
              <a:latin typeface="Arial"/>
              <a:cs typeface="Arial"/>
            </a:endParaRPr>
          </a:p>
        </p:txBody>
      </p:sp>
      <p:sp>
        <p:nvSpPr>
          <p:cNvPr id="13" name="object 13"/>
          <p:cNvSpPr/>
          <p:nvPr/>
        </p:nvSpPr>
        <p:spPr>
          <a:xfrm>
            <a:off x="2211706" y="2284857"/>
            <a:ext cx="1143000" cy="628650"/>
          </a:xfrm>
          <a:custGeom>
            <a:avLst/>
            <a:gdLst/>
            <a:ahLst/>
            <a:cxnLst/>
            <a:rect l="l" t="t" r="r" b="b"/>
            <a:pathLst>
              <a:path w="1524000" h="838200">
                <a:moveTo>
                  <a:pt x="1143000" y="0"/>
                </a:moveTo>
                <a:lnTo>
                  <a:pt x="381000" y="0"/>
                </a:lnTo>
                <a:lnTo>
                  <a:pt x="0" y="419100"/>
                </a:lnTo>
                <a:lnTo>
                  <a:pt x="381000" y="838200"/>
                </a:lnTo>
                <a:lnTo>
                  <a:pt x="1143000" y="838200"/>
                </a:lnTo>
                <a:lnTo>
                  <a:pt x="1524000" y="419100"/>
                </a:lnTo>
                <a:lnTo>
                  <a:pt x="1143000" y="0"/>
                </a:lnTo>
                <a:close/>
              </a:path>
            </a:pathLst>
          </a:custGeom>
          <a:solidFill>
            <a:srgbClr val="003399"/>
          </a:solidFill>
        </p:spPr>
        <p:txBody>
          <a:bodyPr wrap="square" lIns="0" tIns="0" rIns="0" bIns="0" rtlCol="0">
            <a:noAutofit/>
          </a:bodyPr>
          <a:lstStyle/>
          <a:p>
            <a:endParaRPr sz="1350" dirty="0"/>
          </a:p>
        </p:txBody>
      </p:sp>
      <p:sp>
        <p:nvSpPr>
          <p:cNvPr id="14" name="object 14"/>
          <p:cNvSpPr/>
          <p:nvPr/>
        </p:nvSpPr>
        <p:spPr>
          <a:xfrm>
            <a:off x="2211706" y="2284857"/>
            <a:ext cx="1143000" cy="628650"/>
          </a:xfrm>
          <a:custGeom>
            <a:avLst/>
            <a:gdLst/>
            <a:ahLst/>
            <a:cxnLst/>
            <a:rect l="l" t="t" r="r" b="b"/>
            <a:pathLst>
              <a:path w="1524000" h="838200">
                <a:moveTo>
                  <a:pt x="0" y="419100"/>
                </a:moveTo>
                <a:lnTo>
                  <a:pt x="381000" y="0"/>
                </a:lnTo>
                <a:lnTo>
                  <a:pt x="1143000" y="0"/>
                </a:lnTo>
                <a:lnTo>
                  <a:pt x="1524000" y="419100"/>
                </a:lnTo>
                <a:lnTo>
                  <a:pt x="1143000" y="838200"/>
                </a:lnTo>
                <a:lnTo>
                  <a:pt x="381000" y="838200"/>
                </a:lnTo>
                <a:lnTo>
                  <a:pt x="0" y="419100"/>
                </a:lnTo>
                <a:close/>
              </a:path>
            </a:pathLst>
          </a:custGeom>
          <a:ln w="12192">
            <a:solidFill>
              <a:srgbClr val="000000"/>
            </a:solidFill>
          </a:ln>
        </p:spPr>
        <p:txBody>
          <a:bodyPr wrap="square" lIns="0" tIns="0" rIns="0" bIns="0" rtlCol="0">
            <a:noAutofit/>
          </a:bodyPr>
          <a:lstStyle/>
          <a:p>
            <a:endParaRPr sz="1350" dirty="0"/>
          </a:p>
        </p:txBody>
      </p:sp>
      <p:sp>
        <p:nvSpPr>
          <p:cNvPr id="16" name="object 16"/>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chemeClr val="accent6">
              <a:lumMod val="75000"/>
            </a:schemeClr>
          </a:solidFill>
        </p:spPr>
        <p:txBody>
          <a:bodyPr wrap="square" lIns="0" tIns="0" rIns="0" bIns="0" rtlCol="0">
            <a:noAutofit/>
          </a:bodyPr>
          <a:lstStyle/>
          <a:p>
            <a:endParaRPr sz="1350" dirty="0"/>
          </a:p>
        </p:txBody>
      </p:sp>
      <p:sp>
        <p:nvSpPr>
          <p:cNvPr id="17" name="object 17"/>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18" name="object 18"/>
          <p:cNvSpPr txBox="1"/>
          <p:nvPr/>
        </p:nvSpPr>
        <p:spPr>
          <a:xfrm>
            <a:off x="2401730" y="3402140"/>
            <a:ext cx="790099" cy="328613"/>
          </a:xfrm>
          <a:prstGeom prst="rect">
            <a:avLst/>
          </a:prstGeom>
        </p:spPr>
        <p:txBody>
          <a:bodyPr vert="horz" wrap="square" lIns="0" tIns="0" rIns="0" bIns="0" rtlCol="0">
            <a:noAutofit/>
          </a:bodyPr>
          <a:lstStyle/>
          <a:p>
            <a:pPr marL="9525"/>
            <a:r>
              <a:rPr lang="es-MX" sz="2100" b="1" spc="-8" dirty="0">
                <a:solidFill>
                  <a:srgbClr val="FFFFFF"/>
                </a:solidFill>
                <a:latin typeface="Times New Roman"/>
                <a:cs typeface="Times New Roman"/>
              </a:rPr>
              <a:t>y</a:t>
            </a:r>
            <a:r>
              <a:rPr sz="2100" b="1" spc="-15"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y*3</a:t>
            </a:r>
            <a:endParaRPr sz="2100" dirty="0">
              <a:latin typeface="Times New Roman"/>
              <a:cs typeface="Times New Roman"/>
            </a:endParaRPr>
          </a:p>
        </p:txBody>
      </p:sp>
      <p:sp>
        <p:nvSpPr>
          <p:cNvPr id="19" name="object 19"/>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0" name="object 20"/>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1" name="object 21"/>
          <p:cNvSpPr txBox="1"/>
          <p:nvPr/>
        </p:nvSpPr>
        <p:spPr>
          <a:xfrm>
            <a:off x="2338389" y="4202431"/>
            <a:ext cx="888206"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x</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x</a:t>
            </a:r>
            <a:r>
              <a:rPr sz="2100" b="1" spc="-15" dirty="0">
                <a:solidFill>
                  <a:srgbClr val="FFFFFF"/>
                </a:solidFill>
                <a:latin typeface="Times New Roman"/>
                <a:cs typeface="Times New Roman"/>
              </a:rPr>
              <a:t>+</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4" name="object 24"/>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5" name="object 25"/>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6" name="object 26"/>
          <p:cNvSpPr txBox="1"/>
          <p:nvPr/>
        </p:nvSpPr>
        <p:spPr>
          <a:xfrm>
            <a:off x="2514600" y="1572863"/>
            <a:ext cx="626364"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y </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7" name="object 27"/>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8" name="object 28"/>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9" name="object 29"/>
          <p:cNvSpPr txBox="1"/>
          <p:nvPr/>
        </p:nvSpPr>
        <p:spPr>
          <a:xfrm>
            <a:off x="2527363" y="1024700"/>
            <a:ext cx="673037"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 </a:t>
            </a:r>
            <a:r>
              <a:rPr sz="2100" b="1" spc="-11"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1</a:t>
            </a:r>
            <a:endParaRPr sz="2100" dirty="0">
              <a:latin typeface="Times New Roman"/>
              <a:cs typeface="Times New Roman"/>
            </a:endParaRPr>
          </a:p>
        </p:txBody>
      </p:sp>
      <p:sp>
        <p:nvSpPr>
          <p:cNvPr id="49" name="object 3">
            <a:extLst>
              <a:ext uri="{FF2B5EF4-FFF2-40B4-BE49-F238E27FC236}">
                <a16:creationId xmlns:a16="http://schemas.microsoft.com/office/drawing/2014/main" id="{079DE7B4-5DEC-441E-8F99-1B24C6954EE1}"/>
              </a:ext>
            </a:extLst>
          </p:cNvPr>
          <p:cNvSpPr/>
          <p:nvPr/>
        </p:nvSpPr>
        <p:spPr>
          <a:xfrm>
            <a:off x="1698213" y="4829175"/>
            <a:ext cx="1044988" cy="141732"/>
          </a:xfrm>
          <a:custGeom>
            <a:avLst/>
            <a:gdLst/>
            <a:ahLst/>
            <a:cxnLst/>
            <a:rect l="l" t="t" r="r" b="b"/>
            <a:pathLst>
              <a:path w="1371600" h="190500">
                <a:moveTo>
                  <a:pt x="0" y="190500"/>
                </a:moveTo>
                <a:lnTo>
                  <a:pt x="1371600" y="190500"/>
                </a:lnTo>
                <a:lnTo>
                  <a:pt x="13716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50" name="object 4">
            <a:extLst>
              <a:ext uri="{FF2B5EF4-FFF2-40B4-BE49-F238E27FC236}">
                <a16:creationId xmlns:a16="http://schemas.microsoft.com/office/drawing/2014/main" id="{BE396986-11B3-4018-98D1-9470293C1B73}"/>
              </a:ext>
            </a:extLst>
          </p:cNvPr>
          <p:cNvSpPr/>
          <p:nvPr/>
        </p:nvSpPr>
        <p:spPr>
          <a:xfrm>
            <a:off x="1543051" y="2057400"/>
            <a:ext cx="155162" cy="2914079"/>
          </a:xfrm>
          <a:custGeom>
            <a:avLst/>
            <a:gdLst/>
            <a:ahLst/>
            <a:cxnLst/>
            <a:rect l="l" t="t" r="r" b="b"/>
            <a:pathLst>
              <a:path w="190500" h="3104388">
                <a:moveTo>
                  <a:pt x="0" y="3104388"/>
                </a:moveTo>
                <a:lnTo>
                  <a:pt x="190500" y="3104388"/>
                </a:lnTo>
                <a:lnTo>
                  <a:pt x="190500" y="0"/>
                </a:lnTo>
                <a:lnTo>
                  <a:pt x="0" y="0"/>
                </a:lnTo>
                <a:lnTo>
                  <a:pt x="0" y="3104388"/>
                </a:lnTo>
                <a:close/>
              </a:path>
            </a:pathLst>
          </a:custGeom>
          <a:solidFill>
            <a:srgbClr val="003399"/>
          </a:solidFill>
        </p:spPr>
        <p:txBody>
          <a:bodyPr wrap="square" lIns="0" tIns="0" rIns="0" bIns="0" rtlCol="0">
            <a:noAutofit/>
          </a:bodyPr>
          <a:lstStyle/>
          <a:p>
            <a:endParaRPr sz="1350" dirty="0"/>
          </a:p>
        </p:txBody>
      </p:sp>
      <p:sp>
        <p:nvSpPr>
          <p:cNvPr id="51" name="object 5">
            <a:extLst>
              <a:ext uri="{FF2B5EF4-FFF2-40B4-BE49-F238E27FC236}">
                <a16:creationId xmlns:a16="http://schemas.microsoft.com/office/drawing/2014/main" id="{BD305196-894F-4469-84E3-1D88D18F6CCA}"/>
              </a:ext>
            </a:extLst>
          </p:cNvPr>
          <p:cNvSpPr txBox="1"/>
          <p:nvPr/>
        </p:nvSpPr>
        <p:spPr>
          <a:xfrm>
            <a:off x="3609022" y="2311766"/>
            <a:ext cx="391478" cy="196501"/>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Falso</a:t>
            </a:r>
            <a:endParaRPr sz="1200" dirty="0">
              <a:latin typeface="Comic Sans MS"/>
              <a:cs typeface="Comic Sans MS"/>
            </a:endParaRPr>
          </a:p>
        </p:txBody>
      </p:sp>
      <p:sp>
        <p:nvSpPr>
          <p:cNvPr id="52" name="object 6">
            <a:extLst>
              <a:ext uri="{FF2B5EF4-FFF2-40B4-BE49-F238E27FC236}">
                <a16:creationId xmlns:a16="http://schemas.microsoft.com/office/drawing/2014/main" id="{721161CD-C52E-4C50-B28C-27B487D4078B}"/>
              </a:ext>
            </a:extLst>
          </p:cNvPr>
          <p:cNvSpPr txBox="1"/>
          <p:nvPr/>
        </p:nvSpPr>
        <p:spPr>
          <a:xfrm>
            <a:off x="2943225" y="3046905"/>
            <a:ext cx="780574" cy="193834"/>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Verdad</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ro</a:t>
            </a:r>
            <a:endParaRPr sz="1200" dirty="0">
              <a:latin typeface="Comic Sans MS"/>
              <a:cs typeface="Comic Sans MS"/>
            </a:endParaRPr>
          </a:p>
        </p:txBody>
      </p:sp>
      <p:sp>
        <p:nvSpPr>
          <p:cNvPr id="54" name="object 30">
            <a:extLst>
              <a:ext uri="{FF2B5EF4-FFF2-40B4-BE49-F238E27FC236}">
                <a16:creationId xmlns:a16="http://schemas.microsoft.com/office/drawing/2014/main" id="{B81B8DA0-82B7-4E1C-8480-9914D7D0858E}"/>
              </a:ext>
            </a:extLst>
          </p:cNvPr>
          <p:cNvSpPr txBox="1"/>
          <p:nvPr/>
        </p:nvSpPr>
        <p:spPr>
          <a:xfrm>
            <a:off x="1543051" y="1806417"/>
            <a:ext cx="598646" cy="193834"/>
          </a:xfrm>
          <a:prstGeom prst="rect">
            <a:avLst/>
          </a:prstGeom>
        </p:spPr>
        <p:txBody>
          <a:bodyPr vert="horz" wrap="square" lIns="0" tIns="0" rIns="0" bIns="0" rtlCol="0">
            <a:noAutofit/>
          </a:bodyPr>
          <a:lstStyle/>
          <a:p>
            <a:pPr marL="9525"/>
            <a:r>
              <a:rPr sz="1200" b="1" spc="-11" dirty="0">
                <a:solidFill>
                  <a:srgbClr val="EC7C30"/>
                </a:solidFill>
                <a:latin typeface="Comic Sans MS"/>
                <a:cs typeface="Comic Sans MS"/>
              </a:rPr>
              <a:t>R</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gresa</a:t>
            </a:r>
            <a:endParaRPr sz="1200" dirty="0">
              <a:latin typeface="Comic Sans MS"/>
              <a:cs typeface="Comic Sans MS"/>
            </a:endParaRPr>
          </a:p>
        </p:txBody>
      </p:sp>
      <p:sp>
        <p:nvSpPr>
          <p:cNvPr id="55" name="object 31">
            <a:extLst>
              <a:ext uri="{FF2B5EF4-FFF2-40B4-BE49-F238E27FC236}">
                <a16:creationId xmlns:a16="http://schemas.microsoft.com/office/drawing/2014/main" id="{A0EB73CB-818B-478A-82C7-E95EBE9B8D36}"/>
              </a:ext>
            </a:extLst>
          </p:cNvPr>
          <p:cNvSpPr/>
          <p:nvPr/>
        </p:nvSpPr>
        <p:spPr>
          <a:xfrm flipH="1">
            <a:off x="2599688" y="1990488"/>
            <a:ext cx="258356" cy="193834"/>
          </a:xfrm>
          <a:custGeom>
            <a:avLst/>
            <a:gdLst/>
            <a:ahLst/>
            <a:cxnLst/>
            <a:rect l="l" t="t" r="r" b="b"/>
            <a:pathLst>
              <a:path w="288036" h="203200">
                <a:moveTo>
                  <a:pt x="0" y="203200"/>
                </a:moveTo>
                <a:lnTo>
                  <a:pt x="288036" y="0"/>
                </a:lnTo>
              </a:path>
            </a:pathLst>
          </a:custGeom>
          <a:ln w="57912">
            <a:solidFill>
              <a:srgbClr val="1308AC"/>
            </a:solidFill>
          </a:ln>
        </p:spPr>
        <p:txBody>
          <a:bodyPr wrap="square" lIns="0" tIns="0" rIns="0" bIns="0" rtlCol="0">
            <a:noAutofit/>
          </a:bodyPr>
          <a:lstStyle/>
          <a:p>
            <a:endParaRPr sz="1350" dirty="0"/>
          </a:p>
        </p:txBody>
      </p:sp>
      <p:sp>
        <p:nvSpPr>
          <p:cNvPr id="56" name="object 32">
            <a:extLst>
              <a:ext uri="{FF2B5EF4-FFF2-40B4-BE49-F238E27FC236}">
                <a16:creationId xmlns:a16="http://schemas.microsoft.com/office/drawing/2014/main" id="{306643FD-8217-4A06-8803-654B83137C11}"/>
              </a:ext>
            </a:extLst>
          </p:cNvPr>
          <p:cNvSpPr/>
          <p:nvPr/>
        </p:nvSpPr>
        <p:spPr>
          <a:xfrm flipV="1">
            <a:off x="2598941" y="2057400"/>
            <a:ext cx="227618" cy="182784"/>
          </a:xfrm>
          <a:custGeom>
            <a:avLst/>
            <a:gdLst/>
            <a:ahLst/>
            <a:cxnLst/>
            <a:rect l="l" t="t" r="r" b="b"/>
            <a:pathLst>
              <a:path w="247523" h="128396">
                <a:moveTo>
                  <a:pt x="0" y="0"/>
                </a:moveTo>
                <a:lnTo>
                  <a:pt x="247523" y="128396"/>
                </a:lnTo>
              </a:path>
            </a:pathLst>
          </a:custGeom>
          <a:ln w="57912">
            <a:solidFill>
              <a:srgbClr val="1308AC"/>
            </a:solidFill>
          </a:ln>
        </p:spPr>
        <p:txBody>
          <a:bodyPr wrap="square" lIns="0" tIns="0" rIns="0" bIns="0" rtlCol="0">
            <a:noAutofit/>
          </a:bodyPr>
          <a:lstStyle/>
          <a:p>
            <a:endParaRPr sz="1350" dirty="0"/>
          </a:p>
        </p:txBody>
      </p:sp>
      <p:sp>
        <p:nvSpPr>
          <p:cNvPr id="57" name="object 7">
            <a:extLst>
              <a:ext uri="{FF2B5EF4-FFF2-40B4-BE49-F238E27FC236}">
                <a16:creationId xmlns:a16="http://schemas.microsoft.com/office/drawing/2014/main" id="{8B45B553-6772-4C7E-9359-8ADCBAEF6850}"/>
              </a:ext>
            </a:extLst>
          </p:cNvPr>
          <p:cNvSpPr/>
          <p:nvPr/>
        </p:nvSpPr>
        <p:spPr>
          <a:xfrm>
            <a:off x="1543050" y="2057400"/>
            <a:ext cx="1314994" cy="141732"/>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58" name="object 15">
            <a:extLst>
              <a:ext uri="{FF2B5EF4-FFF2-40B4-BE49-F238E27FC236}">
                <a16:creationId xmlns:a16="http://schemas.microsoft.com/office/drawing/2014/main" id="{9E128EB1-DE5B-435B-B494-496EBE9D8F5D}"/>
              </a:ext>
            </a:extLst>
          </p:cNvPr>
          <p:cNvSpPr txBox="1"/>
          <p:nvPr/>
        </p:nvSpPr>
        <p:spPr>
          <a:xfrm>
            <a:off x="2400301" y="2430304"/>
            <a:ext cx="730472"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a:t>
            </a:r>
            <a:r>
              <a:rPr sz="2100" b="1" spc="-4" dirty="0">
                <a:solidFill>
                  <a:srgbClr val="FFFFFF"/>
                </a:solidFill>
                <a:latin typeface="Times New Roman"/>
                <a:cs typeface="Times New Roman"/>
              </a:rPr>
              <a:t> </a:t>
            </a:r>
            <a:r>
              <a:rPr sz="2100" b="1" spc="-15" dirty="0">
                <a:solidFill>
                  <a:srgbClr val="FFFFFF"/>
                </a:solidFill>
                <a:latin typeface="Times New Roman"/>
                <a:cs typeface="Times New Roman"/>
              </a:rPr>
              <a:t>&lt;</a:t>
            </a:r>
            <a:r>
              <a:rPr lang="es-MX"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3</a:t>
            </a:r>
            <a:endParaRPr sz="2100" dirty="0">
              <a:latin typeface="Times New Roman"/>
              <a:cs typeface="Times New Roman"/>
            </a:endParaRPr>
          </a:p>
        </p:txBody>
      </p:sp>
      <p:sp>
        <p:nvSpPr>
          <p:cNvPr id="39" name="object 2">
            <a:extLst>
              <a:ext uri="{FF2B5EF4-FFF2-40B4-BE49-F238E27FC236}">
                <a16:creationId xmlns:a16="http://schemas.microsoft.com/office/drawing/2014/main" id="{D0D157F6-D903-4FEA-B725-02FF98C99187}"/>
              </a:ext>
            </a:extLst>
          </p:cNvPr>
          <p:cNvSpPr txBox="1"/>
          <p:nvPr/>
        </p:nvSpPr>
        <p:spPr>
          <a:xfrm>
            <a:off x="2595562" y="628650"/>
            <a:ext cx="3858101" cy="457200"/>
          </a:xfrm>
          <a:prstGeom prst="rect">
            <a:avLst/>
          </a:prstGeom>
        </p:spPr>
        <p:txBody>
          <a:bodyPr vert="horz" wrap="square" lIns="0" tIns="0" rIns="0" bIns="0" rtlCol="0">
            <a:noAutofit/>
          </a:bodyPr>
          <a:lstStyle/>
          <a:p>
            <a:pPr marL="9525" algn="ctr"/>
            <a:r>
              <a:rPr b="1" spc="-53" dirty="0">
                <a:solidFill>
                  <a:schemeClr val="bg1"/>
                </a:solidFill>
                <a:latin typeface="Arial" panose="020B0604020202020204" pitchFamily="34" charset="0"/>
                <a:cs typeface="Arial" panose="020B0604020202020204" pitchFamily="34" charset="0"/>
              </a:rPr>
              <a:t>S</a:t>
            </a:r>
            <a:r>
              <a:rPr b="1" spc="-26" dirty="0">
                <a:solidFill>
                  <a:schemeClr val="bg1"/>
                </a:solidFill>
                <a:latin typeface="Arial" panose="020B0604020202020204" pitchFamily="34" charset="0"/>
                <a:cs typeface="Arial" panose="020B0604020202020204" pitchFamily="34" charset="0"/>
              </a:rPr>
              <a:t>i</a:t>
            </a:r>
            <a:r>
              <a:rPr lang="es-MX" b="1" spc="-26" dirty="0">
                <a:solidFill>
                  <a:schemeClr val="bg1"/>
                </a:solidFill>
                <a:latin typeface="Arial" panose="020B0604020202020204" pitchFamily="34" charset="0"/>
                <a:cs typeface="Arial" panose="020B0604020202020204" pitchFamily="34" charset="0"/>
              </a:rPr>
              <a:t>mulación de uso</a:t>
            </a:r>
            <a:endParaRPr b="1" dirty="0">
              <a:solidFill>
                <a:schemeClr val="bg1"/>
              </a:solidFill>
              <a:latin typeface="Arial" panose="020B0604020202020204" pitchFamily="34" charset="0"/>
              <a:cs typeface="Arial" panose="020B0604020202020204" pitchFamily="34" charset="0"/>
            </a:endParaRPr>
          </a:p>
        </p:txBody>
      </p:sp>
      <p:sp>
        <p:nvSpPr>
          <p:cNvPr id="40" name="object 14">
            <a:extLst>
              <a:ext uri="{FF2B5EF4-FFF2-40B4-BE49-F238E27FC236}">
                <a16:creationId xmlns:a16="http://schemas.microsoft.com/office/drawing/2014/main" id="{FD850B4E-8505-4EEF-AF41-6DF4101EBF00}"/>
              </a:ext>
            </a:extLst>
          </p:cNvPr>
          <p:cNvSpPr txBox="1"/>
          <p:nvPr/>
        </p:nvSpPr>
        <p:spPr>
          <a:xfrm>
            <a:off x="1641769" y="-26351"/>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000" b="1" dirty="0">
              <a:solidFill>
                <a:schemeClr val="bg1"/>
              </a:solidFill>
              <a:latin typeface="Calibri"/>
              <a:cs typeface="Calibri"/>
            </a:endParaRPr>
          </a:p>
        </p:txBody>
      </p:sp>
      <p:sp>
        <p:nvSpPr>
          <p:cNvPr id="42" name="object 22">
            <a:extLst>
              <a:ext uri="{FF2B5EF4-FFF2-40B4-BE49-F238E27FC236}">
                <a16:creationId xmlns:a16="http://schemas.microsoft.com/office/drawing/2014/main" id="{12022E57-0D42-46F1-AEC3-F52D883F6021}"/>
              </a:ext>
            </a:extLst>
          </p:cNvPr>
          <p:cNvSpPr txBox="1"/>
          <p:nvPr/>
        </p:nvSpPr>
        <p:spPr>
          <a:xfrm>
            <a:off x="5271688" y="1358956"/>
            <a:ext cx="2569607" cy="1999108"/>
          </a:xfrm>
          <a:prstGeom prst="rect">
            <a:avLst/>
          </a:prstGeom>
        </p:spPr>
        <p:txBody>
          <a:bodyPr vert="horz" wrap="square" lIns="0" tIns="0" rIns="0" bIns="0" rtlCol="0">
            <a:noAutofit/>
          </a:bodyPr>
          <a:lstStyle/>
          <a:p>
            <a:pPr marL="9525"/>
            <a:r>
              <a:rPr lang="es-MX" sz="2400" dirty="0">
                <a:solidFill>
                  <a:srgbClr val="C5DAEB"/>
                </a:solidFill>
                <a:cs typeface="Calibri"/>
              </a:rPr>
              <a:t>x = 1</a:t>
            </a:r>
          </a:p>
          <a:p>
            <a:pPr marL="9525"/>
            <a:r>
              <a:rPr lang="es-MX" sz="2400" dirty="0">
                <a:solidFill>
                  <a:srgbClr val="C5DAEB"/>
                </a:solidFill>
                <a:cs typeface="Calibri"/>
              </a:rPr>
              <a:t>y = 1</a:t>
            </a:r>
          </a:p>
          <a:p>
            <a:pPr marL="9525"/>
            <a:r>
              <a:rPr lang="es-MX" sz="2400" b="1" dirty="0" err="1">
                <a:solidFill>
                  <a:srgbClr val="92D050"/>
                </a:solidFill>
                <a:cs typeface="Arial"/>
              </a:rPr>
              <a:t>while</a:t>
            </a:r>
            <a:r>
              <a:rPr lang="es-MX" sz="2400" dirty="0">
                <a:cs typeface="Arial"/>
              </a:rPr>
              <a:t> </a:t>
            </a:r>
            <a:r>
              <a:rPr lang="es-MX" sz="2400" b="1" dirty="0">
                <a:solidFill>
                  <a:srgbClr val="FFC000"/>
                </a:solidFill>
                <a:cs typeface="Arial"/>
              </a:rPr>
              <a:t>x&lt;=3 </a:t>
            </a:r>
            <a:r>
              <a:rPr lang="es-MX" sz="2400" dirty="0">
                <a:solidFill>
                  <a:srgbClr val="C5DAEB"/>
                </a:solidFill>
                <a:cs typeface="Calibri"/>
              </a:rPr>
              <a:t>:</a:t>
            </a:r>
          </a:p>
          <a:p>
            <a:pPr marL="9525"/>
            <a:r>
              <a:rPr lang="es-MX" sz="2400" dirty="0">
                <a:cs typeface="Arial"/>
              </a:rPr>
              <a:t>	</a:t>
            </a:r>
            <a:r>
              <a:rPr lang="es-MX" sz="2400" dirty="0">
                <a:solidFill>
                  <a:srgbClr val="C5DAEB"/>
                </a:solidFill>
                <a:cs typeface="Calibri"/>
              </a:rPr>
              <a:t>y = y * 3</a:t>
            </a:r>
          </a:p>
          <a:p>
            <a:pPr marL="9525"/>
            <a:r>
              <a:rPr lang="es-MX" sz="2400" dirty="0">
                <a:solidFill>
                  <a:srgbClr val="C5DAEB"/>
                </a:solidFill>
                <a:cs typeface="Calibri"/>
              </a:rPr>
              <a:t>	x = x + 1</a:t>
            </a:r>
          </a:p>
        </p:txBody>
      </p:sp>
    </p:spTree>
    <p:extLst>
      <p:ext uri="{BB962C8B-B14F-4D97-AF65-F5344CB8AC3E}">
        <p14:creationId xmlns:p14="http://schemas.microsoft.com/office/powerpoint/2010/main" val="1457695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7">
            <a:extLst>
              <a:ext uri="{FF2B5EF4-FFF2-40B4-BE49-F238E27FC236}">
                <a16:creationId xmlns:a16="http://schemas.microsoft.com/office/drawing/2014/main" id="{EF24A59D-2FDD-4D42-A13A-062A6E9F8A8E}"/>
              </a:ext>
            </a:extLst>
          </p:cNvPr>
          <p:cNvSpPr/>
          <p:nvPr/>
        </p:nvSpPr>
        <p:spPr>
          <a:xfrm>
            <a:off x="2496884" y="2535174"/>
            <a:ext cx="1789366" cy="142875"/>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2" name="object 2"/>
          <p:cNvSpPr/>
          <p:nvPr/>
        </p:nvSpPr>
        <p:spPr>
          <a:xfrm>
            <a:off x="2720340" y="3183256"/>
            <a:ext cx="142875" cy="0"/>
          </a:xfrm>
          <a:custGeom>
            <a:avLst/>
            <a:gdLst/>
            <a:ahLst/>
            <a:cxnLst/>
            <a:rect l="l" t="t" r="r" b="b"/>
            <a:pathLst>
              <a:path w="190500">
                <a:moveTo>
                  <a:pt x="0" y="0"/>
                </a:moveTo>
                <a:lnTo>
                  <a:pt x="190500" y="0"/>
                </a:lnTo>
              </a:path>
            </a:pathLst>
          </a:custGeom>
          <a:ln w="4768595">
            <a:solidFill>
              <a:srgbClr val="003399"/>
            </a:solidFill>
          </a:ln>
        </p:spPr>
        <p:txBody>
          <a:bodyPr wrap="square" lIns="0" tIns="0" rIns="0" bIns="0" rtlCol="0">
            <a:noAutofit/>
          </a:bodyPr>
          <a:lstStyle/>
          <a:p>
            <a:endParaRPr sz="1350" dirty="0"/>
          </a:p>
        </p:txBody>
      </p:sp>
      <p:sp>
        <p:nvSpPr>
          <p:cNvPr id="8" name="object 8"/>
          <p:cNvSpPr txBox="1"/>
          <p:nvPr/>
        </p:nvSpPr>
        <p:spPr>
          <a:xfrm>
            <a:off x="5372101" y="3785616"/>
            <a:ext cx="429101" cy="826770"/>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y</a:t>
            </a:r>
            <a:r>
              <a:rPr sz="2700" b="1" dirty="0">
                <a:solidFill>
                  <a:srgbClr val="FF3300"/>
                </a:solidFill>
                <a:latin typeface="Arial"/>
                <a:cs typeface="Arial"/>
              </a:rPr>
              <a:t>=</a:t>
            </a:r>
            <a:endParaRPr sz="2700" dirty="0">
              <a:latin typeface="Arial"/>
              <a:cs typeface="Arial"/>
            </a:endParaRPr>
          </a:p>
          <a:p>
            <a:pPr marL="9525">
              <a:lnSpc>
                <a:spcPts val="3221"/>
              </a:lnSpc>
            </a:pPr>
            <a:r>
              <a:rPr lang="es-MX" sz="2700" b="1" dirty="0">
                <a:solidFill>
                  <a:srgbClr val="FF3300"/>
                </a:solidFill>
                <a:latin typeface="Arial"/>
                <a:cs typeface="Arial"/>
              </a:rPr>
              <a:t>x</a:t>
            </a:r>
            <a:r>
              <a:rPr sz="2700" b="1" dirty="0">
                <a:solidFill>
                  <a:srgbClr val="FF3300"/>
                </a:solidFill>
                <a:latin typeface="Arial"/>
                <a:cs typeface="Arial"/>
              </a:rPr>
              <a:t>=</a:t>
            </a:r>
            <a:endParaRPr sz="2700" dirty="0">
              <a:latin typeface="Arial"/>
              <a:cs typeface="Arial"/>
            </a:endParaRPr>
          </a:p>
        </p:txBody>
      </p:sp>
      <p:sp>
        <p:nvSpPr>
          <p:cNvPr id="9" name="object 9"/>
          <p:cNvSpPr/>
          <p:nvPr/>
        </p:nvSpPr>
        <p:spPr>
          <a:xfrm>
            <a:off x="5841587" y="3816477"/>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0" name="object 10"/>
          <p:cNvSpPr txBox="1"/>
          <p:nvPr/>
        </p:nvSpPr>
        <p:spPr>
          <a:xfrm>
            <a:off x="6165343" y="3771901"/>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3</a:t>
            </a:r>
            <a:endParaRPr sz="2700" dirty="0">
              <a:latin typeface="Arial"/>
              <a:cs typeface="Arial"/>
            </a:endParaRPr>
          </a:p>
        </p:txBody>
      </p:sp>
      <p:sp>
        <p:nvSpPr>
          <p:cNvPr id="11" name="object 11"/>
          <p:cNvSpPr/>
          <p:nvPr/>
        </p:nvSpPr>
        <p:spPr>
          <a:xfrm>
            <a:off x="5841587" y="4245102"/>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2" name="object 12"/>
          <p:cNvSpPr txBox="1"/>
          <p:nvPr/>
        </p:nvSpPr>
        <p:spPr>
          <a:xfrm>
            <a:off x="6165343" y="4200526"/>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2</a:t>
            </a:r>
            <a:endParaRPr sz="2700" dirty="0">
              <a:latin typeface="Arial"/>
              <a:cs typeface="Arial"/>
            </a:endParaRPr>
          </a:p>
        </p:txBody>
      </p:sp>
      <p:sp>
        <p:nvSpPr>
          <p:cNvPr id="13" name="object 13"/>
          <p:cNvSpPr/>
          <p:nvPr/>
        </p:nvSpPr>
        <p:spPr>
          <a:xfrm>
            <a:off x="2211706" y="2284857"/>
            <a:ext cx="1143000" cy="628650"/>
          </a:xfrm>
          <a:custGeom>
            <a:avLst/>
            <a:gdLst/>
            <a:ahLst/>
            <a:cxnLst/>
            <a:rect l="l" t="t" r="r" b="b"/>
            <a:pathLst>
              <a:path w="1524000" h="838200">
                <a:moveTo>
                  <a:pt x="1143000" y="0"/>
                </a:moveTo>
                <a:lnTo>
                  <a:pt x="381000" y="0"/>
                </a:lnTo>
                <a:lnTo>
                  <a:pt x="0" y="419100"/>
                </a:lnTo>
                <a:lnTo>
                  <a:pt x="381000" y="838200"/>
                </a:lnTo>
                <a:lnTo>
                  <a:pt x="1143000" y="838200"/>
                </a:lnTo>
                <a:lnTo>
                  <a:pt x="1524000" y="419100"/>
                </a:lnTo>
                <a:lnTo>
                  <a:pt x="1143000" y="0"/>
                </a:lnTo>
                <a:close/>
              </a:path>
            </a:pathLst>
          </a:custGeom>
          <a:solidFill>
            <a:srgbClr val="003399"/>
          </a:solidFill>
        </p:spPr>
        <p:txBody>
          <a:bodyPr wrap="square" lIns="0" tIns="0" rIns="0" bIns="0" rtlCol="0">
            <a:noAutofit/>
          </a:bodyPr>
          <a:lstStyle/>
          <a:p>
            <a:endParaRPr sz="1350" dirty="0"/>
          </a:p>
        </p:txBody>
      </p:sp>
      <p:sp>
        <p:nvSpPr>
          <p:cNvPr id="14" name="object 14"/>
          <p:cNvSpPr/>
          <p:nvPr/>
        </p:nvSpPr>
        <p:spPr>
          <a:xfrm>
            <a:off x="2211706" y="2284857"/>
            <a:ext cx="1143000" cy="628650"/>
          </a:xfrm>
          <a:custGeom>
            <a:avLst/>
            <a:gdLst/>
            <a:ahLst/>
            <a:cxnLst/>
            <a:rect l="l" t="t" r="r" b="b"/>
            <a:pathLst>
              <a:path w="1524000" h="838200">
                <a:moveTo>
                  <a:pt x="0" y="419100"/>
                </a:moveTo>
                <a:lnTo>
                  <a:pt x="381000" y="0"/>
                </a:lnTo>
                <a:lnTo>
                  <a:pt x="1143000" y="0"/>
                </a:lnTo>
                <a:lnTo>
                  <a:pt x="1524000" y="419100"/>
                </a:lnTo>
                <a:lnTo>
                  <a:pt x="1143000" y="838200"/>
                </a:lnTo>
                <a:lnTo>
                  <a:pt x="381000" y="838200"/>
                </a:lnTo>
                <a:lnTo>
                  <a:pt x="0" y="419100"/>
                </a:lnTo>
                <a:close/>
              </a:path>
            </a:pathLst>
          </a:custGeom>
          <a:ln w="12192">
            <a:solidFill>
              <a:srgbClr val="000000"/>
            </a:solidFill>
          </a:ln>
        </p:spPr>
        <p:txBody>
          <a:bodyPr wrap="square" lIns="0" tIns="0" rIns="0" bIns="0" rtlCol="0">
            <a:noAutofit/>
          </a:bodyPr>
          <a:lstStyle/>
          <a:p>
            <a:endParaRPr sz="1350" dirty="0"/>
          </a:p>
        </p:txBody>
      </p:sp>
      <p:sp>
        <p:nvSpPr>
          <p:cNvPr id="16" name="object 16"/>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17" name="object 17"/>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18" name="object 18"/>
          <p:cNvSpPr txBox="1"/>
          <p:nvPr/>
        </p:nvSpPr>
        <p:spPr>
          <a:xfrm>
            <a:off x="2401730" y="3402140"/>
            <a:ext cx="790099" cy="328613"/>
          </a:xfrm>
          <a:prstGeom prst="rect">
            <a:avLst/>
          </a:prstGeom>
        </p:spPr>
        <p:txBody>
          <a:bodyPr vert="horz" wrap="square" lIns="0" tIns="0" rIns="0" bIns="0" rtlCol="0">
            <a:noAutofit/>
          </a:bodyPr>
          <a:lstStyle/>
          <a:p>
            <a:pPr marL="9525"/>
            <a:r>
              <a:rPr lang="es-MX" sz="2100" b="1" spc="-8" dirty="0">
                <a:solidFill>
                  <a:srgbClr val="FFFFFF"/>
                </a:solidFill>
                <a:latin typeface="Times New Roman"/>
                <a:cs typeface="Times New Roman"/>
              </a:rPr>
              <a:t>y</a:t>
            </a:r>
            <a:r>
              <a:rPr sz="2100" b="1" spc="-15"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y*3</a:t>
            </a:r>
            <a:endParaRPr sz="2100" dirty="0">
              <a:latin typeface="Times New Roman"/>
              <a:cs typeface="Times New Roman"/>
            </a:endParaRPr>
          </a:p>
        </p:txBody>
      </p:sp>
      <p:sp>
        <p:nvSpPr>
          <p:cNvPr id="19" name="object 19"/>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0" name="object 20"/>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chemeClr val="accent6">
              <a:lumMod val="75000"/>
            </a:schemeClr>
          </a:solidFill>
          <a:ln w="12192">
            <a:solidFill>
              <a:srgbClr val="000000"/>
            </a:solidFill>
          </a:ln>
        </p:spPr>
        <p:txBody>
          <a:bodyPr wrap="square" lIns="0" tIns="0" rIns="0" bIns="0" rtlCol="0">
            <a:noAutofit/>
          </a:bodyPr>
          <a:lstStyle/>
          <a:p>
            <a:endParaRPr sz="1350" dirty="0"/>
          </a:p>
        </p:txBody>
      </p:sp>
      <p:sp>
        <p:nvSpPr>
          <p:cNvPr id="21" name="object 21"/>
          <p:cNvSpPr txBox="1"/>
          <p:nvPr/>
        </p:nvSpPr>
        <p:spPr>
          <a:xfrm>
            <a:off x="2338389" y="4202431"/>
            <a:ext cx="888206"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x</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x</a:t>
            </a:r>
            <a:r>
              <a:rPr sz="2100" b="1" spc="-15" dirty="0">
                <a:solidFill>
                  <a:srgbClr val="FFFFFF"/>
                </a:solidFill>
                <a:latin typeface="Times New Roman"/>
                <a:cs typeface="Times New Roman"/>
              </a:rPr>
              <a:t>+</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4" name="object 24"/>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5" name="object 25"/>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6" name="object 26"/>
          <p:cNvSpPr txBox="1"/>
          <p:nvPr/>
        </p:nvSpPr>
        <p:spPr>
          <a:xfrm>
            <a:off x="2514600" y="1572863"/>
            <a:ext cx="626364"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y </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7" name="object 27"/>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8" name="object 28"/>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9" name="object 29"/>
          <p:cNvSpPr txBox="1"/>
          <p:nvPr/>
        </p:nvSpPr>
        <p:spPr>
          <a:xfrm>
            <a:off x="2527363" y="1024700"/>
            <a:ext cx="673037"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 </a:t>
            </a:r>
            <a:r>
              <a:rPr sz="2100" b="1" spc="-11"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1</a:t>
            </a:r>
            <a:endParaRPr sz="2100" dirty="0">
              <a:latin typeface="Times New Roman"/>
              <a:cs typeface="Times New Roman"/>
            </a:endParaRPr>
          </a:p>
        </p:txBody>
      </p:sp>
      <p:sp>
        <p:nvSpPr>
          <p:cNvPr id="34" name="object 3">
            <a:extLst>
              <a:ext uri="{FF2B5EF4-FFF2-40B4-BE49-F238E27FC236}">
                <a16:creationId xmlns:a16="http://schemas.microsoft.com/office/drawing/2014/main" id="{9C4BBB3B-D7DE-439E-B1AF-BDD4B87F5E11}"/>
              </a:ext>
            </a:extLst>
          </p:cNvPr>
          <p:cNvSpPr/>
          <p:nvPr/>
        </p:nvSpPr>
        <p:spPr>
          <a:xfrm>
            <a:off x="1698213" y="4829175"/>
            <a:ext cx="1044988" cy="141732"/>
          </a:xfrm>
          <a:custGeom>
            <a:avLst/>
            <a:gdLst/>
            <a:ahLst/>
            <a:cxnLst/>
            <a:rect l="l" t="t" r="r" b="b"/>
            <a:pathLst>
              <a:path w="1371600" h="190500">
                <a:moveTo>
                  <a:pt x="0" y="190500"/>
                </a:moveTo>
                <a:lnTo>
                  <a:pt x="1371600" y="190500"/>
                </a:lnTo>
                <a:lnTo>
                  <a:pt x="13716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35" name="object 4">
            <a:extLst>
              <a:ext uri="{FF2B5EF4-FFF2-40B4-BE49-F238E27FC236}">
                <a16:creationId xmlns:a16="http://schemas.microsoft.com/office/drawing/2014/main" id="{862FD65B-ABF2-4FE1-87A2-0292BE97F6F6}"/>
              </a:ext>
            </a:extLst>
          </p:cNvPr>
          <p:cNvSpPr/>
          <p:nvPr/>
        </p:nvSpPr>
        <p:spPr>
          <a:xfrm>
            <a:off x="1543051" y="2057400"/>
            <a:ext cx="155162" cy="2914079"/>
          </a:xfrm>
          <a:custGeom>
            <a:avLst/>
            <a:gdLst/>
            <a:ahLst/>
            <a:cxnLst/>
            <a:rect l="l" t="t" r="r" b="b"/>
            <a:pathLst>
              <a:path w="190500" h="3104388">
                <a:moveTo>
                  <a:pt x="0" y="3104388"/>
                </a:moveTo>
                <a:lnTo>
                  <a:pt x="190500" y="3104388"/>
                </a:lnTo>
                <a:lnTo>
                  <a:pt x="190500" y="0"/>
                </a:lnTo>
                <a:lnTo>
                  <a:pt x="0" y="0"/>
                </a:lnTo>
                <a:lnTo>
                  <a:pt x="0" y="3104388"/>
                </a:lnTo>
                <a:close/>
              </a:path>
            </a:pathLst>
          </a:custGeom>
          <a:solidFill>
            <a:srgbClr val="003399"/>
          </a:solidFill>
        </p:spPr>
        <p:txBody>
          <a:bodyPr wrap="square" lIns="0" tIns="0" rIns="0" bIns="0" rtlCol="0">
            <a:noAutofit/>
          </a:bodyPr>
          <a:lstStyle/>
          <a:p>
            <a:endParaRPr sz="1350" dirty="0"/>
          </a:p>
        </p:txBody>
      </p:sp>
      <p:sp>
        <p:nvSpPr>
          <p:cNvPr id="36" name="object 5">
            <a:extLst>
              <a:ext uri="{FF2B5EF4-FFF2-40B4-BE49-F238E27FC236}">
                <a16:creationId xmlns:a16="http://schemas.microsoft.com/office/drawing/2014/main" id="{358461FE-4DD4-4EF6-ABF6-CD89751964CF}"/>
              </a:ext>
            </a:extLst>
          </p:cNvPr>
          <p:cNvSpPr txBox="1"/>
          <p:nvPr/>
        </p:nvSpPr>
        <p:spPr>
          <a:xfrm>
            <a:off x="3609022" y="2311766"/>
            <a:ext cx="391478" cy="196501"/>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Falso</a:t>
            </a:r>
            <a:endParaRPr sz="1200" dirty="0">
              <a:latin typeface="Comic Sans MS"/>
              <a:cs typeface="Comic Sans MS"/>
            </a:endParaRPr>
          </a:p>
        </p:txBody>
      </p:sp>
      <p:sp>
        <p:nvSpPr>
          <p:cNvPr id="37" name="object 6">
            <a:extLst>
              <a:ext uri="{FF2B5EF4-FFF2-40B4-BE49-F238E27FC236}">
                <a16:creationId xmlns:a16="http://schemas.microsoft.com/office/drawing/2014/main" id="{E2DC6FB8-3786-40D5-8A3F-BD9A62099F18}"/>
              </a:ext>
            </a:extLst>
          </p:cNvPr>
          <p:cNvSpPr txBox="1"/>
          <p:nvPr/>
        </p:nvSpPr>
        <p:spPr>
          <a:xfrm>
            <a:off x="2943225" y="3046905"/>
            <a:ext cx="780574" cy="193834"/>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Verdad</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ro</a:t>
            </a:r>
            <a:endParaRPr sz="1200" dirty="0">
              <a:latin typeface="Comic Sans MS"/>
              <a:cs typeface="Comic Sans MS"/>
            </a:endParaRPr>
          </a:p>
        </p:txBody>
      </p:sp>
      <p:sp>
        <p:nvSpPr>
          <p:cNvPr id="39" name="object 30">
            <a:extLst>
              <a:ext uri="{FF2B5EF4-FFF2-40B4-BE49-F238E27FC236}">
                <a16:creationId xmlns:a16="http://schemas.microsoft.com/office/drawing/2014/main" id="{4DE0F783-841B-4EBB-B24D-6619C6C33776}"/>
              </a:ext>
            </a:extLst>
          </p:cNvPr>
          <p:cNvSpPr txBox="1"/>
          <p:nvPr/>
        </p:nvSpPr>
        <p:spPr>
          <a:xfrm>
            <a:off x="1543051" y="1806417"/>
            <a:ext cx="598646" cy="193834"/>
          </a:xfrm>
          <a:prstGeom prst="rect">
            <a:avLst/>
          </a:prstGeom>
        </p:spPr>
        <p:txBody>
          <a:bodyPr vert="horz" wrap="square" lIns="0" tIns="0" rIns="0" bIns="0" rtlCol="0">
            <a:noAutofit/>
          </a:bodyPr>
          <a:lstStyle/>
          <a:p>
            <a:pPr marL="9525"/>
            <a:r>
              <a:rPr sz="1200" b="1" spc="-11" dirty="0">
                <a:solidFill>
                  <a:srgbClr val="EC7C30"/>
                </a:solidFill>
                <a:latin typeface="Comic Sans MS"/>
                <a:cs typeface="Comic Sans MS"/>
              </a:rPr>
              <a:t>R</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gresa</a:t>
            </a:r>
            <a:endParaRPr sz="1200" dirty="0">
              <a:latin typeface="Comic Sans MS"/>
              <a:cs typeface="Comic Sans MS"/>
            </a:endParaRPr>
          </a:p>
        </p:txBody>
      </p:sp>
      <p:sp>
        <p:nvSpPr>
          <p:cNvPr id="40" name="object 31">
            <a:extLst>
              <a:ext uri="{FF2B5EF4-FFF2-40B4-BE49-F238E27FC236}">
                <a16:creationId xmlns:a16="http://schemas.microsoft.com/office/drawing/2014/main" id="{1C768CCC-FA09-4350-98B6-27036AC49E03}"/>
              </a:ext>
            </a:extLst>
          </p:cNvPr>
          <p:cNvSpPr/>
          <p:nvPr/>
        </p:nvSpPr>
        <p:spPr>
          <a:xfrm flipH="1">
            <a:off x="2599688" y="1990488"/>
            <a:ext cx="258356" cy="193834"/>
          </a:xfrm>
          <a:custGeom>
            <a:avLst/>
            <a:gdLst/>
            <a:ahLst/>
            <a:cxnLst/>
            <a:rect l="l" t="t" r="r" b="b"/>
            <a:pathLst>
              <a:path w="288036" h="203200">
                <a:moveTo>
                  <a:pt x="0" y="203200"/>
                </a:moveTo>
                <a:lnTo>
                  <a:pt x="288036" y="0"/>
                </a:lnTo>
              </a:path>
            </a:pathLst>
          </a:custGeom>
          <a:ln w="57912">
            <a:solidFill>
              <a:srgbClr val="1308AC"/>
            </a:solidFill>
          </a:ln>
        </p:spPr>
        <p:txBody>
          <a:bodyPr wrap="square" lIns="0" tIns="0" rIns="0" bIns="0" rtlCol="0">
            <a:noAutofit/>
          </a:bodyPr>
          <a:lstStyle/>
          <a:p>
            <a:endParaRPr sz="1350" dirty="0"/>
          </a:p>
        </p:txBody>
      </p:sp>
      <p:sp>
        <p:nvSpPr>
          <p:cNvPr id="41" name="object 32">
            <a:extLst>
              <a:ext uri="{FF2B5EF4-FFF2-40B4-BE49-F238E27FC236}">
                <a16:creationId xmlns:a16="http://schemas.microsoft.com/office/drawing/2014/main" id="{C3FCE3A4-C461-4311-82C3-D941798DB9DA}"/>
              </a:ext>
            </a:extLst>
          </p:cNvPr>
          <p:cNvSpPr/>
          <p:nvPr/>
        </p:nvSpPr>
        <p:spPr>
          <a:xfrm flipV="1">
            <a:off x="2598941" y="2057400"/>
            <a:ext cx="227618" cy="182784"/>
          </a:xfrm>
          <a:custGeom>
            <a:avLst/>
            <a:gdLst/>
            <a:ahLst/>
            <a:cxnLst/>
            <a:rect l="l" t="t" r="r" b="b"/>
            <a:pathLst>
              <a:path w="247523" h="128396">
                <a:moveTo>
                  <a:pt x="0" y="0"/>
                </a:moveTo>
                <a:lnTo>
                  <a:pt x="247523" y="128396"/>
                </a:lnTo>
              </a:path>
            </a:pathLst>
          </a:custGeom>
          <a:ln w="57912">
            <a:solidFill>
              <a:srgbClr val="1308AC"/>
            </a:solidFill>
          </a:ln>
        </p:spPr>
        <p:txBody>
          <a:bodyPr wrap="square" lIns="0" tIns="0" rIns="0" bIns="0" rtlCol="0">
            <a:noAutofit/>
          </a:bodyPr>
          <a:lstStyle/>
          <a:p>
            <a:endParaRPr sz="1350" dirty="0"/>
          </a:p>
        </p:txBody>
      </p:sp>
      <p:sp>
        <p:nvSpPr>
          <p:cNvPr id="42" name="object 7">
            <a:extLst>
              <a:ext uri="{FF2B5EF4-FFF2-40B4-BE49-F238E27FC236}">
                <a16:creationId xmlns:a16="http://schemas.microsoft.com/office/drawing/2014/main" id="{4A5ABA87-1532-49A2-908B-328614D5E08B}"/>
              </a:ext>
            </a:extLst>
          </p:cNvPr>
          <p:cNvSpPr/>
          <p:nvPr/>
        </p:nvSpPr>
        <p:spPr>
          <a:xfrm>
            <a:off x="1543050" y="2057400"/>
            <a:ext cx="1314994" cy="141732"/>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43" name="object 15">
            <a:extLst>
              <a:ext uri="{FF2B5EF4-FFF2-40B4-BE49-F238E27FC236}">
                <a16:creationId xmlns:a16="http://schemas.microsoft.com/office/drawing/2014/main" id="{70EAA74F-08C8-40A7-A0B7-927B7154E740}"/>
              </a:ext>
            </a:extLst>
          </p:cNvPr>
          <p:cNvSpPr txBox="1"/>
          <p:nvPr/>
        </p:nvSpPr>
        <p:spPr>
          <a:xfrm>
            <a:off x="2400301" y="2430304"/>
            <a:ext cx="730472"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a:t>
            </a:r>
            <a:r>
              <a:rPr sz="2100" b="1" spc="-4" dirty="0">
                <a:solidFill>
                  <a:srgbClr val="FFFFFF"/>
                </a:solidFill>
                <a:latin typeface="Times New Roman"/>
                <a:cs typeface="Times New Roman"/>
              </a:rPr>
              <a:t> </a:t>
            </a:r>
            <a:r>
              <a:rPr sz="2100" b="1" spc="-15" dirty="0">
                <a:solidFill>
                  <a:srgbClr val="FFFFFF"/>
                </a:solidFill>
                <a:latin typeface="Times New Roman"/>
                <a:cs typeface="Times New Roman"/>
              </a:rPr>
              <a:t>&lt;</a:t>
            </a:r>
            <a:r>
              <a:rPr lang="es-MX"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3</a:t>
            </a:r>
            <a:endParaRPr sz="2100" dirty="0">
              <a:latin typeface="Times New Roman"/>
              <a:cs typeface="Times New Roman"/>
            </a:endParaRPr>
          </a:p>
        </p:txBody>
      </p:sp>
      <p:sp>
        <p:nvSpPr>
          <p:cNvPr id="44" name="object 2">
            <a:extLst>
              <a:ext uri="{FF2B5EF4-FFF2-40B4-BE49-F238E27FC236}">
                <a16:creationId xmlns:a16="http://schemas.microsoft.com/office/drawing/2014/main" id="{668F15B3-43EE-4E29-B262-EEC6912E154D}"/>
              </a:ext>
            </a:extLst>
          </p:cNvPr>
          <p:cNvSpPr txBox="1"/>
          <p:nvPr/>
        </p:nvSpPr>
        <p:spPr>
          <a:xfrm>
            <a:off x="2595562" y="628650"/>
            <a:ext cx="3858101" cy="457200"/>
          </a:xfrm>
          <a:prstGeom prst="rect">
            <a:avLst/>
          </a:prstGeom>
        </p:spPr>
        <p:txBody>
          <a:bodyPr vert="horz" wrap="square" lIns="0" tIns="0" rIns="0" bIns="0" rtlCol="0">
            <a:noAutofit/>
          </a:bodyPr>
          <a:lstStyle/>
          <a:p>
            <a:pPr marL="9525" algn="ctr"/>
            <a:r>
              <a:rPr b="1" spc="-53" dirty="0">
                <a:solidFill>
                  <a:schemeClr val="bg1"/>
                </a:solidFill>
                <a:latin typeface="Arial" panose="020B0604020202020204" pitchFamily="34" charset="0"/>
                <a:cs typeface="Arial" panose="020B0604020202020204" pitchFamily="34" charset="0"/>
              </a:rPr>
              <a:t>S</a:t>
            </a:r>
            <a:r>
              <a:rPr b="1" spc="-26" dirty="0">
                <a:solidFill>
                  <a:schemeClr val="bg1"/>
                </a:solidFill>
                <a:latin typeface="Arial" panose="020B0604020202020204" pitchFamily="34" charset="0"/>
                <a:cs typeface="Arial" panose="020B0604020202020204" pitchFamily="34" charset="0"/>
              </a:rPr>
              <a:t>i</a:t>
            </a:r>
            <a:r>
              <a:rPr lang="es-MX" b="1" spc="-26" dirty="0">
                <a:solidFill>
                  <a:schemeClr val="bg1"/>
                </a:solidFill>
                <a:latin typeface="Arial" panose="020B0604020202020204" pitchFamily="34" charset="0"/>
                <a:cs typeface="Arial" panose="020B0604020202020204" pitchFamily="34" charset="0"/>
              </a:rPr>
              <a:t>mulación de uso</a:t>
            </a:r>
            <a:endParaRPr b="1" dirty="0">
              <a:solidFill>
                <a:schemeClr val="bg1"/>
              </a:solidFill>
              <a:latin typeface="Arial" panose="020B0604020202020204" pitchFamily="34" charset="0"/>
              <a:cs typeface="Arial" panose="020B0604020202020204" pitchFamily="34" charset="0"/>
            </a:endParaRPr>
          </a:p>
        </p:txBody>
      </p:sp>
      <p:sp>
        <p:nvSpPr>
          <p:cNvPr id="45" name="object 14">
            <a:extLst>
              <a:ext uri="{FF2B5EF4-FFF2-40B4-BE49-F238E27FC236}">
                <a16:creationId xmlns:a16="http://schemas.microsoft.com/office/drawing/2014/main" id="{F97A8860-C93F-4176-AD19-48F9B267DF34}"/>
              </a:ext>
            </a:extLst>
          </p:cNvPr>
          <p:cNvSpPr txBox="1"/>
          <p:nvPr/>
        </p:nvSpPr>
        <p:spPr>
          <a:xfrm>
            <a:off x="1641769" y="-26351"/>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000" b="1" dirty="0">
              <a:solidFill>
                <a:schemeClr val="bg1"/>
              </a:solidFill>
              <a:latin typeface="Calibri"/>
              <a:cs typeface="Calibri"/>
            </a:endParaRPr>
          </a:p>
        </p:txBody>
      </p:sp>
      <p:sp>
        <p:nvSpPr>
          <p:cNvPr id="47" name="object 22">
            <a:extLst>
              <a:ext uri="{FF2B5EF4-FFF2-40B4-BE49-F238E27FC236}">
                <a16:creationId xmlns:a16="http://schemas.microsoft.com/office/drawing/2014/main" id="{A00D2B3E-BFB9-4A0A-ADE5-1E8CE9062F97}"/>
              </a:ext>
            </a:extLst>
          </p:cNvPr>
          <p:cNvSpPr txBox="1"/>
          <p:nvPr/>
        </p:nvSpPr>
        <p:spPr>
          <a:xfrm>
            <a:off x="5271688" y="1358956"/>
            <a:ext cx="2569607" cy="1999108"/>
          </a:xfrm>
          <a:prstGeom prst="rect">
            <a:avLst/>
          </a:prstGeom>
        </p:spPr>
        <p:txBody>
          <a:bodyPr vert="horz" wrap="square" lIns="0" tIns="0" rIns="0" bIns="0" rtlCol="0">
            <a:noAutofit/>
          </a:bodyPr>
          <a:lstStyle/>
          <a:p>
            <a:pPr marL="9525"/>
            <a:r>
              <a:rPr lang="es-MX" sz="2400" dirty="0">
                <a:solidFill>
                  <a:srgbClr val="C5DAEB"/>
                </a:solidFill>
                <a:cs typeface="Calibri"/>
              </a:rPr>
              <a:t>x = 1</a:t>
            </a:r>
          </a:p>
          <a:p>
            <a:pPr marL="9525"/>
            <a:r>
              <a:rPr lang="es-MX" sz="2400" dirty="0">
                <a:solidFill>
                  <a:srgbClr val="C5DAEB"/>
                </a:solidFill>
                <a:cs typeface="Calibri"/>
              </a:rPr>
              <a:t>y = 1</a:t>
            </a:r>
          </a:p>
          <a:p>
            <a:pPr marL="9525"/>
            <a:r>
              <a:rPr lang="es-MX" sz="2400" b="1" dirty="0" err="1">
                <a:solidFill>
                  <a:srgbClr val="92D050"/>
                </a:solidFill>
                <a:cs typeface="Arial"/>
              </a:rPr>
              <a:t>while</a:t>
            </a:r>
            <a:r>
              <a:rPr lang="es-MX" sz="2400" dirty="0">
                <a:cs typeface="Arial"/>
              </a:rPr>
              <a:t> </a:t>
            </a:r>
            <a:r>
              <a:rPr lang="es-MX" sz="2400" b="1" dirty="0">
                <a:solidFill>
                  <a:srgbClr val="FFC000"/>
                </a:solidFill>
                <a:cs typeface="Arial"/>
              </a:rPr>
              <a:t>x&lt;=3 </a:t>
            </a:r>
            <a:r>
              <a:rPr lang="es-MX" sz="2400" dirty="0">
                <a:solidFill>
                  <a:srgbClr val="C5DAEB"/>
                </a:solidFill>
                <a:cs typeface="Calibri"/>
              </a:rPr>
              <a:t>:</a:t>
            </a:r>
          </a:p>
          <a:p>
            <a:pPr marL="9525"/>
            <a:r>
              <a:rPr lang="es-MX" sz="2400" dirty="0">
                <a:cs typeface="Arial"/>
              </a:rPr>
              <a:t>	</a:t>
            </a:r>
            <a:r>
              <a:rPr lang="es-MX" sz="2400" dirty="0">
                <a:solidFill>
                  <a:srgbClr val="C5DAEB"/>
                </a:solidFill>
                <a:cs typeface="Calibri"/>
              </a:rPr>
              <a:t>y = y * 3</a:t>
            </a:r>
          </a:p>
          <a:p>
            <a:pPr marL="9525"/>
            <a:r>
              <a:rPr lang="es-MX" sz="2400" dirty="0">
                <a:solidFill>
                  <a:srgbClr val="C5DAEB"/>
                </a:solidFill>
                <a:cs typeface="Calibri"/>
              </a:rPr>
              <a:t>	x = x + 1</a:t>
            </a:r>
          </a:p>
        </p:txBody>
      </p:sp>
    </p:spTree>
    <p:extLst>
      <p:ext uri="{BB962C8B-B14F-4D97-AF65-F5344CB8AC3E}">
        <p14:creationId xmlns:p14="http://schemas.microsoft.com/office/powerpoint/2010/main" val="11308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7">
            <a:extLst>
              <a:ext uri="{FF2B5EF4-FFF2-40B4-BE49-F238E27FC236}">
                <a16:creationId xmlns:a16="http://schemas.microsoft.com/office/drawing/2014/main" id="{60437019-9F1B-479F-9557-E174AB348C27}"/>
              </a:ext>
            </a:extLst>
          </p:cNvPr>
          <p:cNvSpPr/>
          <p:nvPr/>
        </p:nvSpPr>
        <p:spPr>
          <a:xfrm>
            <a:off x="2496884" y="2535174"/>
            <a:ext cx="1789366" cy="142875"/>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2" name="object 2"/>
          <p:cNvSpPr/>
          <p:nvPr/>
        </p:nvSpPr>
        <p:spPr>
          <a:xfrm>
            <a:off x="2720340" y="3183256"/>
            <a:ext cx="142875" cy="0"/>
          </a:xfrm>
          <a:custGeom>
            <a:avLst/>
            <a:gdLst/>
            <a:ahLst/>
            <a:cxnLst/>
            <a:rect l="l" t="t" r="r" b="b"/>
            <a:pathLst>
              <a:path w="190500">
                <a:moveTo>
                  <a:pt x="0" y="0"/>
                </a:moveTo>
                <a:lnTo>
                  <a:pt x="190500" y="0"/>
                </a:lnTo>
              </a:path>
            </a:pathLst>
          </a:custGeom>
          <a:ln w="4768595">
            <a:solidFill>
              <a:srgbClr val="003399"/>
            </a:solidFill>
          </a:ln>
        </p:spPr>
        <p:txBody>
          <a:bodyPr wrap="square" lIns="0" tIns="0" rIns="0" bIns="0" rtlCol="0">
            <a:noAutofit/>
          </a:bodyPr>
          <a:lstStyle/>
          <a:p>
            <a:endParaRPr sz="1350" dirty="0"/>
          </a:p>
        </p:txBody>
      </p:sp>
      <p:sp>
        <p:nvSpPr>
          <p:cNvPr id="8" name="object 8"/>
          <p:cNvSpPr txBox="1"/>
          <p:nvPr/>
        </p:nvSpPr>
        <p:spPr>
          <a:xfrm>
            <a:off x="5372101" y="3785616"/>
            <a:ext cx="429101" cy="826770"/>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y</a:t>
            </a:r>
            <a:r>
              <a:rPr sz="2700" b="1" dirty="0">
                <a:solidFill>
                  <a:srgbClr val="FF3300"/>
                </a:solidFill>
                <a:latin typeface="Arial"/>
                <a:cs typeface="Arial"/>
              </a:rPr>
              <a:t>=</a:t>
            </a:r>
            <a:endParaRPr sz="2700" dirty="0">
              <a:latin typeface="Arial"/>
              <a:cs typeface="Arial"/>
            </a:endParaRPr>
          </a:p>
          <a:p>
            <a:pPr marL="9525">
              <a:lnSpc>
                <a:spcPts val="3221"/>
              </a:lnSpc>
            </a:pPr>
            <a:r>
              <a:rPr lang="es-MX" sz="2700" b="1" dirty="0">
                <a:solidFill>
                  <a:srgbClr val="FF3300"/>
                </a:solidFill>
                <a:latin typeface="Arial"/>
                <a:cs typeface="Arial"/>
              </a:rPr>
              <a:t>x</a:t>
            </a:r>
            <a:r>
              <a:rPr sz="2700" b="1" dirty="0">
                <a:solidFill>
                  <a:srgbClr val="FF3300"/>
                </a:solidFill>
                <a:latin typeface="Arial"/>
                <a:cs typeface="Arial"/>
              </a:rPr>
              <a:t>=</a:t>
            </a:r>
            <a:endParaRPr sz="2700" dirty="0">
              <a:latin typeface="Arial"/>
              <a:cs typeface="Arial"/>
            </a:endParaRPr>
          </a:p>
        </p:txBody>
      </p:sp>
      <p:sp>
        <p:nvSpPr>
          <p:cNvPr id="9" name="object 9"/>
          <p:cNvSpPr/>
          <p:nvPr/>
        </p:nvSpPr>
        <p:spPr>
          <a:xfrm>
            <a:off x="5841587" y="3816477"/>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0" name="object 10"/>
          <p:cNvSpPr txBox="1"/>
          <p:nvPr/>
        </p:nvSpPr>
        <p:spPr>
          <a:xfrm>
            <a:off x="6165343" y="3771901"/>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3</a:t>
            </a:r>
            <a:endParaRPr sz="2700" dirty="0">
              <a:latin typeface="Arial"/>
              <a:cs typeface="Arial"/>
            </a:endParaRPr>
          </a:p>
        </p:txBody>
      </p:sp>
      <p:sp>
        <p:nvSpPr>
          <p:cNvPr id="11" name="object 11"/>
          <p:cNvSpPr/>
          <p:nvPr/>
        </p:nvSpPr>
        <p:spPr>
          <a:xfrm>
            <a:off x="5841587" y="4245102"/>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2" name="object 12"/>
          <p:cNvSpPr txBox="1"/>
          <p:nvPr/>
        </p:nvSpPr>
        <p:spPr>
          <a:xfrm>
            <a:off x="6165343" y="4200526"/>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2</a:t>
            </a:r>
            <a:endParaRPr sz="2700" dirty="0">
              <a:latin typeface="Arial"/>
              <a:cs typeface="Arial"/>
            </a:endParaRPr>
          </a:p>
        </p:txBody>
      </p:sp>
      <p:sp>
        <p:nvSpPr>
          <p:cNvPr id="13" name="object 13"/>
          <p:cNvSpPr/>
          <p:nvPr/>
        </p:nvSpPr>
        <p:spPr>
          <a:xfrm>
            <a:off x="2211706" y="2284857"/>
            <a:ext cx="1143000" cy="628650"/>
          </a:xfrm>
          <a:custGeom>
            <a:avLst/>
            <a:gdLst/>
            <a:ahLst/>
            <a:cxnLst/>
            <a:rect l="l" t="t" r="r" b="b"/>
            <a:pathLst>
              <a:path w="1524000" h="838200">
                <a:moveTo>
                  <a:pt x="1143000" y="0"/>
                </a:moveTo>
                <a:lnTo>
                  <a:pt x="381000" y="0"/>
                </a:lnTo>
                <a:lnTo>
                  <a:pt x="0" y="419100"/>
                </a:lnTo>
                <a:lnTo>
                  <a:pt x="381000" y="838200"/>
                </a:lnTo>
                <a:lnTo>
                  <a:pt x="1143000" y="838200"/>
                </a:lnTo>
                <a:lnTo>
                  <a:pt x="1524000" y="419100"/>
                </a:lnTo>
                <a:lnTo>
                  <a:pt x="1143000" y="0"/>
                </a:lnTo>
                <a:close/>
              </a:path>
            </a:pathLst>
          </a:custGeom>
          <a:solidFill>
            <a:schemeClr val="accent6">
              <a:lumMod val="75000"/>
            </a:schemeClr>
          </a:solidFill>
        </p:spPr>
        <p:txBody>
          <a:bodyPr wrap="square" lIns="0" tIns="0" rIns="0" bIns="0" rtlCol="0">
            <a:noAutofit/>
          </a:bodyPr>
          <a:lstStyle/>
          <a:p>
            <a:endParaRPr sz="1350" dirty="0"/>
          </a:p>
        </p:txBody>
      </p:sp>
      <p:sp>
        <p:nvSpPr>
          <p:cNvPr id="14" name="object 14"/>
          <p:cNvSpPr/>
          <p:nvPr/>
        </p:nvSpPr>
        <p:spPr>
          <a:xfrm>
            <a:off x="2211706" y="2284857"/>
            <a:ext cx="1143000" cy="628650"/>
          </a:xfrm>
          <a:custGeom>
            <a:avLst/>
            <a:gdLst/>
            <a:ahLst/>
            <a:cxnLst/>
            <a:rect l="l" t="t" r="r" b="b"/>
            <a:pathLst>
              <a:path w="1524000" h="838200">
                <a:moveTo>
                  <a:pt x="0" y="419100"/>
                </a:moveTo>
                <a:lnTo>
                  <a:pt x="381000" y="0"/>
                </a:lnTo>
                <a:lnTo>
                  <a:pt x="1143000" y="0"/>
                </a:lnTo>
                <a:lnTo>
                  <a:pt x="1524000" y="419100"/>
                </a:lnTo>
                <a:lnTo>
                  <a:pt x="1143000" y="838200"/>
                </a:lnTo>
                <a:lnTo>
                  <a:pt x="381000" y="838200"/>
                </a:lnTo>
                <a:lnTo>
                  <a:pt x="0" y="419100"/>
                </a:lnTo>
                <a:close/>
              </a:path>
            </a:pathLst>
          </a:custGeom>
          <a:ln w="12192">
            <a:solidFill>
              <a:srgbClr val="000000"/>
            </a:solidFill>
          </a:ln>
        </p:spPr>
        <p:txBody>
          <a:bodyPr wrap="square" lIns="0" tIns="0" rIns="0" bIns="0" rtlCol="0">
            <a:noAutofit/>
          </a:bodyPr>
          <a:lstStyle/>
          <a:p>
            <a:endParaRPr sz="1350" dirty="0"/>
          </a:p>
        </p:txBody>
      </p:sp>
      <p:sp>
        <p:nvSpPr>
          <p:cNvPr id="16" name="object 16"/>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17" name="object 17"/>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18" name="object 18"/>
          <p:cNvSpPr txBox="1"/>
          <p:nvPr/>
        </p:nvSpPr>
        <p:spPr>
          <a:xfrm>
            <a:off x="2401730" y="3402140"/>
            <a:ext cx="790099" cy="328613"/>
          </a:xfrm>
          <a:prstGeom prst="rect">
            <a:avLst/>
          </a:prstGeom>
        </p:spPr>
        <p:txBody>
          <a:bodyPr vert="horz" wrap="square" lIns="0" tIns="0" rIns="0" bIns="0" rtlCol="0">
            <a:noAutofit/>
          </a:bodyPr>
          <a:lstStyle/>
          <a:p>
            <a:pPr marL="9525"/>
            <a:r>
              <a:rPr lang="es-MX" sz="2100" b="1" spc="-8" dirty="0">
                <a:solidFill>
                  <a:srgbClr val="FFFFFF"/>
                </a:solidFill>
                <a:latin typeface="Times New Roman"/>
                <a:cs typeface="Times New Roman"/>
              </a:rPr>
              <a:t>y</a:t>
            </a:r>
            <a:r>
              <a:rPr sz="2100" b="1" spc="-15"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y*3</a:t>
            </a:r>
            <a:endParaRPr sz="2100" dirty="0">
              <a:latin typeface="Times New Roman"/>
              <a:cs typeface="Times New Roman"/>
            </a:endParaRPr>
          </a:p>
        </p:txBody>
      </p:sp>
      <p:sp>
        <p:nvSpPr>
          <p:cNvPr id="19" name="object 19"/>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0" name="object 20"/>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1" name="object 21"/>
          <p:cNvSpPr txBox="1"/>
          <p:nvPr/>
        </p:nvSpPr>
        <p:spPr>
          <a:xfrm>
            <a:off x="2338389" y="4202431"/>
            <a:ext cx="888206"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x</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x</a:t>
            </a:r>
            <a:r>
              <a:rPr sz="2100" b="1" spc="-15" dirty="0">
                <a:solidFill>
                  <a:srgbClr val="FFFFFF"/>
                </a:solidFill>
                <a:latin typeface="Times New Roman"/>
                <a:cs typeface="Times New Roman"/>
              </a:rPr>
              <a:t>+</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4" name="object 24"/>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5" name="object 25"/>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6" name="object 26"/>
          <p:cNvSpPr txBox="1"/>
          <p:nvPr/>
        </p:nvSpPr>
        <p:spPr>
          <a:xfrm>
            <a:off x="2514600" y="1572863"/>
            <a:ext cx="626364"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y </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7" name="object 27"/>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8" name="object 28"/>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9" name="object 29"/>
          <p:cNvSpPr txBox="1"/>
          <p:nvPr/>
        </p:nvSpPr>
        <p:spPr>
          <a:xfrm>
            <a:off x="2527363" y="1024700"/>
            <a:ext cx="673037"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 </a:t>
            </a:r>
            <a:r>
              <a:rPr sz="2100" b="1" spc="-11"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1</a:t>
            </a:r>
            <a:endParaRPr sz="2100" dirty="0">
              <a:latin typeface="Times New Roman"/>
              <a:cs typeface="Times New Roman"/>
            </a:endParaRPr>
          </a:p>
        </p:txBody>
      </p:sp>
      <p:sp>
        <p:nvSpPr>
          <p:cNvPr id="34" name="object 3">
            <a:extLst>
              <a:ext uri="{FF2B5EF4-FFF2-40B4-BE49-F238E27FC236}">
                <a16:creationId xmlns:a16="http://schemas.microsoft.com/office/drawing/2014/main" id="{FBB2AD57-8558-405F-8AF5-F4DF67C67309}"/>
              </a:ext>
            </a:extLst>
          </p:cNvPr>
          <p:cNvSpPr/>
          <p:nvPr/>
        </p:nvSpPr>
        <p:spPr>
          <a:xfrm>
            <a:off x="1698213" y="4829175"/>
            <a:ext cx="1044988" cy="141732"/>
          </a:xfrm>
          <a:custGeom>
            <a:avLst/>
            <a:gdLst/>
            <a:ahLst/>
            <a:cxnLst/>
            <a:rect l="l" t="t" r="r" b="b"/>
            <a:pathLst>
              <a:path w="1371600" h="190500">
                <a:moveTo>
                  <a:pt x="0" y="190500"/>
                </a:moveTo>
                <a:lnTo>
                  <a:pt x="1371600" y="190500"/>
                </a:lnTo>
                <a:lnTo>
                  <a:pt x="13716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35" name="object 4">
            <a:extLst>
              <a:ext uri="{FF2B5EF4-FFF2-40B4-BE49-F238E27FC236}">
                <a16:creationId xmlns:a16="http://schemas.microsoft.com/office/drawing/2014/main" id="{2606B472-76BC-4210-ABBC-7552A53E6C1F}"/>
              </a:ext>
            </a:extLst>
          </p:cNvPr>
          <p:cNvSpPr/>
          <p:nvPr/>
        </p:nvSpPr>
        <p:spPr>
          <a:xfrm>
            <a:off x="1543051" y="2057400"/>
            <a:ext cx="155162" cy="2914079"/>
          </a:xfrm>
          <a:custGeom>
            <a:avLst/>
            <a:gdLst/>
            <a:ahLst/>
            <a:cxnLst/>
            <a:rect l="l" t="t" r="r" b="b"/>
            <a:pathLst>
              <a:path w="190500" h="3104388">
                <a:moveTo>
                  <a:pt x="0" y="3104388"/>
                </a:moveTo>
                <a:lnTo>
                  <a:pt x="190500" y="3104388"/>
                </a:lnTo>
                <a:lnTo>
                  <a:pt x="190500" y="0"/>
                </a:lnTo>
                <a:lnTo>
                  <a:pt x="0" y="0"/>
                </a:lnTo>
                <a:lnTo>
                  <a:pt x="0" y="3104388"/>
                </a:lnTo>
                <a:close/>
              </a:path>
            </a:pathLst>
          </a:custGeom>
          <a:solidFill>
            <a:srgbClr val="003399"/>
          </a:solidFill>
        </p:spPr>
        <p:txBody>
          <a:bodyPr wrap="square" lIns="0" tIns="0" rIns="0" bIns="0" rtlCol="0">
            <a:noAutofit/>
          </a:bodyPr>
          <a:lstStyle/>
          <a:p>
            <a:endParaRPr sz="1350" dirty="0"/>
          </a:p>
        </p:txBody>
      </p:sp>
      <p:sp>
        <p:nvSpPr>
          <p:cNvPr id="36" name="object 5">
            <a:extLst>
              <a:ext uri="{FF2B5EF4-FFF2-40B4-BE49-F238E27FC236}">
                <a16:creationId xmlns:a16="http://schemas.microsoft.com/office/drawing/2014/main" id="{8E912EE9-60C8-40A6-855E-92D8B8DE606F}"/>
              </a:ext>
            </a:extLst>
          </p:cNvPr>
          <p:cNvSpPr txBox="1"/>
          <p:nvPr/>
        </p:nvSpPr>
        <p:spPr>
          <a:xfrm>
            <a:off x="3609022" y="2311766"/>
            <a:ext cx="391478" cy="196501"/>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Falso</a:t>
            </a:r>
            <a:endParaRPr sz="1200" dirty="0">
              <a:latin typeface="Comic Sans MS"/>
              <a:cs typeface="Comic Sans MS"/>
            </a:endParaRPr>
          </a:p>
        </p:txBody>
      </p:sp>
      <p:sp>
        <p:nvSpPr>
          <p:cNvPr id="37" name="object 6">
            <a:extLst>
              <a:ext uri="{FF2B5EF4-FFF2-40B4-BE49-F238E27FC236}">
                <a16:creationId xmlns:a16="http://schemas.microsoft.com/office/drawing/2014/main" id="{3989B301-E3D1-4E19-B1EF-946ED06F7966}"/>
              </a:ext>
            </a:extLst>
          </p:cNvPr>
          <p:cNvSpPr txBox="1"/>
          <p:nvPr/>
        </p:nvSpPr>
        <p:spPr>
          <a:xfrm>
            <a:off x="2943225" y="3046905"/>
            <a:ext cx="780574" cy="193834"/>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Verdad</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ro</a:t>
            </a:r>
            <a:endParaRPr sz="1200" dirty="0">
              <a:latin typeface="Comic Sans MS"/>
              <a:cs typeface="Comic Sans MS"/>
            </a:endParaRPr>
          </a:p>
        </p:txBody>
      </p:sp>
      <p:sp>
        <p:nvSpPr>
          <p:cNvPr id="39" name="object 30">
            <a:extLst>
              <a:ext uri="{FF2B5EF4-FFF2-40B4-BE49-F238E27FC236}">
                <a16:creationId xmlns:a16="http://schemas.microsoft.com/office/drawing/2014/main" id="{7CBF3FAD-3C41-43D5-9500-426946904CF7}"/>
              </a:ext>
            </a:extLst>
          </p:cNvPr>
          <p:cNvSpPr txBox="1"/>
          <p:nvPr/>
        </p:nvSpPr>
        <p:spPr>
          <a:xfrm>
            <a:off x="1543051" y="1806417"/>
            <a:ext cx="598646" cy="193834"/>
          </a:xfrm>
          <a:prstGeom prst="rect">
            <a:avLst/>
          </a:prstGeom>
        </p:spPr>
        <p:txBody>
          <a:bodyPr vert="horz" wrap="square" lIns="0" tIns="0" rIns="0" bIns="0" rtlCol="0">
            <a:noAutofit/>
          </a:bodyPr>
          <a:lstStyle/>
          <a:p>
            <a:pPr marL="9525"/>
            <a:r>
              <a:rPr sz="1200" b="1" spc="-11" dirty="0">
                <a:solidFill>
                  <a:srgbClr val="EC7C30"/>
                </a:solidFill>
                <a:latin typeface="Comic Sans MS"/>
                <a:cs typeface="Comic Sans MS"/>
              </a:rPr>
              <a:t>R</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gresa</a:t>
            </a:r>
            <a:endParaRPr sz="1200" dirty="0">
              <a:latin typeface="Comic Sans MS"/>
              <a:cs typeface="Comic Sans MS"/>
            </a:endParaRPr>
          </a:p>
        </p:txBody>
      </p:sp>
      <p:sp>
        <p:nvSpPr>
          <p:cNvPr id="40" name="object 31">
            <a:extLst>
              <a:ext uri="{FF2B5EF4-FFF2-40B4-BE49-F238E27FC236}">
                <a16:creationId xmlns:a16="http://schemas.microsoft.com/office/drawing/2014/main" id="{32A2F895-6F5E-45C0-B985-A932F850EE84}"/>
              </a:ext>
            </a:extLst>
          </p:cNvPr>
          <p:cNvSpPr/>
          <p:nvPr/>
        </p:nvSpPr>
        <p:spPr>
          <a:xfrm flipH="1">
            <a:off x="2599688" y="1990488"/>
            <a:ext cx="258356" cy="193834"/>
          </a:xfrm>
          <a:custGeom>
            <a:avLst/>
            <a:gdLst/>
            <a:ahLst/>
            <a:cxnLst/>
            <a:rect l="l" t="t" r="r" b="b"/>
            <a:pathLst>
              <a:path w="288036" h="203200">
                <a:moveTo>
                  <a:pt x="0" y="203200"/>
                </a:moveTo>
                <a:lnTo>
                  <a:pt x="288036" y="0"/>
                </a:lnTo>
              </a:path>
            </a:pathLst>
          </a:custGeom>
          <a:ln w="57912">
            <a:solidFill>
              <a:srgbClr val="1308AC"/>
            </a:solidFill>
          </a:ln>
        </p:spPr>
        <p:txBody>
          <a:bodyPr wrap="square" lIns="0" tIns="0" rIns="0" bIns="0" rtlCol="0">
            <a:noAutofit/>
          </a:bodyPr>
          <a:lstStyle/>
          <a:p>
            <a:endParaRPr sz="1350" dirty="0"/>
          </a:p>
        </p:txBody>
      </p:sp>
      <p:sp>
        <p:nvSpPr>
          <p:cNvPr id="41" name="object 32">
            <a:extLst>
              <a:ext uri="{FF2B5EF4-FFF2-40B4-BE49-F238E27FC236}">
                <a16:creationId xmlns:a16="http://schemas.microsoft.com/office/drawing/2014/main" id="{FD967BF4-5ECF-4130-BEE9-6AFD3B2B1B51}"/>
              </a:ext>
            </a:extLst>
          </p:cNvPr>
          <p:cNvSpPr/>
          <p:nvPr/>
        </p:nvSpPr>
        <p:spPr>
          <a:xfrm flipV="1">
            <a:off x="2598941" y="2057400"/>
            <a:ext cx="227618" cy="182784"/>
          </a:xfrm>
          <a:custGeom>
            <a:avLst/>
            <a:gdLst/>
            <a:ahLst/>
            <a:cxnLst/>
            <a:rect l="l" t="t" r="r" b="b"/>
            <a:pathLst>
              <a:path w="247523" h="128396">
                <a:moveTo>
                  <a:pt x="0" y="0"/>
                </a:moveTo>
                <a:lnTo>
                  <a:pt x="247523" y="128396"/>
                </a:lnTo>
              </a:path>
            </a:pathLst>
          </a:custGeom>
          <a:ln w="57912">
            <a:solidFill>
              <a:srgbClr val="1308AC"/>
            </a:solidFill>
          </a:ln>
        </p:spPr>
        <p:txBody>
          <a:bodyPr wrap="square" lIns="0" tIns="0" rIns="0" bIns="0" rtlCol="0">
            <a:noAutofit/>
          </a:bodyPr>
          <a:lstStyle/>
          <a:p>
            <a:endParaRPr sz="1350" dirty="0"/>
          </a:p>
        </p:txBody>
      </p:sp>
      <p:sp>
        <p:nvSpPr>
          <p:cNvPr id="42" name="object 7">
            <a:extLst>
              <a:ext uri="{FF2B5EF4-FFF2-40B4-BE49-F238E27FC236}">
                <a16:creationId xmlns:a16="http://schemas.microsoft.com/office/drawing/2014/main" id="{8467EFDC-71AC-46B7-AE8B-122C05BEBF38}"/>
              </a:ext>
            </a:extLst>
          </p:cNvPr>
          <p:cNvSpPr/>
          <p:nvPr/>
        </p:nvSpPr>
        <p:spPr>
          <a:xfrm>
            <a:off x="1543050" y="2057400"/>
            <a:ext cx="1314994" cy="141732"/>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43" name="object 15">
            <a:extLst>
              <a:ext uri="{FF2B5EF4-FFF2-40B4-BE49-F238E27FC236}">
                <a16:creationId xmlns:a16="http://schemas.microsoft.com/office/drawing/2014/main" id="{F26FCDA5-C5EF-4045-972B-95F5C7AD995B}"/>
              </a:ext>
            </a:extLst>
          </p:cNvPr>
          <p:cNvSpPr txBox="1"/>
          <p:nvPr/>
        </p:nvSpPr>
        <p:spPr>
          <a:xfrm>
            <a:off x="2400301" y="2430304"/>
            <a:ext cx="730472"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a:t>
            </a:r>
            <a:r>
              <a:rPr sz="2100" b="1" spc="-4" dirty="0">
                <a:solidFill>
                  <a:srgbClr val="FFFFFF"/>
                </a:solidFill>
                <a:latin typeface="Times New Roman"/>
                <a:cs typeface="Times New Roman"/>
              </a:rPr>
              <a:t> </a:t>
            </a:r>
            <a:r>
              <a:rPr sz="2100" b="1" spc="-15" dirty="0">
                <a:solidFill>
                  <a:srgbClr val="FFFFFF"/>
                </a:solidFill>
                <a:latin typeface="Times New Roman"/>
                <a:cs typeface="Times New Roman"/>
              </a:rPr>
              <a:t>&lt;</a:t>
            </a:r>
            <a:r>
              <a:rPr lang="es-MX"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3</a:t>
            </a:r>
            <a:endParaRPr sz="2100" dirty="0">
              <a:latin typeface="Times New Roman"/>
              <a:cs typeface="Times New Roman"/>
            </a:endParaRPr>
          </a:p>
        </p:txBody>
      </p:sp>
      <p:sp>
        <p:nvSpPr>
          <p:cNvPr id="44" name="object 2">
            <a:extLst>
              <a:ext uri="{FF2B5EF4-FFF2-40B4-BE49-F238E27FC236}">
                <a16:creationId xmlns:a16="http://schemas.microsoft.com/office/drawing/2014/main" id="{D913C582-4654-48B1-B397-F3B060A37763}"/>
              </a:ext>
            </a:extLst>
          </p:cNvPr>
          <p:cNvSpPr txBox="1"/>
          <p:nvPr/>
        </p:nvSpPr>
        <p:spPr>
          <a:xfrm>
            <a:off x="2595562" y="628650"/>
            <a:ext cx="3858101" cy="457200"/>
          </a:xfrm>
          <a:prstGeom prst="rect">
            <a:avLst/>
          </a:prstGeom>
        </p:spPr>
        <p:txBody>
          <a:bodyPr vert="horz" wrap="square" lIns="0" tIns="0" rIns="0" bIns="0" rtlCol="0">
            <a:noAutofit/>
          </a:bodyPr>
          <a:lstStyle/>
          <a:p>
            <a:pPr marL="9525" algn="ctr"/>
            <a:r>
              <a:rPr b="1" spc="-53" dirty="0">
                <a:solidFill>
                  <a:schemeClr val="bg1"/>
                </a:solidFill>
                <a:latin typeface="Arial" panose="020B0604020202020204" pitchFamily="34" charset="0"/>
                <a:cs typeface="Arial" panose="020B0604020202020204" pitchFamily="34" charset="0"/>
              </a:rPr>
              <a:t>S</a:t>
            </a:r>
            <a:r>
              <a:rPr b="1" spc="-26" dirty="0">
                <a:solidFill>
                  <a:schemeClr val="bg1"/>
                </a:solidFill>
                <a:latin typeface="Arial" panose="020B0604020202020204" pitchFamily="34" charset="0"/>
                <a:cs typeface="Arial" panose="020B0604020202020204" pitchFamily="34" charset="0"/>
              </a:rPr>
              <a:t>i</a:t>
            </a:r>
            <a:r>
              <a:rPr lang="es-MX" b="1" spc="-26" dirty="0">
                <a:solidFill>
                  <a:schemeClr val="bg1"/>
                </a:solidFill>
                <a:latin typeface="Arial" panose="020B0604020202020204" pitchFamily="34" charset="0"/>
                <a:cs typeface="Arial" panose="020B0604020202020204" pitchFamily="34" charset="0"/>
              </a:rPr>
              <a:t>mulación de uso</a:t>
            </a:r>
            <a:endParaRPr b="1" dirty="0">
              <a:solidFill>
                <a:schemeClr val="bg1"/>
              </a:solidFill>
              <a:latin typeface="Arial" panose="020B0604020202020204" pitchFamily="34" charset="0"/>
              <a:cs typeface="Arial" panose="020B0604020202020204" pitchFamily="34" charset="0"/>
            </a:endParaRPr>
          </a:p>
        </p:txBody>
      </p:sp>
      <p:sp>
        <p:nvSpPr>
          <p:cNvPr id="45" name="object 14">
            <a:extLst>
              <a:ext uri="{FF2B5EF4-FFF2-40B4-BE49-F238E27FC236}">
                <a16:creationId xmlns:a16="http://schemas.microsoft.com/office/drawing/2014/main" id="{A07EC37A-2BE1-4A94-9E43-693FC71CBCA2}"/>
              </a:ext>
            </a:extLst>
          </p:cNvPr>
          <p:cNvSpPr txBox="1"/>
          <p:nvPr/>
        </p:nvSpPr>
        <p:spPr>
          <a:xfrm>
            <a:off x="1641769" y="-26351"/>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000" b="1" dirty="0">
              <a:solidFill>
                <a:schemeClr val="bg1"/>
              </a:solidFill>
              <a:latin typeface="Calibri"/>
              <a:cs typeface="Calibri"/>
            </a:endParaRPr>
          </a:p>
        </p:txBody>
      </p:sp>
      <p:sp>
        <p:nvSpPr>
          <p:cNvPr id="47" name="object 22">
            <a:extLst>
              <a:ext uri="{FF2B5EF4-FFF2-40B4-BE49-F238E27FC236}">
                <a16:creationId xmlns:a16="http://schemas.microsoft.com/office/drawing/2014/main" id="{6B74ECDF-AF4C-41F1-B11C-11984149A6AE}"/>
              </a:ext>
            </a:extLst>
          </p:cNvPr>
          <p:cNvSpPr txBox="1"/>
          <p:nvPr/>
        </p:nvSpPr>
        <p:spPr>
          <a:xfrm>
            <a:off x="5271688" y="1358956"/>
            <a:ext cx="2569607" cy="1999108"/>
          </a:xfrm>
          <a:prstGeom prst="rect">
            <a:avLst/>
          </a:prstGeom>
        </p:spPr>
        <p:txBody>
          <a:bodyPr vert="horz" wrap="square" lIns="0" tIns="0" rIns="0" bIns="0" rtlCol="0">
            <a:noAutofit/>
          </a:bodyPr>
          <a:lstStyle/>
          <a:p>
            <a:pPr marL="9525"/>
            <a:r>
              <a:rPr lang="es-MX" sz="2400" dirty="0">
                <a:solidFill>
                  <a:srgbClr val="C5DAEB"/>
                </a:solidFill>
                <a:cs typeface="Calibri"/>
              </a:rPr>
              <a:t>x = 1</a:t>
            </a:r>
          </a:p>
          <a:p>
            <a:pPr marL="9525"/>
            <a:r>
              <a:rPr lang="es-MX" sz="2400" dirty="0">
                <a:solidFill>
                  <a:srgbClr val="C5DAEB"/>
                </a:solidFill>
                <a:cs typeface="Calibri"/>
              </a:rPr>
              <a:t>y = 1</a:t>
            </a:r>
          </a:p>
          <a:p>
            <a:pPr marL="9525"/>
            <a:r>
              <a:rPr lang="es-MX" sz="2400" b="1" dirty="0" err="1">
                <a:solidFill>
                  <a:srgbClr val="92D050"/>
                </a:solidFill>
                <a:cs typeface="Arial"/>
              </a:rPr>
              <a:t>while</a:t>
            </a:r>
            <a:r>
              <a:rPr lang="es-MX" sz="2400" dirty="0">
                <a:cs typeface="Arial"/>
              </a:rPr>
              <a:t> </a:t>
            </a:r>
            <a:r>
              <a:rPr lang="es-MX" sz="2400" b="1" dirty="0">
                <a:solidFill>
                  <a:srgbClr val="FFC000"/>
                </a:solidFill>
                <a:cs typeface="Arial"/>
              </a:rPr>
              <a:t>x&lt;=3 </a:t>
            </a:r>
            <a:r>
              <a:rPr lang="es-MX" sz="2400" dirty="0">
                <a:solidFill>
                  <a:srgbClr val="C5DAEB"/>
                </a:solidFill>
                <a:cs typeface="Calibri"/>
              </a:rPr>
              <a:t>:</a:t>
            </a:r>
          </a:p>
          <a:p>
            <a:pPr marL="9525"/>
            <a:r>
              <a:rPr lang="es-MX" sz="2400" dirty="0">
                <a:cs typeface="Arial"/>
              </a:rPr>
              <a:t>	</a:t>
            </a:r>
            <a:r>
              <a:rPr lang="es-MX" sz="2400" dirty="0">
                <a:solidFill>
                  <a:srgbClr val="C5DAEB"/>
                </a:solidFill>
                <a:cs typeface="Calibri"/>
              </a:rPr>
              <a:t>y = y * 3</a:t>
            </a:r>
          </a:p>
          <a:p>
            <a:pPr marL="9525"/>
            <a:r>
              <a:rPr lang="es-MX" sz="2400" dirty="0">
                <a:solidFill>
                  <a:srgbClr val="C5DAEB"/>
                </a:solidFill>
                <a:cs typeface="Calibri"/>
              </a:rPr>
              <a:t>	x = x + 1</a:t>
            </a:r>
          </a:p>
        </p:txBody>
      </p:sp>
    </p:spTree>
    <p:extLst>
      <p:ext uri="{BB962C8B-B14F-4D97-AF65-F5344CB8AC3E}">
        <p14:creationId xmlns:p14="http://schemas.microsoft.com/office/powerpoint/2010/main" val="1678339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7">
            <a:extLst>
              <a:ext uri="{FF2B5EF4-FFF2-40B4-BE49-F238E27FC236}">
                <a16:creationId xmlns:a16="http://schemas.microsoft.com/office/drawing/2014/main" id="{F714657A-A719-4626-A090-1D00713DD5A2}"/>
              </a:ext>
            </a:extLst>
          </p:cNvPr>
          <p:cNvSpPr/>
          <p:nvPr/>
        </p:nvSpPr>
        <p:spPr>
          <a:xfrm>
            <a:off x="2496884" y="2535174"/>
            <a:ext cx="1789366" cy="142875"/>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2" name="object 2"/>
          <p:cNvSpPr/>
          <p:nvPr/>
        </p:nvSpPr>
        <p:spPr>
          <a:xfrm>
            <a:off x="2720340" y="3183256"/>
            <a:ext cx="142875" cy="0"/>
          </a:xfrm>
          <a:custGeom>
            <a:avLst/>
            <a:gdLst/>
            <a:ahLst/>
            <a:cxnLst/>
            <a:rect l="l" t="t" r="r" b="b"/>
            <a:pathLst>
              <a:path w="190500">
                <a:moveTo>
                  <a:pt x="0" y="0"/>
                </a:moveTo>
                <a:lnTo>
                  <a:pt x="190500" y="0"/>
                </a:lnTo>
              </a:path>
            </a:pathLst>
          </a:custGeom>
          <a:ln w="4768595">
            <a:solidFill>
              <a:srgbClr val="003399"/>
            </a:solidFill>
          </a:ln>
        </p:spPr>
        <p:txBody>
          <a:bodyPr wrap="square" lIns="0" tIns="0" rIns="0" bIns="0" rtlCol="0">
            <a:noAutofit/>
          </a:bodyPr>
          <a:lstStyle/>
          <a:p>
            <a:endParaRPr sz="1350" dirty="0"/>
          </a:p>
        </p:txBody>
      </p:sp>
      <p:sp>
        <p:nvSpPr>
          <p:cNvPr id="8" name="object 8"/>
          <p:cNvSpPr txBox="1"/>
          <p:nvPr/>
        </p:nvSpPr>
        <p:spPr>
          <a:xfrm>
            <a:off x="5372101" y="3785616"/>
            <a:ext cx="429101" cy="826770"/>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y</a:t>
            </a:r>
            <a:r>
              <a:rPr sz="2700" b="1" dirty="0">
                <a:solidFill>
                  <a:srgbClr val="FF3300"/>
                </a:solidFill>
                <a:latin typeface="Arial"/>
                <a:cs typeface="Arial"/>
              </a:rPr>
              <a:t>=</a:t>
            </a:r>
            <a:endParaRPr sz="2700" dirty="0">
              <a:latin typeface="Arial"/>
              <a:cs typeface="Arial"/>
            </a:endParaRPr>
          </a:p>
          <a:p>
            <a:pPr marL="9525">
              <a:lnSpc>
                <a:spcPts val="3221"/>
              </a:lnSpc>
            </a:pPr>
            <a:r>
              <a:rPr lang="es-MX" sz="2700" b="1" dirty="0">
                <a:solidFill>
                  <a:srgbClr val="FF3300"/>
                </a:solidFill>
                <a:latin typeface="Arial"/>
                <a:cs typeface="Arial"/>
              </a:rPr>
              <a:t>x</a:t>
            </a:r>
            <a:r>
              <a:rPr sz="2700" b="1" dirty="0">
                <a:solidFill>
                  <a:srgbClr val="FF3300"/>
                </a:solidFill>
                <a:latin typeface="Arial"/>
                <a:cs typeface="Arial"/>
              </a:rPr>
              <a:t>=</a:t>
            </a:r>
            <a:endParaRPr sz="2700" dirty="0">
              <a:latin typeface="Arial"/>
              <a:cs typeface="Arial"/>
            </a:endParaRPr>
          </a:p>
        </p:txBody>
      </p:sp>
      <p:sp>
        <p:nvSpPr>
          <p:cNvPr id="9" name="object 9"/>
          <p:cNvSpPr/>
          <p:nvPr/>
        </p:nvSpPr>
        <p:spPr>
          <a:xfrm>
            <a:off x="5841587" y="3816477"/>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0" name="object 10"/>
          <p:cNvSpPr txBox="1"/>
          <p:nvPr/>
        </p:nvSpPr>
        <p:spPr>
          <a:xfrm>
            <a:off x="6165343" y="3771901"/>
            <a:ext cx="288321"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9</a:t>
            </a:r>
            <a:endParaRPr sz="2700" dirty="0">
              <a:latin typeface="Arial"/>
              <a:cs typeface="Arial"/>
            </a:endParaRPr>
          </a:p>
        </p:txBody>
      </p:sp>
      <p:sp>
        <p:nvSpPr>
          <p:cNvPr id="11" name="object 11"/>
          <p:cNvSpPr/>
          <p:nvPr/>
        </p:nvSpPr>
        <p:spPr>
          <a:xfrm>
            <a:off x="5841587" y="4245102"/>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2" name="object 12"/>
          <p:cNvSpPr txBox="1"/>
          <p:nvPr/>
        </p:nvSpPr>
        <p:spPr>
          <a:xfrm>
            <a:off x="6165343" y="4200526"/>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2</a:t>
            </a:r>
            <a:endParaRPr sz="2700" dirty="0">
              <a:latin typeface="Arial"/>
              <a:cs typeface="Arial"/>
            </a:endParaRPr>
          </a:p>
        </p:txBody>
      </p:sp>
      <p:sp>
        <p:nvSpPr>
          <p:cNvPr id="13" name="object 13"/>
          <p:cNvSpPr/>
          <p:nvPr/>
        </p:nvSpPr>
        <p:spPr>
          <a:xfrm>
            <a:off x="2211706" y="2284857"/>
            <a:ext cx="1143000" cy="628650"/>
          </a:xfrm>
          <a:custGeom>
            <a:avLst/>
            <a:gdLst/>
            <a:ahLst/>
            <a:cxnLst/>
            <a:rect l="l" t="t" r="r" b="b"/>
            <a:pathLst>
              <a:path w="1524000" h="838200">
                <a:moveTo>
                  <a:pt x="1143000" y="0"/>
                </a:moveTo>
                <a:lnTo>
                  <a:pt x="381000" y="0"/>
                </a:lnTo>
                <a:lnTo>
                  <a:pt x="0" y="419100"/>
                </a:lnTo>
                <a:lnTo>
                  <a:pt x="381000" y="838200"/>
                </a:lnTo>
                <a:lnTo>
                  <a:pt x="1143000" y="838200"/>
                </a:lnTo>
                <a:lnTo>
                  <a:pt x="1524000" y="419100"/>
                </a:lnTo>
                <a:lnTo>
                  <a:pt x="1143000" y="0"/>
                </a:lnTo>
                <a:close/>
              </a:path>
            </a:pathLst>
          </a:custGeom>
          <a:solidFill>
            <a:srgbClr val="003399"/>
          </a:solidFill>
        </p:spPr>
        <p:txBody>
          <a:bodyPr wrap="square" lIns="0" tIns="0" rIns="0" bIns="0" rtlCol="0">
            <a:noAutofit/>
          </a:bodyPr>
          <a:lstStyle/>
          <a:p>
            <a:endParaRPr sz="1350" dirty="0"/>
          </a:p>
        </p:txBody>
      </p:sp>
      <p:sp>
        <p:nvSpPr>
          <p:cNvPr id="14" name="object 14"/>
          <p:cNvSpPr/>
          <p:nvPr/>
        </p:nvSpPr>
        <p:spPr>
          <a:xfrm>
            <a:off x="2211706" y="2284857"/>
            <a:ext cx="1143000" cy="628650"/>
          </a:xfrm>
          <a:custGeom>
            <a:avLst/>
            <a:gdLst/>
            <a:ahLst/>
            <a:cxnLst/>
            <a:rect l="l" t="t" r="r" b="b"/>
            <a:pathLst>
              <a:path w="1524000" h="838200">
                <a:moveTo>
                  <a:pt x="0" y="419100"/>
                </a:moveTo>
                <a:lnTo>
                  <a:pt x="381000" y="0"/>
                </a:lnTo>
                <a:lnTo>
                  <a:pt x="1143000" y="0"/>
                </a:lnTo>
                <a:lnTo>
                  <a:pt x="1524000" y="419100"/>
                </a:lnTo>
                <a:lnTo>
                  <a:pt x="1143000" y="838200"/>
                </a:lnTo>
                <a:lnTo>
                  <a:pt x="381000" y="838200"/>
                </a:lnTo>
                <a:lnTo>
                  <a:pt x="0" y="419100"/>
                </a:lnTo>
                <a:close/>
              </a:path>
            </a:pathLst>
          </a:custGeom>
          <a:ln w="12192">
            <a:solidFill>
              <a:srgbClr val="000000"/>
            </a:solidFill>
          </a:ln>
        </p:spPr>
        <p:txBody>
          <a:bodyPr wrap="square" lIns="0" tIns="0" rIns="0" bIns="0" rtlCol="0">
            <a:noAutofit/>
          </a:bodyPr>
          <a:lstStyle/>
          <a:p>
            <a:endParaRPr sz="1350" dirty="0"/>
          </a:p>
        </p:txBody>
      </p:sp>
      <p:sp>
        <p:nvSpPr>
          <p:cNvPr id="16" name="object 16"/>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chemeClr val="accent6">
              <a:lumMod val="75000"/>
            </a:schemeClr>
          </a:solidFill>
        </p:spPr>
        <p:txBody>
          <a:bodyPr wrap="square" lIns="0" tIns="0" rIns="0" bIns="0" rtlCol="0">
            <a:noAutofit/>
          </a:bodyPr>
          <a:lstStyle/>
          <a:p>
            <a:endParaRPr sz="1350" dirty="0"/>
          </a:p>
        </p:txBody>
      </p:sp>
      <p:sp>
        <p:nvSpPr>
          <p:cNvPr id="17" name="object 17"/>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18" name="object 18"/>
          <p:cNvSpPr txBox="1"/>
          <p:nvPr/>
        </p:nvSpPr>
        <p:spPr>
          <a:xfrm>
            <a:off x="2401730" y="3402140"/>
            <a:ext cx="790099" cy="328613"/>
          </a:xfrm>
          <a:prstGeom prst="rect">
            <a:avLst/>
          </a:prstGeom>
        </p:spPr>
        <p:txBody>
          <a:bodyPr vert="horz" wrap="square" lIns="0" tIns="0" rIns="0" bIns="0" rtlCol="0">
            <a:noAutofit/>
          </a:bodyPr>
          <a:lstStyle/>
          <a:p>
            <a:pPr marL="9525"/>
            <a:r>
              <a:rPr lang="es-MX" sz="2100" b="1" spc="-8" dirty="0">
                <a:solidFill>
                  <a:srgbClr val="FFFFFF"/>
                </a:solidFill>
                <a:latin typeface="Times New Roman"/>
                <a:cs typeface="Times New Roman"/>
              </a:rPr>
              <a:t>y</a:t>
            </a:r>
            <a:r>
              <a:rPr sz="2100" b="1" spc="-15"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y*3</a:t>
            </a:r>
            <a:endParaRPr sz="2100" dirty="0">
              <a:latin typeface="Times New Roman"/>
              <a:cs typeface="Times New Roman"/>
            </a:endParaRPr>
          </a:p>
        </p:txBody>
      </p:sp>
      <p:sp>
        <p:nvSpPr>
          <p:cNvPr id="19" name="object 19"/>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0" name="object 20"/>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1" name="object 21"/>
          <p:cNvSpPr txBox="1"/>
          <p:nvPr/>
        </p:nvSpPr>
        <p:spPr>
          <a:xfrm>
            <a:off x="2338389" y="4202431"/>
            <a:ext cx="888206"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x</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x</a:t>
            </a:r>
            <a:r>
              <a:rPr sz="2100" b="1" spc="-15" dirty="0">
                <a:solidFill>
                  <a:srgbClr val="FFFFFF"/>
                </a:solidFill>
                <a:latin typeface="Times New Roman"/>
                <a:cs typeface="Times New Roman"/>
              </a:rPr>
              <a:t>+</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4" name="object 24"/>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5" name="object 25"/>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6" name="object 26"/>
          <p:cNvSpPr txBox="1"/>
          <p:nvPr/>
        </p:nvSpPr>
        <p:spPr>
          <a:xfrm>
            <a:off x="2514600" y="1572863"/>
            <a:ext cx="626364"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y </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7" name="object 27"/>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8" name="object 28"/>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9" name="object 29"/>
          <p:cNvSpPr txBox="1"/>
          <p:nvPr/>
        </p:nvSpPr>
        <p:spPr>
          <a:xfrm>
            <a:off x="2527363" y="1024700"/>
            <a:ext cx="673037"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 </a:t>
            </a:r>
            <a:r>
              <a:rPr sz="2100" b="1" spc="-11"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1</a:t>
            </a:r>
            <a:endParaRPr sz="2100" dirty="0">
              <a:latin typeface="Times New Roman"/>
              <a:cs typeface="Times New Roman"/>
            </a:endParaRPr>
          </a:p>
        </p:txBody>
      </p:sp>
      <p:sp>
        <p:nvSpPr>
          <p:cNvPr id="34" name="object 3">
            <a:extLst>
              <a:ext uri="{FF2B5EF4-FFF2-40B4-BE49-F238E27FC236}">
                <a16:creationId xmlns:a16="http://schemas.microsoft.com/office/drawing/2014/main" id="{32E5D6AD-A39B-49D4-A616-41AFD88B55A5}"/>
              </a:ext>
            </a:extLst>
          </p:cNvPr>
          <p:cNvSpPr/>
          <p:nvPr/>
        </p:nvSpPr>
        <p:spPr>
          <a:xfrm>
            <a:off x="1698213" y="4829175"/>
            <a:ext cx="1044988" cy="141732"/>
          </a:xfrm>
          <a:custGeom>
            <a:avLst/>
            <a:gdLst/>
            <a:ahLst/>
            <a:cxnLst/>
            <a:rect l="l" t="t" r="r" b="b"/>
            <a:pathLst>
              <a:path w="1371600" h="190500">
                <a:moveTo>
                  <a:pt x="0" y="190500"/>
                </a:moveTo>
                <a:lnTo>
                  <a:pt x="1371600" y="190500"/>
                </a:lnTo>
                <a:lnTo>
                  <a:pt x="13716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35" name="object 4">
            <a:extLst>
              <a:ext uri="{FF2B5EF4-FFF2-40B4-BE49-F238E27FC236}">
                <a16:creationId xmlns:a16="http://schemas.microsoft.com/office/drawing/2014/main" id="{D60B5E9C-5283-43A0-9EDF-BF81346AC87F}"/>
              </a:ext>
            </a:extLst>
          </p:cNvPr>
          <p:cNvSpPr/>
          <p:nvPr/>
        </p:nvSpPr>
        <p:spPr>
          <a:xfrm>
            <a:off x="1543051" y="2057400"/>
            <a:ext cx="155162" cy="2914079"/>
          </a:xfrm>
          <a:custGeom>
            <a:avLst/>
            <a:gdLst/>
            <a:ahLst/>
            <a:cxnLst/>
            <a:rect l="l" t="t" r="r" b="b"/>
            <a:pathLst>
              <a:path w="190500" h="3104388">
                <a:moveTo>
                  <a:pt x="0" y="3104388"/>
                </a:moveTo>
                <a:lnTo>
                  <a:pt x="190500" y="3104388"/>
                </a:lnTo>
                <a:lnTo>
                  <a:pt x="190500" y="0"/>
                </a:lnTo>
                <a:lnTo>
                  <a:pt x="0" y="0"/>
                </a:lnTo>
                <a:lnTo>
                  <a:pt x="0" y="3104388"/>
                </a:lnTo>
                <a:close/>
              </a:path>
            </a:pathLst>
          </a:custGeom>
          <a:solidFill>
            <a:srgbClr val="003399"/>
          </a:solidFill>
        </p:spPr>
        <p:txBody>
          <a:bodyPr wrap="square" lIns="0" tIns="0" rIns="0" bIns="0" rtlCol="0">
            <a:noAutofit/>
          </a:bodyPr>
          <a:lstStyle/>
          <a:p>
            <a:endParaRPr sz="1350" dirty="0"/>
          </a:p>
        </p:txBody>
      </p:sp>
      <p:sp>
        <p:nvSpPr>
          <p:cNvPr id="36" name="object 5">
            <a:extLst>
              <a:ext uri="{FF2B5EF4-FFF2-40B4-BE49-F238E27FC236}">
                <a16:creationId xmlns:a16="http://schemas.microsoft.com/office/drawing/2014/main" id="{2CDF10CA-352C-42EB-9A9B-1B18B495A9A7}"/>
              </a:ext>
            </a:extLst>
          </p:cNvPr>
          <p:cNvSpPr txBox="1"/>
          <p:nvPr/>
        </p:nvSpPr>
        <p:spPr>
          <a:xfrm>
            <a:off x="3609022" y="2311766"/>
            <a:ext cx="391478" cy="196501"/>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Falso</a:t>
            </a:r>
            <a:endParaRPr sz="1200" dirty="0">
              <a:latin typeface="Comic Sans MS"/>
              <a:cs typeface="Comic Sans MS"/>
            </a:endParaRPr>
          </a:p>
        </p:txBody>
      </p:sp>
      <p:sp>
        <p:nvSpPr>
          <p:cNvPr id="37" name="object 6">
            <a:extLst>
              <a:ext uri="{FF2B5EF4-FFF2-40B4-BE49-F238E27FC236}">
                <a16:creationId xmlns:a16="http://schemas.microsoft.com/office/drawing/2014/main" id="{A8E6F6EF-16BE-4134-B2E7-00387CE80682}"/>
              </a:ext>
            </a:extLst>
          </p:cNvPr>
          <p:cNvSpPr txBox="1"/>
          <p:nvPr/>
        </p:nvSpPr>
        <p:spPr>
          <a:xfrm>
            <a:off x="2943225" y="3046905"/>
            <a:ext cx="780574" cy="193834"/>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Verdad</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ro</a:t>
            </a:r>
            <a:endParaRPr sz="1200" dirty="0">
              <a:latin typeface="Comic Sans MS"/>
              <a:cs typeface="Comic Sans MS"/>
            </a:endParaRPr>
          </a:p>
        </p:txBody>
      </p:sp>
      <p:sp>
        <p:nvSpPr>
          <p:cNvPr id="39" name="object 30">
            <a:extLst>
              <a:ext uri="{FF2B5EF4-FFF2-40B4-BE49-F238E27FC236}">
                <a16:creationId xmlns:a16="http://schemas.microsoft.com/office/drawing/2014/main" id="{97C81F74-B2EE-411D-B40F-0777CEF7F771}"/>
              </a:ext>
            </a:extLst>
          </p:cNvPr>
          <p:cNvSpPr txBox="1"/>
          <p:nvPr/>
        </p:nvSpPr>
        <p:spPr>
          <a:xfrm>
            <a:off x="1543051" y="1806417"/>
            <a:ext cx="598646" cy="193834"/>
          </a:xfrm>
          <a:prstGeom prst="rect">
            <a:avLst/>
          </a:prstGeom>
        </p:spPr>
        <p:txBody>
          <a:bodyPr vert="horz" wrap="square" lIns="0" tIns="0" rIns="0" bIns="0" rtlCol="0">
            <a:noAutofit/>
          </a:bodyPr>
          <a:lstStyle/>
          <a:p>
            <a:pPr marL="9525"/>
            <a:r>
              <a:rPr sz="1200" b="1" spc="-11" dirty="0">
                <a:solidFill>
                  <a:srgbClr val="EC7C30"/>
                </a:solidFill>
                <a:latin typeface="Comic Sans MS"/>
                <a:cs typeface="Comic Sans MS"/>
              </a:rPr>
              <a:t>R</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gresa</a:t>
            </a:r>
            <a:endParaRPr sz="1200" dirty="0">
              <a:latin typeface="Comic Sans MS"/>
              <a:cs typeface="Comic Sans MS"/>
            </a:endParaRPr>
          </a:p>
        </p:txBody>
      </p:sp>
      <p:sp>
        <p:nvSpPr>
          <p:cNvPr id="40" name="object 31">
            <a:extLst>
              <a:ext uri="{FF2B5EF4-FFF2-40B4-BE49-F238E27FC236}">
                <a16:creationId xmlns:a16="http://schemas.microsoft.com/office/drawing/2014/main" id="{FC77C2E9-41C7-43A5-876B-596DB4B5E187}"/>
              </a:ext>
            </a:extLst>
          </p:cNvPr>
          <p:cNvSpPr/>
          <p:nvPr/>
        </p:nvSpPr>
        <p:spPr>
          <a:xfrm flipH="1">
            <a:off x="2599688" y="1990488"/>
            <a:ext cx="258356" cy="193834"/>
          </a:xfrm>
          <a:custGeom>
            <a:avLst/>
            <a:gdLst/>
            <a:ahLst/>
            <a:cxnLst/>
            <a:rect l="l" t="t" r="r" b="b"/>
            <a:pathLst>
              <a:path w="288036" h="203200">
                <a:moveTo>
                  <a:pt x="0" y="203200"/>
                </a:moveTo>
                <a:lnTo>
                  <a:pt x="288036" y="0"/>
                </a:lnTo>
              </a:path>
            </a:pathLst>
          </a:custGeom>
          <a:ln w="57912">
            <a:solidFill>
              <a:srgbClr val="1308AC"/>
            </a:solidFill>
          </a:ln>
        </p:spPr>
        <p:txBody>
          <a:bodyPr wrap="square" lIns="0" tIns="0" rIns="0" bIns="0" rtlCol="0">
            <a:noAutofit/>
          </a:bodyPr>
          <a:lstStyle/>
          <a:p>
            <a:endParaRPr sz="1350" dirty="0"/>
          </a:p>
        </p:txBody>
      </p:sp>
      <p:sp>
        <p:nvSpPr>
          <p:cNvPr id="41" name="object 32">
            <a:extLst>
              <a:ext uri="{FF2B5EF4-FFF2-40B4-BE49-F238E27FC236}">
                <a16:creationId xmlns:a16="http://schemas.microsoft.com/office/drawing/2014/main" id="{8800675E-1A49-4645-82CD-47171D494C32}"/>
              </a:ext>
            </a:extLst>
          </p:cNvPr>
          <p:cNvSpPr/>
          <p:nvPr/>
        </p:nvSpPr>
        <p:spPr>
          <a:xfrm flipV="1">
            <a:off x="2598941" y="2057400"/>
            <a:ext cx="227618" cy="182784"/>
          </a:xfrm>
          <a:custGeom>
            <a:avLst/>
            <a:gdLst/>
            <a:ahLst/>
            <a:cxnLst/>
            <a:rect l="l" t="t" r="r" b="b"/>
            <a:pathLst>
              <a:path w="247523" h="128396">
                <a:moveTo>
                  <a:pt x="0" y="0"/>
                </a:moveTo>
                <a:lnTo>
                  <a:pt x="247523" y="128396"/>
                </a:lnTo>
              </a:path>
            </a:pathLst>
          </a:custGeom>
          <a:ln w="57912">
            <a:solidFill>
              <a:srgbClr val="1308AC"/>
            </a:solidFill>
          </a:ln>
        </p:spPr>
        <p:txBody>
          <a:bodyPr wrap="square" lIns="0" tIns="0" rIns="0" bIns="0" rtlCol="0">
            <a:noAutofit/>
          </a:bodyPr>
          <a:lstStyle/>
          <a:p>
            <a:endParaRPr sz="1350" dirty="0"/>
          </a:p>
        </p:txBody>
      </p:sp>
      <p:sp>
        <p:nvSpPr>
          <p:cNvPr id="42" name="object 7">
            <a:extLst>
              <a:ext uri="{FF2B5EF4-FFF2-40B4-BE49-F238E27FC236}">
                <a16:creationId xmlns:a16="http://schemas.microsoft.com/office/drawing/2014/main" id="{CC750553-8027-4ABC-97AA-6ABF9066CE22}"/>
              </a:ext>
            </a:extLst>
          </p:cNvPr>
          <p:cNvSpPr/>
          <p:nvPr/>
        </p:nvSpPr>
        <p:spPr>
          <a:xfrm>
            <a:off x="1543050" y="2057400"/>
            <a:ext cx="1314994" cy="141732"/>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43" name="object 15">
            <a:extLst>
              <a:ext uri="{FF2B5EF4-FFF2-40B4-BE49-F238E27FC236}">
                <a16:creationId xmlns:a16="http://schemas.microsoft.com/office/drawing/2014/main" id="{6B7889B6-0C3B-4BF4-AEA2-B31C3D4CD15E}"/>
              </a:ext>
            </a:extLst>
          </p:cNvPr>
          <p:cNvSpPr txBox="1"/>
          <p:nvPr/>
        </p:nvSpPr>
        <p:spPr>
          <a:xfrm>
            <a:off x="2400301" y="2430304"/>
            <a:ext cx="730472"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a:t>
            </a:r>
            <a:r>
              <a:rPr sz="2100" b="1" spc="-4" dirty="0">
                <a:solidFill>
                  <a:srgbClr val="FFFFFF"/>
                </a:solidFill>
                <a:latin typeface="Times New Roman"/>
                <a:cs typeface="Times New Roman"/>
              </a:rPr>
              <a:t> </a:t>
            </a:r>
            <a:r>
              <a:rPr sz="2100" b="1" spc="-15" dirty="0">
                <a:solidFill>
                  <a:srgbClr val="FFFFFF"/>
                </a:solidFill>
                <a:latin typeface="Times New Roman"/>
                <a:cs typeface="Times New Roman"/>
              </a:rPr>
              <a:t>&lt;</a:t>
            </a:r>
            <a:r>
              <a:rPr lang="es-MX"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3</a:t>
            </a:r>
            <a:endParaRPr sz="2100" dirty="0">
              <a:latin typeface="Times New Roman"/>
              <a:cs typeface="Times New Roman"/>
            </a:endParaRPr>
          </a:p>
        </p:txBody>
      </p:sp>
      <p:sp>
        <p:nvSpPr>
          <p:cNvPr id="44" name="object 2">
            <a:extLst>
              <a:ext uri="{FF2B5EF4-FFF2-40B4-BE49-F238E27FC236}">
                <a16:creationId xmlns:a16="http://schemas.microsoft.com/office/drawing/2014/main" id="{186AA050-B831-45C0-B27A-D261C8146516}"/>
              </a:ext>
            </a:extLst>
          </p:cNvPr>
          <p:cNvSpPr txBox="1"/>
          <p:nvPr/>
        </p:nvSpPr>
        <p:spPr>
          <a:xfrm>
            <a:off x="2595562" y="628650"/>
            <a:ext cx="3858101" cy="457200"/>
          </a:xfrm>
          <a:prstGeom prst="rect">
            <a:avLst/>
          </a:prstGeom>
        </p:spPr>
        <p:txBody>
          <a:bodyPr vert="horz" wrap="square" lIns="0" tIns="0" rIns="0" bIns="0" rtlCol="0">
            <a:noAutofit/>
          </a:bodyPr>
          <a:lstStyle/>
          <a:p>
            <a:pPr marL="9525" algn="ctr"/>
            <a:r>
              <a:rPr b="1" spc="-53" dirty="0">
                <a:solidFill>
                  <a:schemeClr val="bg1"/>
                </a:solidFill>
                <a:latin typeface="Arial" panose="020B0604020202020204" pitchFamily="34" charset="0"/>
                <a:cs typeface="Arial" panose="020B0604020202020204" pitchFamily="34" charset="0"/>
              </a:rPr>
              <a:t>S</a:t>
            </a:r>
            <a:r>
              <a:rPr b="1" spc="-26" dirty="0">
                <a:solidFill>
                  <a:schemeClr val="bg1"/>
                </a:solidFill>
                <a:latin typeface="Arial" panose="020B0604020202020204" pitchFamily="34" charset="0"/>
                <a:cs typeface="Arial" panose="020B0604020202020204" pitchFamily="34" charset="0"/>
              </a:rPr>
              <a:t>i</a:t>
            </a:r>
            <a:r>
              <a:rPr lang="es-MX" b="1" spc="-26" dirty="0">
                <a:solidFill>
                  <a:schemeClr val="bg1"/>
                </a:solidFill>
                <a:latin typeface="Arial" panose="020B0604020202020204" pitchFamily="34" charset="0"/>
                <a:cs typeface="Arial" panose="020B0604020202020204" pitchFamily="34" charset="0"/>
              </a:rPr>
              <a:t>mulación de uso</a:t>
            </a:r>
            <a:endParaRPr b="1" dirty="0">
              <a:solidFill>
                <a:schemeClr val="bg1"/>
              </a:solidFill>
              <a:latin typeface="Arial" panose="020B0604020202020204" pitchFamily="34" charset="0"/>
              <a:cs typeface="Arial" panose="020B0604020202020204" pitchFamily="34" charset="0"/>
            </a:endParaRPr>
          </a:p>
        </p:txBody>
      </p:sp>
      <p:sp>
        <p:nvSpPr>
          <p:cNvPr id="45" name="object 14">
            <a:extLst>
              <a:ext uri="{FF2B5EF4-FFF2-40B4-BE49-F238E27FC236}">
                <a16:creationId xmlns:a16="http://schemas.microsoft.com/office/drawing/2014/main" id="{2F9D661A-31D9-4CFC-8F81-2E34ED07E70B}"/>
              </a:ext>
            </a:extLst>
          </p:cNvPr>
          <p:cNvSpPr txBox="1"/>
          <p:nvPr/>
        </p:nvSpPr>
        <p:spPr>
          <a:xfrm>
            <a:off x="1641769" y="-26351"/>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000" b="1" dirty="0">
              <a:solidFill>
                <a:schemeClr val="bg1"/>
              </a:solidFill>
              <a:latin typeface="Calibri"/>
              <a:cs typeface="Calibri"/>
            </a:endParaRPr>
          </a:p>
        </p:txBody>
      </p:sp>
      <p:sp>
        <p:nvSpPr>
          <p:cNvPr id="47" name="object 22">
            <a:extLst>
              <a:ext uri="{FF2B5EF4-FFF2-40B4-BE49-F238E27FC236}">
                <a16:creationId xmlns:a16="http://schemas.microsoft.com/office/drawing/2014/main" id="{213D64F4-627A-47DC-80FB-44CD83AFB344}"/>
              </a:ext>
            </a:extLst>
          </p:cNvPr>
          <p:cNvSpPr txBox="1"/>
          <p:nvPr/>
        </p:nvSpPr>
        <p:spPr>
          <a:xfrm>
            <a:off x="5271688" y="1358956"/>
            <a:ext cx="2569607" cy="1999108"/>
          </a:xfrm>
          <a:prstGeom prst="rect">
            <a:avLst/>
          </a:prstGeom>
        </p:spPr>
        <p:txBody>
          <a:bodyPr vert="horz" wrap="square" lIns="0" tIns="0" rIns="0" bIns="0" rtlCol="0">
            <a:noAutofit/>
          </a:bodyPr>
          <a:lstStyle/>
          <a:p>
            <a:pPr marL="9525"/>
            <a:r>
              <a:rPr lang="es-MX" sz="2400" dirty="0">
                <a:solidFill>
                  <a:srgbClr val="C5DAEB"/>
                </a:solidFill>
                <a:cs typeface="Calibri"/>
              </a:rPr>
              <a:t>x = 1</a:t>
            </a:r>
          </a:p>
          <a:p>
            <a:pPr marL="9525"/>
            <a:r>
              <a:rPr lang="es-MX" sz="2400" dirty="0">
                <a:solidFill>
                  <a:srgbClr val="C5DAEB"/>
                </a:solidFill>
                <a:cs typeface="Calibri"/>
              </a:rPr>
              <a:t>y = 1</a:t>
            </a:r>
          </a:p>
          <a:p>
            <a:pPr marL="9525"/>
            <a:r>
              <a:rPr lang="es-MX" sz="2400" b="1" dirty="0" err="1">
                <a:solidFill>
                  <a:srgbClr val="92D050"/>
                </a:solidFill>
                <a:cs typeface="Arial"/>
              </a:rPr>
              <a:t>while</a:t>
            </a:r>
            <a:r>
              <a:rPr lang="es-MX" sz="2400" dirty="0">
                <a:cs typeface="Arial"/>
              </a:rPr>
              <a:t> </a:t>
            </a:r>
            <a:r>
              <a:rPr lang="es-MX" sz="2400" b="1" dirty="0">
                <a:solidFill>
                  <a:srgbClr val="FFC000"/>
                </a:solidFill>
                <a:cs typeface="Arial"/>
              </a:rPr>
              <a:t>x&lt;=3 </a:t>
            </a:r>
            <a:r>
              <a:rPr lang="es-MX" sz="2400" dirty="0">
                <a:solidFill>
                  <a:srgbClr val="C5DAEB"/>
                </a:solidFill>
                <a:cs typeface="Calibri"/>
              </a:rPr>
              <a:t>:</a:t>
            </a:r>
          </a:p>
          <a:p>
            <a:pPr marL="9525"/>
            <a:r>
              <a:rPr lang="es-MX" sz="2400" dirty="0">
                <a:cs typeface="Arial"/>
              </a:rPr>
              <a:t>	</a:t>
            </a:r>
            <a:r>
              <a:rPr lang="es-MX" sz="2400" dirty="0">
                <a:solidFill>
                  <a:srgbClr val="C5DAEB"/>
                </a:solidFill>
                <a:cs typeface="Calibri"/>
              </a:rPr>
              <a:t>y = y * 3</a:t>
            </a:r>
          </a:p>
          <a:p>
            <a:pPr marL="9525"/>
            <a:r>
              <a:rPr lang="es-MX" sz="2400" dirty="0">
                <a:solidFill>
                  <a:srgbClr val="C5DAEB"/>
                </a:solidFill>
                <a:cs typeface="Calibri"/>
              </a:rPr>
              <a:t>	x = x + 1</a:t>
            </a:r>
          </a:p>
        </p:txBody>
      </p:sp>
    </p:spTree>
    <p:extLst>
      <p:ext uri="{BB962C8B-B14F-4D97-AF65-F5344CB8AC3E}">
        <p14:creationId xmlns:p14="http://schemas.microsoft.com/office/powerpoint/2010/main" val="1637859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7">
            <a:extLst>
              <a:ext uri="{FF2B5EF4-FFF2-40B4-BE49-F238E27FC236}">
                <a16:creationId xmlns:a16="http://schemas.microsoft.com/office/drawing/2014/main" id="{147CE5DE-7ED9-44A5-BAA1-348A04A5275D}"/>
              </a:ext>
            </a:extLst>
          </p:cNvPr>
          <p:cNvSpPr/>
          <p:nvPr/>
        </p:nvSpPr>
        <p:spPr>
          <a:xfrm>
            <a:off x="2496884" y="2535174"/>
            <a:ext cx="1789366" cy="142875"/>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2" name="object 2"/>
          <p:cNvSpPr/>
          <p:nvPr/>
        </p:nvSpPr>
        <p:spPr>
          <a:xfrm>
            <a:off x="2720340" y="3183256"/>
            <a:ext cx="142875" cy="0"/>
          </a:xfrm>
          <a:custGeom>
            <a:avLst/>
            <a:gdLst/>
            <a:ahLst/>
            <a:cxnLst/>
            <a:rect l="l" t="t" r="r" b="b"/>
            <a:pathLst>
              <a:path w="190500">
                <a:moveTo>
                  <a:pt x="0" y="0"/>
                </a:moveTo>
                <a:lnTo>
                  <a:pt x="190500" y="0"/>
                </a:lnTo>
              </a:path>
            </a:pathLst>
          </a:custGeom>
          <a:ln w="4768595">
            <a:solidFill>
              <a:srgbClr val="003399"/>
            </a:solidFill>
          </a:ln>
        </p:spPr>
        <p:txBody>
          <a:bodyPr wrap="square" lIns="0" tIns="0" rIns="0" bIns="0" rtlCol="0">
            <a:noAutofit/>
          </a:bodyPr>
          <a:lstStyle/>
          <a:p>
            <a:endParaRPr sz="1350" dirty="0"/>
          </a:p>
        </p:txBody>
      </p:sp>
      <p:sp>
        <p:nvSpPr>
          <p:cNvPr id="8" name="object 8"/>
          <p:cNvSpPr txBox="1"/>
          <p:nvPr/>
        </p:nvSpPr>
        <p:spPr>
          <a:xfrm>
            <a:off x="5372101" y="3785616"/>
            <a:ext cx="429101" cy="826770"/>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y</a:t>
            </a:r>
            <a:r>
              <a:rPr sz="2700" b="1" dirty="0">
                <a:solidFill>
                  <a:srgbClr val="FF3300"/>
                </a:solidFill>
                <a:latin typeface="Arial"/>
                <a:cs typeface="Arial"/>
              </a:rPr>
              <a:t>=</a:t>
            </a:r>
            <a:endParaRPr sz="2700" dirty="0">
              <a:latin typeface="Arial"/>
              <a:cs typeface="Arial"/>
            </a:endParaRPr>
          </a:p>
          <a:p>
            <a:pPr marL="9525">
              <a:lnSpc>
                <a:spcPts val="3221"/>
              </a:lnSpc>
            </a:pPr>
            <a:r>
              <a:rPr lang="es-MX" sz="2700" b="1" dirty="0">
                <a:solidFill>
                  <a:srgbClr val="FF3300"/>
                </a:solidFill>
                <a:latin typeface="Arial"/>
                <a:cs typeface="Arial"/>
              </a:rPr>
              <a:t>x</a:t>
            </a:r>
            <a:r>
              <a:rPr sz="2700" b="1" dirty="0">
                <a:solidFill>
                  <a:srgbClr val="FF3300"/>
                </a:solidFill>
                <a:latin typeface="Arial"/>
                <a:cs typeface="Arial"/>
              </a:rPr>
              <a:t>=</a:t>
            </a:r>
            <a:endParaRPr sz="2700" dirty="0">
              <a:latin typeface="Arial"/>
              <a:cs typeface="Arial"/>
            </a:endParaRPr>
          </a:p>
        </p:txBody>
      </p:sp>
      <p:sp>
        <p:nvSpPr>
          <p:cNvPr id="9" name="object 9"/>
          <p:cNvSpPr/>
          <p:nvPr/>
        </p:nvSpPr>
        <p:spPr>
          <a:xfrm>
            <a:off x="5841587" y="3816477"/>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0" name="object 10"/>
          <p:cNvSpPr txBox="1"/>
          <p:nvPr/>
        </p:nvSpPr>
        <p:spPr>
          <a:xfrm>
            <a:off x="6165343" y="3771901"/>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9</a:t>
            </a:r>
            <a:endParaRPr sz="2700" dirty="0">
              <a:latin typeface="Arial"/>
              <a:cs typeface="Arial"/>
            </a:endParaRPr>
          </a:p>
        </p:txBody>
      </p:sp>
      <p:sp>
        <p:nvSpPr>
          <p:cNvPr id="11" name="object 11"/>
          <p:cNvSpPr/>
          <p:nvPr/>
        </p:nvSpPr>
        <p:spPr>
          <a:xfrm>
            <a:off x="5841587" y="4245102"/>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2" name="object 12"/>
          <p:cNvSpPr txBox="1"/>
          <p:nvPr/>
        </p:nvSpPr>
        <p:spPr>
          <a:xfrm>
            <a:off x="6165343" y="4200526"/>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3</a:t>
            </a:r>
            <a:endParaRPr sz="2700" dirty="0">
              <a:latin typeface="Arial"/>
              <a:cs typeface="Arial"/>
            </a:endParaRPr>
          </a:p>
        </p:txBody>
      </p:sp>
      <p:sp>
        <p:nvSpPr>
          <p:cNvPr id="13" name="object 13"/>
          <p:cNvSpPr/>
          <p:nvPr/>
        </p:nvSpPr>
        <p:spPr>
          <a:xfrm>
            <a:off x="2211706" y="2284857"/>
            <a:ext cx="1143000" cy="628650"/>
          </a:xfrm>
          <a:custGeom>
            <a:avLst/>
            <a:gdLst/>
            <a:ahLst/>
            <a:cxnLst/>
            <a:rect l="l" t="t" r="r" b="b"/>
            <a:pathLst>
              <a:path w="1524000" h="838200">
                <a:moveTo>
                  <a:pt x="1143000" y="0"/>
                </a:moveTo>
                <a:lnTo>
                  <a:pt x="381000" y="0"/>
                </a:lnTo>
                <a:lnTo>
                  <a:pt x="0" y="419100"/>
                </a:lnTo>
                <a:lnTo>
                  <a:pt x="381000" y="838200"/>
                </a:lnTo>
                <a:lnTo>
                  <a:pt x="1143000" y="838200"/>
                </a:lnTo>
                <a:lnTo>
                  <a:pt x="1524000" y="419100"/>
                </a:lnTo>
                <a:lnTo>
                  <a:pt x="1143000" y="0"/>
                </a:lnTo>
                <a:close/>
              </a:path>
            </a:pathLst>
          </a:custGeom>
          <a:solidFill>
            <a:srgbClr val="003399"/>
          </a:solidFill>
        </p:spPr>
        <p:txBody>
          <a:bodyPr wrap="square" lIns="0" tIns="0" rIns="0" bIns="0" rtlCol="0">
            <a:noAutofit/>
          </a:bodyPr>
          <a:lstStyle/>
          <a:p>
            <a:endParaRPr sz="1350" dirty="0"/>
          </a:p>
        </p:txBody>
      </p:sp>
      <p:sp>
        <p:nvSpPr>
          <p:cNvPr id="14" name="object 14"/>
          <p:cNvSpPr/>
          <p:nvPr/>
        </p:nvSpPr>
        <p:spPr>
          <a:xfrm>
            <a:off x="2211706" y="2284857"/>
            <a:ext cx="1143000" cy="628650"/>
          </a:xfrm>
          <a:custGeom>
            <a:avLst/>
            <a:gdLst/>
            <a:ahLst/>
            <a:cxnLst/>
            <a:rect l="l" t="t" r="r" b="b"/>
            <a:pathLst>
              <a:path w="1524000" h="838200">
                <a:moveTo>
                  <a:pt x="0" y="419100"/>
                </a:moveTo>
                <a:lnTo>
                  <a:pt x="381000" y="0"/>
                </a:lnTo>
                <a:lnTo>
                  <a:pt x="1143000" y="0"/>
                </a:lnTo>
                <a:lnTo>
                  <a:pt x="1524000" y="419100"/>
                </a:lnTo>
                <a:lnTo>
                  <a:pt x="1143000" y="838200"/>
                </a:lnTo>
                <a:lnTo>
                  <a:pt x="381000" y="838200"/>
                </a:lnTo>
                <a:lnTo>
                  <a:pt x="0" y="419100"/>
                </a:lnTo>
                <a:close/>
              </a:path>
            </a:pathLst>
          </a:custGeom>
          <a:ln w="12192">
            <a:solidFill>
              <a:srgbClr val="000000"/>
            </a:solidFill>
          </a:ln>
        </p:spPr>
        <p:txBody>
          <a:bodyPr wrap="square" lIns="0" tIns="0" rIns="0" bIns="0" rtlCol="0">
            <a:noAutofit/>
          </a:bodyPr>
          <a:lstStyle/>
          <a:p>
            <a:endParaRPr sz="1350" dirty="0"/>
          </a:p>
        </p:txBody>
      </p:sp>
      <p:sp>
        <p:nvSpPr>
          <p:cNvPr id="16" name="object 16"/>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17" name="object 17"/>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18" name="object 18"/>
          <p:cNvSpPr txBox="1"/>
          <p:nvPr/>
        </p:nvSpPr>
        <p:spPr>
          <a:xfrm>
            <a:off x="2401730" y="3402140"/>
            <a:ext cx="790099" cy="328613"/>
          </a:xfrm>
          <a:prstGeom prst="rect">
            <a:avLst/>
          </a:prstGeom>
        </p:spPr>
        <p:txBody>
          <a:bodyPr vert="horz" wrap="square" lIns="0" tIns="0" rIns="0" bIns="0" rtlCol="0">
            <a:noAutofit/>
          </a:bodyPr>
          <a:lstStyle/>
          <a:p>
            <a:pPr marL="9525"/>
            <a:r>
              <a:rPr lang="es-MX" sz="2100" b="1" spc="-8" dirty="0">
                <a:solidFill>
                  <a:srgbClr val="FFFFFF"/>
                </a:solidFill>
                <a:latin typeface="Times New Roman"/>
                <a:cs typeface="Times New Roman"/>
              </a:rPr>
              <a:t>y</a:t>
            </a:r>
            <a:r>
              <a:rPr sz="2100" b="1" spc="-15"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y*3</a:t>
            </a:r>
            <a:endParaRPr sz="2100" dirty="0">
              <a:latin typeface="Times New Roman"/>
              <a:cs typeface="Times New Roman"/>
            </a:endParaRPr>
          </a:p>
        </p:txBody>
      </p:sp>
      <p:sp>
        <p:nvSpPr>
          <p:cNvPr id="19" name="object 19"/>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0" name="object 20"/>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chemeClr val="accent6">
              <a:lumMod val="75000"/>
            </a:schemeClr>
          </a:solidFill>
          <a:ln w="12192">
            <a:solidFill>
              <a:srgbClr val="000000"/>
            </a:solidFill>
          </a:ln>
        </p:spPr>
        <p:txBody>
          <a:bodyPr wrap="square" lIns="0" tIns="0" rIns="0" bIns="0" rtlCol="0">
            <a:noAutofit/>
          </a:bodyPr>
          <a:lstStyle/>
          <a:p>
            <a:endParaRPr sz="1350" dirty="0"/>
          </a:p>
        </p:txBody>
      </p:sp>
      <p:sp>
        <p:nvSpPr>
          <p:cNvPr id="21" name="object 21"/>
          <p:cNvSpPr txBox="1"/>
          <p:nvPr/>
        </p:nvSpPr>
        <p:spPr>
          <a:xfrm>
            <a:off x="2338389" y="4202431"/>
            <a:ext cx="888206"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x</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x</a:t>
            </a:r>
            <a:r>
              <a:rPr sz="2100" b="1" spc="-15" dirty="0">
                <a:solidFill>
                  <a:srgbClr val="FFFFFF"/>
                </a:solidFill>
                <a:latin typeface="Times New Roman"/>
                <a:cs typeface="Times New Roman"/>
              </a:rPr>
              <a:t>+</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4" name="object 24"/>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5" name="object 25"/>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6" name="object 26"/>
          <p:cNvSpPr txBox="1"/>
          <p:nvPr/>
        </p:nvSpPr>
        <p:spPr>
          <a:xfrm>
            <a:off x="2514600" y="1572863"/>
            <a:ext cx="626364"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y </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7" name="object 27"/>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8" name="object 28"/>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9" name="object 29"/>
          <p:cNvSpPr txBox="1"/>
          <p:nvPr/>
        </p:nvSpPr>
        <p:spPr>
          <a:xfrm>
            <a:off x="2527363" y="1024700"/>
            <a:ext cx="673037"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 </a:t>
            </a:r>
            <a:r>
              <a:rPr sz="2100" b="1" spc="-11"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1</a:t>
            </a:r>
            <a:endParaRPr sz="2100" dirty="0">
              <a:latin typeface="Times New Roman"/>
              <a:cs typeface="Times New Roman"/>
            </a:endParaRPr>
          </a:p>
        </p:txBody>
      </p:sp>
      <p:sp>
        <p:nvSpPr>
          <p:cNvPr id="34" name="object 3">
            <a:extLst>
              <a:ext uri="{FF2B5EF4-FFF2-40B4-BE49-F238E27FC236}">
                <a16:creationId xmlns:a16="http://schemas.microsoft.com/office/drawing/2014/main" id="{1D5D8805-D2C9-49B9-949A-F48A6BAB2FE0}"/>
              </a:ext>
            </a:extLst>
          </p:cNvPr>
          <p:cNvSpPr/>
          <p:nvPr/>
        </p:nvSpPr>
        <p:spPr>
          <a:xfrm>
            <a:off x="1698213" y="4829175"/>
            <a:ext cx="1044988" cy="141732"/>
          </a:xfrm>
          <a:custGeom>
            <a:avLst/>
            <a:gdLst/>
            <a:ahLst/>
            <a:cxnLst/>
            <a:rect l="l" t="t" r="r" b="b"/>
            <a:pathLst>
              <a:path w="1371600" h="190500">
                <a:moveTo>
                  <a:pt x="0" y="190500"/>
                </a:moveTo>
                <a:lnTo>
                  <a:pt x="1371600" y="190500"/>
                </a:lnTo>
                <a:lnTo>
                  <a:pt x="13716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35" name="object 4">
            <a:extLst>
              <a:ext uri="{FF2B5EF4-FFF2-40B4-BE49-F238E27FC236}">
                <a16:creationId xmlns:a16="http://schemas.microsoft.com/office/drawing/2014/main" id="{067D42D0-0AAB-4B96-903B-AA91094E91A1}"/>
              </a:ext>
            </a:extLst>
          </p:cNvPr>
          <p:cNvSpPr/>
          <p:nvPr/>
        </p:nvSpPr>
        <p:spPr>
          <a:xfrm>
            <a:off x="1543051" y="2057400"/>
            <a:ext cx="155162" cy="2914079"/>
          </a:xfrm>
          <a:custGeom>
            <a:avLst/>
            <a:gdLst/>
            <a:ahLst/>
            <a:cxnLst/>
            <a:rect l="l" t="t" r="r" b="b"/>
            <a:pathLst>
              <a:path w="190500" h="3104388">
                <a:moveTo>
                  <a:pt x="0" y="3104388"/>
                </a:moveTo>
                <a:lnTo>
                  <a:pt x="190500" y="3104388"/>
                </a:lnTo>
                <a:lnTo>
                  <a:pt x="190500" y="0"/>
                </a:lnTo>
                <a:lnTo>
                  <a:pt x="0" y="0"/>
                </a:lnTo>
                <a:lnTo>
                  <a:pt x="0" y="3104388"/>
                </a:lnTo>
                <a:close/>
              </a:path>
            </a:pathLst>
          </a:custGeom>
          <a:solidFill>
            <a:srgbClr val="003399"/>
          </a:solidFill>
        </p:spPr>
        <p:txBody>
          <a:bodyPr wrap="square" lIns="0" tIns="0" rIns="0" bIns="0" rtlCol="0">
            <a:noAutofit/>
          </a:bodyPr>
          <a:lstStyle/>
          <a:p>
            <a:endParaRPr sz="1350" dirty="0"/>
          </a:p>
        </p:txBody>
      </p:sp>
      <p:sp>
        <p:nvSpPr>
          <p:cNvPr id="36" name="object 5">
            <a:extLst>
              <a:ext uri="{FF2B5EF4-FFF2-40B4-BE49-F238E27FC236}">
                <a16:creationId xmlns:a16="http://schemas.microsoft.com/office/drawing/2014/main" id="{33AFA9E0-CC64-4E10-87E2-76D71F87FFBC}"/>
              </a:ext>
            </a:extLst>
          </p:cNvPr>
          <p:cNvSpPr txBox="1"/>
          <p:nvPr/>
        </p:nvSpPr>
        <p:spPr>
          <a:xfrm>
            <a:off x="3609022" y="2311766"/>
            <a:ext cx="391478" cy="196501"/>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Falso</a:t>
            </a:r>
            <a:endParaRPr sz="1200" dirty="0">
              <a:latin typeface="Comic Sans MS"/>
              <a:cs typeface="Comic Sans MS"/>
            </a:endParaRPr>
          </a:p>
        </p:txBody>
      </p:sp>
      <p:sp>
        <p:nvSpPr>
          <p:cNvPr id="37" name="object 6">
            <a:extLst>
              <a:ext uri="{FF2B5EF4-FFF2-40B4-BE49-F238E27FC236}">
                <a16:creationId xmlns:a16="http://schemas.microsoft.com/office/drawing/2014/main" id="{527AB22B-AC00-4C8A-9DBE-32B778478456}"/>
              </a:ext>
            </a:extLst>
          </p:cNvPr>
          <p:cNvSpPr txBox="1"/>
          <p:nvPr/>
        </p:nvSpPr>
        <p:spPr>
          <a:xfrm>
            <a:off x="2943225" y="3046905"/>
            <a:ext cx="780574" cy="193834"/>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Verdad</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ro</a:t>
            </a:r>
            <a:endParaRPr sz="1200" dirty="0">
              <a:latin typeface="Comic Sans MS"/>
              <a:cs typeface="Comic Sans MS"/>
            </a:endParaRPr>
          </a:p>
        </p:txBody>
      </p:sp>
      <p:sp>
        <p:nvSpPr>
          <p:cNvPr id="39" name="object 30">
            <a:extLst>
              <a:ext uri="{FF2B5EF4-FFF2-40B4-BE49-F238E27FC236}">
                <a16:creationId xmlns:a16="http://schemas.microsoft.com/office/drawing/2014/main" id="{70013A35-607D-43AA-87FB-63FAA3A74674}"/>
              </a:ext>
            </a:extLst>
          </p:cNvPr>
          <p:cNvSpPr txBox="1"/>
          <p:nvPr/>
        </p:nvSpPr>
        <p:spPr>
          <a:xfrm>
            <a:off x="1543051" y="1806417"/>
            <a:ext cx="598646" cy="193834"/>
          </a:xfrm>
          <a:prstGeom prst="rect">
            <a:avLst/>
          </a:prstGeom>
        </p:spPr>
        <p:txBody>
          <a:bodyPr vert="horz" wrap="square" lIns="0" tIns="0" rIns="0" bIns="0" rtlCol="0">
            <a:noAutofit/>
          </a:bodyPr>
          <a:lstStyle/>
          <a:p>
            <a:pPr marL="9525"/>
            <a:r>
              <a:rPr sz="1200" b="1" spc="-11" dirty="0">
                <a:solidFill>
                  <a:srgbClr val="EC7C30"/>
                </a:solidFill>
                <a:latin typeface="Comic Sans MS"/>
                <a:cs typeface="Comic Sans MS"/>
              </a:rPr>
              <a:t>R</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gresa</a:t>
            </a:r>
            <a:endParaRPr sz="1200" dirty="0">
              <a:latin typeface="Comic Sans MS"/>
              <a:cs typeface="Comic Sans MS"/>
            </a:endParaRPr>
          </a:p>
        </p:txBody>
      </p:sp>
      <p:sp>
        <p:nvSpPr>
          <p:cNvPr id="40" name="object 31">
            <a:extLst>
              <a:ext uri="{FF2B5EF4-FFF2-40B4-BE49-F238E27FC236}">
                <a16:creationId xmlns:a16="http://schemas.microsoft.com/office/drawing/2014/main" id="{2363179E-FEBC-4295-90DA-0BA1199B1FD9}"/>
              </a:ext>
            </a:extLst>
          </p:cNvPr>
          <p:cNvSpPr/>
          <p:nvPr/>
        </p:nvSpPr>
        <p:spPr>
          <a:xfrm flipH="1">
            <a:off x="2599688" y="1990488"/>
            <a:ext cx="258356" cy="193834"/>
          </a:xfrm>
          <a:custGeom>
            <a:avLst/>
            <a:gdLst/>
            <a:ahLst/>
            <a:cxnLst/>
            <a:rect l="l" t="t" r="r" b="b"/>
            <a:pathLst>
              <a:path w="288036" h="203200">
                <a:moveTo>
                  <a:pt x="0" y="203200"/>
                </a:moveTo>
                <a:lnTo>
                  <a:pt x="288036" y="0"/>
                </a:lnTo>
              </a:path>
            </a:pathLst>
          </a:custGeom>
          <a:ln w="57912">
            <a:solidFill>
              <a:srgbClr val="1308AC"/>
            </a:solidFill>
          </a:ln>
        </p:spPr>
        <p:txBody>
          <a:bodyPr wrap="square" lIns="0" tIns="0" rIns="0" bIns="0" rtlCol="0">
            <a:noAutofit/>
          </a:bodyPr>
          <a:lstStyle/>
          <a:p>
            <a:endParaRPr sz="1350" dirty="0"/>
          </a:p>
        </p:txBody>
      </p:sp>
      <p:sp>
        <p:nvSpPr>
          <p:cNvPr id="41" name="object 32">
            <a:extLst>
              <a:ext uri="{FF2B5EF4-FFF2-40B4-BE49-F238E27FC236}">
                <a16:creationId xmlns:a16="http://schemas.microsoft.com/office/drawing/2014/main" id="{B410A9B7-6B79-4258-8CBE-3034BB26205B}"/>
              </a:ext>
            </a:extLst>
          </p:cNvPr>
          <p:cNvSpPr/>
          <p:nvPr/>
        </p:nvSpPr>
        <p:spPr>
          <a:xfrm flipV="1">
            <a:off x="2598941" y="2057400"/>
            <a:ext cx="227618" cy="182784"/>
          </a:xfrm>
          <a:custGeom>
            <a:avLst/>
            <a:gdLst/>
            <a:ahLst/>
            <a:cxnLst/>
            <a:rect l="l" t="t" r="r" b="b"/>
            <a:pathLst>
              <a:path w="247523" h="128396">
                <a:moveTo>
                  <a:pt x="0" y="0"/>
                </a:moveTo>
                <a:lnTo>
                  <a:pt x="247523" y="128396"/>
                </a:lnTo>
              </a:path>
            </a:pathLst>
          </a:custGeom>
          <a:ln w="57912">
            <a:solidFill>
              <a:srgbClr val="1308AC"/>
            </a:solidFill>
          </a:ln>
        </p:spPr>
        <p:txBody>
          <a:bodyPr wrap="square" lIns="0" tIns="0" rIns="0" bIns="0" rtlCol="0">
            <a:noAutofit/>
          </a:bodyPr>
          <a:lstStyle/>
          <a:p>
            <a:endParaRPr sz="1350" dirty="0"/>
          </a:p>
        </p:txBody>
      </p:sp>
      <p:sp>
        <p:nvSpPr>
          <p:cNvPr id="42" name="object 7">
            <a:extLst>
              <a:ext uri="{FF2B5EF4-FFF2-40B4-BE49-F238E27FC236}">
                <a16:creationId xmlns:a16="http://schemas.microsoft.com/office/drawing/2014/main" id="{D0181219-CB71-45A7-B50A-A28C6B5C7C5D}"/>
              </a:ext>
            </a:extLst>
          </p:cNvPr>
          <p:cNvSpPr/>
          <p:nvPr/>
        </p:nvSpPr>
        <p:spPr>
          <a:xfrm>
            <a:off x="1543050" y="2057400"/>
            <a:ext cx="1314994" cy="141732"/>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43" name="object 15">
            <a:extLst>
              <a:ext uri="{FF2B5EF4-FFF2-40B4-BE49-F238E27FC236}">
                <a16:creationId xmlns:a16="http://schemas.microsoft.com/office/drawing/2014/main" id="{FFFA9C8A-667D-4B42-91A7-C6A883694972}"/>
              </a:ext>
            </a:extLst>
          </p:cNvPr>
          <p:cNvSpPr txBox="1"/>
          <p:nvPr/>
        </p:nvSpPr>
        <p:spPr>
          <a:xfrm>
            <a:off x="2400301" y="2430304"/>
            <a:ext cx="730472"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a:t>
            </a:r>
            <a:r>
              <a:rPr sz="2100" b="1" spc="-4" dirty="0">
                <a:solidFill>
                  <a:srgbClr val="FFFFFF"/>
                </a:solidFill>
                <a:latin typeface="Times New Roman"/>
                <a:cs typeface="Times New Roman"/>
              </a:rPr>
              <a:t> </a:t>
            </a:r>
            <a:r>
              <a:rPr sz="2100" b="1" spc="-15" dirty="0">
                <a:solidFill>
                  <a:srgbClr val="FFFFFF"/>
                </a:solidFill>
                <a:latin typeface="Times New Roman"/>
                <a:cs typeface="Times New Roman"/>
              </a:rPr>
              <a:t>&lt;</a:t>
            </a:r>
            <a:r>
              <a:rPr lang="es-MX"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3</a:t>
            </a:r>
            <a:endParaRPr sz="2100" dirty="0">
              <a:latin typeface="Times New Roman"/>
              <a:cs typeface="Times New Roman"/>
            </a:endParaRPr>
          </a:p>
        </p:txBody>
      </p:sp>
      <p:sp>
        <p:nvSpPr>
          <p:cNvPr id="44" name="object 2">
            <a:extLst>
              <a:ext uri="{FF2B5EF4-FFF2-40B4-BE49-F238E27FC236}">
                <a16:creationId xmlns:a16="http://schemas.microsoft.com/office/drawing/2014/main" id="{5C3FCC0B-3721-414D-8B7D-4D5D1D84DDF3}"/>
              </a:ext>
            </a:extLst>
          </p:cNvPr>
          <p:cNvSpPr txBox="1"/>
          <p:nvPr/>
        </p:nvSpPr>
        <p:spPr>
          <a:xfrm>
            <a:off x="2595562" y="628650"/>
            <a:ext cx="3858101" cy="457200"/>
          </a:xfrm>
          <a:prstGeom prst="rect">
            <a:avLst/>
          </a:prstGeom>
        </p:spPr>
        <p:txBody>
          <a:bodyPr vert="horz" wrap="square" lIns="0" tIns="0" rIns="0" bIns="0" rtlCol="0">
            <a:noAutofit/>
          </a:bodyPr>
          <a:lstStyle/>
          <a:p>
            <a:pPr marL="9525" algn="ctr"/>
            <a:r>
              <a:rPr b="1" spc="-53" dirty="0">
                <a:solidFill>
                  <a:schemeClr val="bg1"/>
                </a:solidFill>
                <a:latin typeface="Arial" panose="020B0604020202020204" pitchFamily="34" charset="0"/>
                <a:cs typeface="Arial" panose="020B0604020202020204" pitchFamily="34" charset="0"/>
              </a:rPr>
              <a:t>S</a:t>
            </a:r>
            <a:r>
              <a:rPr b="1" spc="-26" dirty="0">
                <a:solidFill>
                  <a:schemeClr val="bg1"/>
                </a:solidFill>
                <a:latin typeface="Arial" panose="020B0604020202020204" pitchFamily="34" charset="0"/>
                <a:cs typeface="Arial" panose="020B0604020202020204" pitchFamily="34" charset="0"/>
              </a:rPr>
              <a:t>i</a:t>
            </a:r>
            <a:r>
              <a:rPr lang="es-MX" b="1" spc="-26" dirty="0">
                <a:solidFill>
                  <a:schemeClr val="bg1"/>
                </a:solidFill>
                <a:latin typeface="Arial" panose="020B0604020202020204" pitchFamily="34" charset="0"/>
                <a:cs typeface="Arial" panose="020B0604020202020204" pitchFamily="34" charset="0"/>
              </a:rPr>
              <a:t>mulación de uso</a:t>
            </a:r>
            <a:endParaRPr b="1" dirty="0">
              <a:solidFill>
                <a:schemeClr val="bg1"/>
              </a:solidFill>
              <a:latin typeface="Arial" panose="020B0604020202020204" pitchFamily="34" charset="0"/>
              <a:cs typeface="Arial" panose="020B0604020202020204" pitchFamily="34" charset="0"/>
            </a:endParaRPr>
          </a:p>
        </p:txBody>
      </p:sp>
      <p:sp>
        <p:nvSpPr>
          <p:cNvPr id="45" name="object 14">
            <a:extLst>
              <a:ext uri="{FF2B5EF4-FFF2-40B4-BE49-F238E27FC236}">
                <a16:creationId xmlns:a16="http://schemas.microsoft.com/office/drawing/2014/main" id="{392CE656-9322-4097-B1EF-853576C86853}"/>
              </a:ext>
            </a:extLst>
          </p:cNvPr>
          <p:cNvSpPr txBox="1"/>
          <p:nvPr/>
        </p:nvSpPr>
        <p:spPr>
          <a:xfrm>
            <a:off x="1641769" y="-26351"/>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000" b="1" dirty="0">
              <a:solidFill>
                <a:schemeClr val="bg1"/>
              </a:solidFill>
              <a:latin typeface="Calibri"/>
              <a:cs typeface="Calibri"/>
            </a:endParaRPr>
          </a:p>
        </p:txBody>
      </p:sp>
      <p:sp>
        <p:nvSpPr>
          <p:cNvPr id="47" name="object 22">
            <a:extLst>
              <a:ext uri="{FF2B5EF4-FFF2-40B4-BE49-F238E27FC236}">
                <a16:creationId xmlns:a16="http://schemas.microsoft.com/office/drawing/2014/main" id="{6A4FFD89-7FF5-4A59-A640-EF9BF9863364}"/>
              </a:ext>
            </a:extLst>
          </p:cNvPr>
          <p:cNvSpPr txBox="1"/>
          <p:nvPr/>
        </p:nvSpPr>
        <p:spPr>
          <a:xfrm>
            <a:off x="5271688" y="1358956"/>
            <a:ext cx="2569607" cy="1999108"/>
          </a:xfrm>
          <a:prstGeom prst="rect">
            <a:avLst/>
          </a:prstGeom>
        </p:spPr>
        <p:txBody>
          <a:bodyPr vert="horz" wrap="square" lIns="0" tIns="0" rIns="0" bIns="0" rtlCol="0">
            <a:noAutofit/>
          </a:bodyPr>
          <a:lstStyle/>
          <a:p>
            <a:pPr marL="9525"/>
            <a:r>
              <a:rPr lang="es-MX" sz="2400" dirty="0">
                <a:solidFill>
                  <a:srgbClr val="C5DAEB"/>
                </a:solidFill>
                <a:cs typeface="Calibri"/>
              </a:rPr>
              <a:t>x = 1</a:t>
            </a:r>
          </a:p>
          <a:p>
            <a:pPr marL="9525"/>
            <a:r>
              <a:rPr lang="es-MX" sz="2400" dirty="0">
                <a:solidFill>
                  <a:srgbClr val="C5DAEB"/>
                </a:solidFill>
                <a:cs typeface="Calibri"/>
              </a:rPr>
              <a:t>y = 1</a:t>
            </a:r>
          </a:p>
          <a:p>
            <a:pPr marL="9525"/>
            <a:r>
              <a:rPr lang="es-MX" sz="2400" b="1" dirty="0" err="1">
                <a:solidFill>
                  <a:srgbClr val="92D050"/>
                </a:solidFill>
                <a:cs typeface="Arial"/>
              </a:rPr>
              <a:t>while</a:t>
            </a:r>
            <a:r>
              <a:rPr lang="es-MX" sz="2400" dirty="0">
                <a:cs typeface="Arial"/>
              </a:rPr>
              <a:t> </a:t>
            </a:r>
            <a:r>
              <a:rPr lang="es-MX" sz="2400" b="1" dirty="0">
                <a:solidFill>
                  <a:srgbClr val="FFC000"/>
                </a:solidFill>
                <a:cs typeface="Arial"/>
              </a:rPr>
              <a:t>x&lt;=3 </a:t>
            </a:r>
            <a:r>
              <a:rPr lang="es-MX" sz="2400" dirty="0">
                <a:solidFill>
                  <a:srgbClr val="C5DAEB"/>
                </a:solidFill>
                <a:cs typeface="Calibri"/>
              </a:rPr>
              <a:t>:</a:t>
            </a:r>
          </a:p>
          <a:p>
            <a:pPr marL="9525"/>
            <a:r>
              <a:rPr lang="es-MX" sz="2400" dirty="0">
                <a:cs typeface="Arial"/>
              </a:rPr>
              <a:t>	</a:t>
            </a:r>
            <a:r>
              <a:rPr lang="es-MX" sz="2400" dirty="0">
                <a:solidFill>
                  <a:srgbClr val="C5DAEB"/>
                </a:solidFill>
                <a:cs typeface="Calibri"/>
              </a:rPr>
              <a:t>y = y * 3</a:t>
            </a:r>
          </a:p>
          <a:p>
            <a:pPr marL="9525"/>
            <a:r>
              <a:rPr lang="es-MX" sz="2400" dirty="0">
                <a:solidFill>
                  <a:srgbClr val="C5DAEB"/>
                </a:solidFill>
                <a:cs typeface="Calibri"/>
              </a:rPr>
              <a:t>	x = x + 1</a:t>
            </a:r>
          </a:p>
        </p:txBody>
      </p:sp>
    </p:spTree>
    <p:extLst>
      <p:ext uri="{BB962C8B-B14F-4D97-AF65-F5344CB8AC3E}">
        <p14:creationId xmlns:p14="http://schemas.microsoft.com/office/powerpoint/2010/main" val="3558519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7">
            <a:extLst>
              <a:ext uri="{FF2B5EF4-FFF2-40B4-BE49-F238E27FC236}">
                <a16:creationId xmlns:a16="http://schemas.microsoft.com/office/drawing/2014/main" id="{3856FFF5-4570-44C5-9956-F23A977029B1}"/>
              </a:ext>
            </a:extLst>
          </p:cNvPr>
          <p:cNvSpPr/>
          <p:nvPr/>
        </p:nvSpPr>
        <p:spPr>
          <a:xfrm>
            <a:off x="2496884" y="2535174"/>
            <a:ext cx="1789366" cy="142875"/>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2" name="object 2"/>
          <p:cNvSpPr/>
          <p:nvPr/>
        </p:nvSpPr>
        <p:spPr>
          <a:xfrm>
            <a:off x="2720340" y="3183256"/>
            <a:ext cx="142875" cy="0"/>
          </a:xfrm>
          <a:custGeom>
            <a:avLst/>
            <a:gdLst/>
            <a:ahLst/>
            <a:cxnLst/>
            <a:rect l="l" t="t" r="r" b="b"/>
            <a:pathLst>
              <a:path w="190500">
                <a:moveTo>
                  <a:pt x="0" y="0"/>
                </a:moveTo>
                <a:lnTo>
                  <a:pt x="190500" y="0"/>
                </a:lnTo>
              </a:path>
            </a:pathLst>
          </a:custGeom>
          <a:ln w="4768595">
            <a:solidFill>
              <a:srgbClr val="003399"/>
            </a:solidFill>
          </a:ln>
        </p:spPr>
        <p:txBody>
          <a:bodyPr wrap="square" lIns="0" tIns="0" rIns="0" bIns="0" rtlCol="0">
            <a:noAutofit/>
          </a:bodyPr>
          <a:lstStyle/>
          <a:p>
            <a:endParaRPr sz="1350" dirty="0"/>
          </a:p>
        </p:txBody>
      </p:sp>
      <p:sp>
        <p:nvSpPr>
          <p:cNvPr id="8" name="object 8"/>
          <p:cNvSpPr txBox="1"/>
          <p:nvPr/>
        </p:nvSpPr>
        <p:spPr>
          <a:xfrm>
            <a:off x="5372101" y="3785616"/>
            <a:ext cx="429101" cy="826770"/>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y</a:t>
            </a:r>
            <a:r>
              <a:rPr sz="2700" b="1" dirty="0">
                <a:solidFill>
                  <a:srgbClr val="FF3300"/>
                </a:solidFill>
                <a:latin typeface="Arial"/>
                <a:cs typeface="Arial"/>
              </a:rPr>
              <a:t>=</a:t>
            </a:r>
            <a:endParaRPr sz="2700" dirty="0">
              <a:latin typeface="Arial"/>
              <a:cs typeface="Arial"/>
            </a:endParaRPr>
          </a:p>
          <a:p>
            <a:pPr marL="9525">
              <a:lnSpc>
                <a:spcPts val="3221"/>
              </a:lnSpc>
            </a:pPr>
            <a:r>
              <a:rPr lang="es-MX" sz="2700" b="1" dirty="0">
                <a:solidFill>
                  <a:srgbClr val="FF3300"/>
                </a:solidFill>
                <a:latin typeface="Arial"/>
                <a:cs typeface="Arial"/>
              </a:rPr>
              <a:t>x</a:t>
            </a:r>
            <a:r>
              <a:rPr sz="2700" b="1" dirty="0">
                <a:solidFill>
                  <a:srgbClr val="FF3300"/>
                </a:solidFill>
                <a:latin typeface="Arial"/>
                <a:cs typeface="Arial"/>
              </a:rPr>
              <a:t>=</a:t>
            </a:r>
            <a:endParaRPr sz="2700" dirty="0">
              <a:latin typeface="Arial"/>
              <a:cs typeface="Arial"/>
            </a:endParaRPr>
          </a:p>
        </p:txBody>
      </p:sp>
      <p:sp>
        <p:nvSpPr>
          <p:cNvPr id="9" name="object 9"/>
          <p:cNvSpPr/>
          <p:nvPr/>
        </p:nvSpPr>
        <p:spPr>
          <a:xfrm>
            <a:off x="5841587" y="3816477"/>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0" name="object 10"/>
          <p:cNvSpPr txBox="1"/>
          <p:nvPr/>
        </p:nvSpPr>
        <p:spPr>
          <a:xfrm>
            <a:off x="6165343" y="3771901"/>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9</a:t>
            </a:r>
            <a:endParaRPr sz="2700" dirty="0">
              <a:latin typeface="Arial"/>
              <a:cs typeface="Arial"/>
            </a:endParaRPr>
          </a:p>
        </p:txBody>
      </p:sp>
      <p:sp>
        <p:nvSpPr>
          <p:cNvPr id="11" name="object 11"/>
          <p:cNvSpPr/>
          <p:nvPr/>
        </p:nvSpPr>
        <p:spPr>
          <a:xfrm>
            <a:off x="5841587" y="4245102"/>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2" name="object 12"/>
          <p:cNvSpPr txBox="1"/>
          <p:nvPr/>
        </p:nvSpPr>
        <p:spPr>
          <a:xfrm>
            <a:off x="6165343" y="4200526"/>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3</a:t>
            </a:r>
            <a:endParaRPr sz="2700" dirty="0">
              <a:latin typeface="Arial"/>
              <a:cs typeface="Arial"/>
            </a:endParaRPr>
          </a:p>
        </p:txBody>
      </p:sp>
      <p:sp>
        <p:nvSpPr>
          <p:cNvPr id="13" name="object 13"/>
          <p:cNvSpPr/>
          <p:nvPr/>
        </p:nvSpPr>
        <p:spPr>
          <a:xfrm>
            <a:off x="2211706" y="2284857"/>
            <a:ext cx="1143000" cy="628650"/>
          </a:xfrm>
          <a:custGeom>
            <a:avLst/>
            <a:gdLst/>
            <a:ahLst/>
            <a:cxnLst/>
            <a:rect l="l" t="t" r="r" b="b"/>
            <a:pathLst>
              <a:path w="1524000" h="838200">
                <a:moveTo>
                  <a:pt x="1143000" y="0"/>
                </a:moveTo>
                <a:lnTo>
                  <a:pt x="381000" y="0"/>
                </a:lnTo>
                <a:lnTo>
                  <a:pt x="0" y="419100"/>
                </a:lnTo>
                <a:lnTo>
                  <a:pt x="381000" y="838200"/>
                </a:lnTo>
                <a:lnTo>
                  <a:pt x="1143000" y="838200"/>
                </a:lnTo>
                <a:lnTo>
                  <a:pt x="1524000" y="419100"/>
                </a:lnTo>
                <a:lnTo>
                  <a:pt x="1143000" y="0"/>
                </a:lnTo>
                <a:close/>
              </a:path>
            </a:pathLst>
          </a:custGeom>
          <a:solidFill>
            <a:schemeClr val="accent6">
              <a:lumMod val="75000"/>
            </a:schemeClr>
          </a:solidFill>
        </p:spPr>
        <p:txBody>
          <a:bodyPr wrap="square" lIns="0" tIns="0" rIns="0" bIns="0" rtlCol="0">
            <a:noAutofit/>
          </a:bodyPr>
          <a:lstStyle/>
          <a:p>
            <a:endParaRPr sz="1350" dirty="0"/>
          </a:p>
        </p:txBody>
      </p:sp>
      <p:sp>
        <p:nvSpPr>
          <p:cNvPr id="14" name="object 14"/>
          <p:cNvSpPr/>
          <p:nvPr/>
        </p:nvSpPr>
        <p:spPr>
          <a:xfrm>
            <a:off x="2211706" y="2284857"/>
            <a:ext cx="1143000" cy="628650"/>
          </a:xfrm>
          <a:custGeom>
            <a:avLst/>
            <a:gdLst/>
            <a:ahLst/>
            <a:cxnLst/>
            <a:rect l="l" t="t" r="r" b="b"/>
            <a:pathLst>
              <a:path w="1524000" h="838200">
                <a:moveTo>
                  <a:pt x="0" y="419100"/>
                </a:moveTo>
                <a:lnTo>
                  <a:pt x="381000" y="0"/>
                </a:lnTo>
                <a:lnTo>
                  <a:pt x="1143000" y="0"/>
                </a:lnTo>
                <a:lnTo>
                  <a:pt x="1524000" y="419100"/>
                </a:lnTo>
                <a:lnTo>
                  <a:pt x="1143000" y="838200"/>
                </a:lnTo>
                <a:lnTo>
                  <a:pt x="381000" y="838200"/>
                </a:lnTo>
                <a:lnTo>
                  <a:pt x="0" y="419100"/>
                </a:lnTo>
                <a:close/>
              </a:path>
            </a:pathLst>
          </a:custGeom>
          <a:ln w="12192">
            <a:solidFill>
              <a:srgbClr val="000000"/>
            </a:solidFill>
          </a:ln>
        </p:spPr>
        <p:txBody>
          <a:bodyPr wrap="square" lIns="0" tIns="0" rIns="0" bIns="0" rtlCol="0">
            <a:noAutofit/>
          </a:bodyPr>
          <a:lstStyle/>
          <a:p>
            <a:endParaRPr sz="1350" dirty="0"/>
          </a:p>
        </p:txBody>
      </p:sp>
      <p:sp>
        <p:nvSpPr>
          <p:cNvPr id="16" name="object 16"/>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17" name="object 17"/>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18" name="object 18"/>
          <p:cNvSpPr txBox="1"/>
          <p:nvPr/>
        </p:nvSpPr>
        <p:spPr>
          <a:xfrm>
            <a:off x="2401730" y="3402140"/>
            <a:ext cx="790099" cy="328613"/>
          </a:xfrm>
          <a:prstGeom prst="rect">
            <a:avLst/>
          </a:prstGeom>
        </p:spPr>
        <p:txBody>
          <a:bodyPr vert="horz" wrap="square" lIns="0" tIns="0" rIns="0" bIns="0" rtlCol="0">
            <a:noAutofit/>
          </a:bodyPr>
          <a:lstStyle/>
          <a:p>
            <a:pPr marL="9525"/>
            <a:r>
              <a:rPr lang="es-MX" sz="2100" b="1" spc="-8" dirty="0">
                <a:solidFill>
                  <a:srgbClr val="FFFFFF"/>
                </a:solidFill>
                <a:latin typeface="Times New Roman"/>
                <a:cs typeface="Times New Roman"/>
              </a:rPr>
              <a:t>y</a:t>
            </a:r>
            <a:r>
              <a:rPr sz="2100" b="1" spc="-15"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y*3</a:t>
            </a:r>
            <a:endParaRPr sz="2100" dirty="0">
              <a:latin typeface="Times New Roman"/>
              <a:cs typeface="Times New Roman"/>
            </a:endParaRPr>
          </a:p>
        </p:txBody>
      </p:sp>
      <p:sp>
        <p:nvSpPr>
          <p:cNvPr id="19" name="object 19"/>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0" name="object 20"/>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1" name="object 21"/>
          <p:cNvSpPr txBox="1"/>
          <p:nvPr/>
        </p:nvSpPr>
        <p:spPr>
          <a:xfrm>
            <a:off x="2338389" y="4202431"/>
            <a:ext cx="888206"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x</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x</a:t>
            </a:r>
            <a:r>
              <a:rPr sz="2100" b="1" spc="-15" dirty="0">
                <a:solidFill>
                  <a:srgbClr val="FFFFFF"/>
                </a:solidFill>
                <a:latin typeface="Times New Roman"/>
                <a:cs typeface="Times New Roman"/>
              </a:rPr>
              <a:t>+</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4" name="object 24"/>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5" name="object 25"/>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6" name="object 26"/>
          <p:cNvSpPr txBox="1"/>
          <p:nvPr/>
        </p:nvSpPr>
        <p:spPr>
          <a:xfrm>
            <a:off x="2514600" y="1572863"/>
            <a:ext cx="626364"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y </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7" name="object 27"/>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8" name="object 28"/>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9" name="object 29"/>
          <p:cNvSpPr txBox="1"/>
          <p:nvPr/>
        </p:nvSpPr>
        <p:spPr>
          <a:xfrm>
            <a:off x="2527363" y="1024700"/>
            <a:ext cx="673037"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 </a:t>
            </a:r>
            <a:r>
              <a:rPr sz="2100" b="1" spc="-11"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1</a:t>
            </a:r>
            <a:endParaRPr sz="2100" dirty="0">
              <a:latin typeface="Times New Roman"/>
              <a:cs typeface="Times New Roman"/>
            </a:endParaRPr>
          </a:p>
        </p:txBody>
      </p:sp>
      <p:sp>
        <p:nvSpPr>
          <p:cNvPr id="34" name="object 3">
            <a:extLst>
              <a:ext uri="{FF2B5EF4-FFF2-40B4-BE49-F238E27FC236}">
                <a16:creationId xmlns:a16="http://schemas.microsoft.com/office/drawing/2014/main" id="{26E405B0-9E6B-4430-B376-844DD174F8F9}"/>
              </a:ext>
            </a:extLst>
          </p:cNvPr>
          <p:cNvSpPr/>
          <p:nvPr/>
        </p:nvSpPr>
        <p:spPr>
          <a:xfrm>
            <a:off x="1698213" y="4829175"/>
            <a:ext cx="1044988" cy="141732"/>
          </a:xfrm>
          <a:custGeom>
            <a:avLst/>
            <a:gdLst/>
            <a:ahLst/>
            <a:cxnLst/>
            <a:rect l="l" t="t" r="r" b="b"/>
            <a:pathLst>
              <a:path w="1371600" h="190500">
                <a:moveTo>
                  <a:pt x="0" y="190500"/>
                </a:moveTo>
                <a:lnTo>
                  <a:pt x="1371600" y="190500"/>
                </a:lnTo>
                <a:lnTo>
                  <a:pt x="13716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35" name="object 4">
            <a:extLst>
              <a:ext uri="{FF2B5EF4-FFF2-40B4-BE49-F238E27FC236}">
                <a16:creationId xmlns:a16="http://schemas.microsoft.com/office/drawing/2014/main" id="{897D1583-5E78-4E26-A3AD-43A6D49A3B55}"/>
              </a:ext>
            </a:extLst>
          </p:cNvPr>
          <p:cNvSpPr/>
          <p:nvPr/>
        </p:nvSpPr>
        <p:spPr>
          <a:xfrm>
            <a:off x="1543051" y="2057400"/>
            <a:ext cx="155162" cy="2914079"/>
          </a:xfrm>
          <a:custGeom>
            <a:avLst/>
            <a:gdLst/>
            <a:ahLst/>
            <a:cxnLst/>
            <a:rect l="l" t="t" r="r" b="b"/>
            <a:pathLst>
              <a:path w="190500" h="3104388">
                <a:moveTo>
                  <a:pt x="0" y="3104388"/>
                </a:moveTo>
                <a:lnTo>
                  <a:pt x="190500" y="3104388"/>
                </a:lnTo>
                <a:lnTo>
                  <a:pt x="190500" y="0"/>
                </a:lnTo>
                <a:lnTo>
                  <a:pt x="0" y="0"/>
                </a:lnTo>
                <a:lnTo>
                  <a:pt x="0" y="3104388"/>
                </a:lnTo>
                <a:close/>
              </a:path>
            </a:pathLst>
          </a:custGeom>
          <a:solidFill>
            <a:srgbClr val="003399"/>
          </a:solidFill>
        </p:spPr>
        <p:txBody>
          <a:bodyPr wrap="square" lIns="0" tIns="0" rIns="0" bIns="0" rtlCol="0">
            <a:noAutofit/>
          </a:bodyPr>
          <a:lstStyle/>
          <a:p>
            <a:endParaRPr sz="1350" dirty="0"/>
          </a:p>
        </p:txBody>
      </p:sp>
      <p:sp>
        <p:nvSpPr>
          <p:cNvPr id="36" name="object 5">
            <a:extLst>
              <a:ext uri="{FF2B5EF4-FFF2-40B4-BE49-F238E27FC236}">
                <a16:creationId xmlns:a16="http://schemas.microsoft.com/office/drawing/2014/main" id="{A06EBABC-3E1E-4312-A981-3A44BE499460}"/>
              </a:ext>
            </a:extLst>
          </p:cNvPr>
          <p:cNvSpPr txBox="1"/>
          <p:nvPr/>
        </p:nvSpPr>
        <p:spPr>
          <a:xfrm>
            <a:off x="3609022" y="2311766"/>
            <a:ext cx="391478" cy="196501"/>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Falso</a:t>
            </a:r>
            <a:endParaRPr sz="1200" dirty="0">
              <a:latin typeface="Comic Sans MS"/>
              <a:cs typeface="Comic Sans MS"/>
            </a:endParaRPr>
          </a:p>
        </p:txBody>
      </p:sp>
      <p:sp>
        <p:nvSpPr>
          <p:cNvPr id="37" name="object 6">
            <a:extLst>
              <a:ext uri="{FF2B5EF4-FFF2-40B4-BE49-F238E27FC236}">
                <a16:creationId xmlns:a16="http://schemas.microsoft.com/office/drawing/2014/main" id="{85BDC278-3BEA-470A-A327-A9A5F56A7DEE}"/>
              </a:ext>
            </a:extLst>
          </p:cNvPr>
          <p:cNvSpPr txBox="1"/>
          <p:nvPr/>
        </p:nvSpPr>
        <p:spPr>
          <a:xfrm>
            <a:off x="2943225" y="3046905"/>
            <a:ext cx="780574" cy="193834"/>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Verdad</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ro</a:t>
            </a:r>
            <a:endParaRPr sz="1200" dirty="0">
              <a:latin typeface="Comic Sans MS"/>
              <a:cs typeface="Comic Sans MS"/>
            </a:endParaRPr>
          </a:p>
        </p:txBody>
      </p:sp>
      <p:sp>
        <p:nvSpPr>
          <p:cNvPr id="39" name="object 30">
            <a:extLst>
              <a:ext uri="{FF2B5EF4-FFF2-40B4-BE49-F238E27FC236}">
                <a16:creationId xmlns:a16="http://schemas.microsoft.com/office/drawing/2014/main" id="{97371192-4E72-409F-BDDE-D54C60415104}"/>
              </a:ext>
            </a:extLst>
          </p:cNvPr>
          <p:cNvSpPr txBox="1"/>
          <p:nvPr/>
        </p:nvSpPr>
        <p:spPr>
          <a:xfrm>
            <a:off x="1543051" y="1806417"/>
            <a:ext cx="598646" cy="193834"/>
          </a:xfrm>
          <a:prstGeom prst="rect">
            <a:avLst/>
          </a:prstGeom>
        </p:spPr>
        <p:txBody>
          <a:bodyPr vert="horz" wrap="square" lIns="0" tIns="0" rIns="0" bIns="0" rtlCol="0">
            <a:noAutofit/>
          </a:bodyPr>
          <a:lstStyle/>
          <a:p>
            <a:pPr marL="9525"/>
            <a:r>
              <a:rPr sz="1200" b="1" spc="-11" dirty="0">
                <a:solidFill>
                  <a:srgbClr val="EC7C30"/>
                </a:solidFill>
                <a:latin typeface="Comic Sans MS"/>
                <a:cs typeface="Comic Sans MS"/>
              </a:rPr>
              <a:t>R</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gresa</a:t>
            </a:r>
            <a:endParaRPr sz="1200" dirty="0">
              <a:latin typeface="Comic Sans MS"/>
              <a:cs typeface="Comic Sans MS"/>
            </a:endParaRPr>
          </a:p>
        </p:txBody>
      </p:sp>
      <p:sp>
        <p:nvSpPr>
          <p:cNvPr id="40" name="object 31">
            <a:extLst>
              <a:ext uri="{FF2B5EF4-FFF2-40B4-BE49-F238E27FC236}">
                <a16:creationId xmlns:a16="http://schemas.microsoft.com/office/drawing/2014/main" id="{A629C92D-14B2-41E0-AE55-B92472F326BD}"/>
              </a:ext>
            </a:extLst>
          </p:cNvPr>
          <p:cNvSpPr/>
          <p:nvPr/>
        </p:nvSpPr>
        <p:spPr>
          <a:xfrm flipH="1">
            <a:off x="2599688" y="1990488"/>
            <a:ext cx="258356" cy="193834"/>
          </a:xfrm>
          <a:custGeom>
            <a:avLst/>
            <a:gdLst/>
            <a:ahLst/>
            <a:cxnLst/>
            <a:rect l="l" t="t" r="r" b="b"/>
            <a:pathLst>
              <a:path w="288036" h="203200">
                <a:moveTo>
                  <a:pt x="0" y="203200"/>
                </a:moveTo>
                <a:lnTo>
                  <a:pt x="288036" y="0"/>
                </a:lnTo>
              </a:path>
            </a:pathLst>
          </a:custGeom>
          <a:ln w="57912">
            <a:solidFill>
              <a:srgbClr val="1308AC"/>
            </a:solidFill>
          </a:ln>
        </p:spPr>
        <p:txBody>
          <a:bodyPr wrap="square" lIns="0" tIns="0" rIns="0" bIns="0" rtlCol="0">
            <a:noAutofit/>
          </a:bodyPr>
          <a:lstStyle/>
          <a:p>
            <a:endParaRPr sz="1350" dirty="0"/>
          </a:p>
        </p:txBody>
      </p:sp>
      <p:sp>
        <p:nvSpPr>
          <p:cNvPr id="41" name="object 32">
            <a:extLst>
              <a:ext uri="{FF2B5EF4-FFF2-40B4-BE49-F238E27FC236}">
                <a16:creationId xmlns:a16="http://schemas.microsoft.com/office/drawing/2014/main" id="{28B315C8-1D4B-4834-8C38-BB36438D5008}"/>
              </a:ext>
            </a:extLst>
          </p:cNvPr>
          <p:cNvSpPr/>
          <p:nvPr/>
        </p:nvSpPr>
        <p:spPr>
          <a:xfrm flipV="1">
            <a:off x="2598941" y="2057400"/>
            <a:ext cx="227618" cy="182784"/>
          </a:xfrm>
          <a:custGeom>
            <a:avLst/>
            <a:gdLst/>
            <a:ahLst/>
            <a:cxnLst/>
            <a:rect l="l" t="t" r="r" b="b"/>
            <a:pathLst>
              <a:path w="247523" h="128396">
                <a:moveTo>
                  <a:pt x="0" y="0"/>
                </a:moveTo>
                <a:lnTo>
                  <a:pt x="247523" y="128396"/>
                </a:lnTo>
              </a:path>
            </a:pathLst>
          </a:custGeom>
          <a:ln w="57912">
            <a:solidFill>
              <a:srgbClr val="1308AC"/>
            </a:solidFill>
          </a:ln>
        </p:spPr>
        <p:txBody>
          <a:bodyPr wrap="square" lIns="0" tIns="0" rIns="0" bIns="0" rtlCol="0">
            <a:noAutofit/>
          </a:bodyPr>
          <a:lstStyle/>
          <a:p>
            <a:endParaRPr sz="1350" dirty="0"/>
          </a:p>
        </p:txBody>
      </p:sp>
      <p:sp>
        <p:nvSpPr>
          <p:cNvPr id="42" name="object 7">
            <a:extLst>
              <a:ext uri="{FF2B5EF4-FFF2-40B4-BE49-F238E27FC236}">
                <a16:creationId xmlns:a16="http://schemas.microsoft.com/office/drawing/2014/main" id="{01979601-C5D9-4B49-822E-D78088A13722}"/>
              </a:ext>
            </a:extLst>
          </p:cNvPr>
          <p:cNvSpPr/>
          <p:nvPr/>
        </p:nvSpPr>
        <p:spPr>
          <a:xfrm>
            <a:off x="1543050" y="2057400"/>
            <a:ext cx="1314994" cy="141732"/>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43" name="object 15">
            <a:extLst>
              <a:ext uri="{FF2B5EF4-FFF2-40B4-BE49-F238E27FC236}">
                <a16:creationId xmlns:a16="http://schemas.microsoft.com/office/drawing/2014/main" id="{CC95B0C8-65AE-493C-A281-5074E3679B90}"/>
              </a:ext>
            </a:extLst>
          </p:cNvPr>
          <p:cNvSpPr txBox="1"/>
          <p:nvPr/>
        </p:nvSpPr>
        <p:spPr>
          <a:xfrm>
            <a:off x="2400301" y="2430304"/>
            <a:ext cx="730472"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a:t>
            </a:r>
            <a:r>
              <a:rPr sz="2100" b="1" spc="-4" dirty="0">
                <a:solidFill>
                  <a:srgbClr val="FFFFFF"/>
                </a:solidFill>
                <a:latin typeface="Times New Roman"/>
                <a:cs typeface="Times New Roman"/>
              </a:rPr>
              <a:t> </a:t>
            </a:r>
            <a:r>
              <a:rPr sz="2100" b="1" spc="-15" dirty="0">
                <a:solidFill>
                  <a:srgbClr val="FFFFFF"/>
                </a:solidFill>
                <a:latin typeface="Times New Roman"/>
                <a:cs typeface="Times New Roman"/>
              </a:rPr>
              <a:t>&lt;</a:t>
            </a:r>
            <a:r>
              <a:rPr lang="es-MX"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3</a:t>
            </a:r>
            <a:endParaRPr sz="2100" dirty="0">
              <a:latin typeface="Times New Roman"/>
              <a:cs typeface="Times New Roman"/>
            </a:endParaRPr>
          </a:p>
        </p:txBody>
      </p:sp>
      <p:sp>
        <p:nvSpPr>
          <p:cNvPr id="44" name="object 2">
            <a:extLst>
              <a:ext uri="{FF2B5EF4-FFF2-40B4-BE49-F238E27FC236}">
                <a16:creationId xmlns:a16="http://schemas.microsoft.com/office/drawing/2014/main" id="{4D721A47-361E-4279-BA0C-500FD4353598}"/>
              </a:ext>
            </a:extLst>
          </p:cNvPr>
          <p:cNvSpPr txBox="1"/>
          <p:nvPr/>
        </p:nvSpPr>
        <p:spPr>
          <a:xfrm>
            <a:off x="2595562" y="628650"/>
            <a:ext cx="3858101" cy="457200"/>
          </a:xfrm>
          <a:prstGeom prst="rect">
            <a:avLst/>
          </a:prstGeom>
        </p:spPr>
        <p:txBody>
          <a:bodyPr vert="horz" wrap="square" lIns="0" tIns="0" rIns="0" bIns="0" rtlCol="0">
            <a:noAutofit/>
          </a:bodyPr>
          <a:lstStyle/>
          <a:p>
            <a:pPr marL="9525" algn="ctr"/>
            <a:r>
              <a:rPr b="1" spc="-53" dirty="0">
                <a:solidFill>
                  <a:schemeClr val="bg1"/>
                </a:solidFill>
                <a:latin typeface="Arial" panose="020B0604020202020204" pitchFamily="34" charset="0"/>
                <a:cs typeface="Arial" panose="020B0604020202020204" pitchFamily="34" charset="0"/>
              </a:rPr>
              <a:t>S</a:t>
            </a:r>
            <a:r>
              <a:rPr b="1" spc="-26" dirty="0">
                <a:solidFill>
                  <a:schemeClr val="bg1"/>
                </a:solidFill>
                <a:latin typeface="Arial" panose="020B0604020202020204" pitchFamily="34" charset="0"/>
                <a:cs typeface="Arial" panose="020B0604020202020204" pitchFamily="34" charset="0"/>
              </a:rPr>
              <a:t>i</a:t>
            </a:r>
            <a:r>
              <a:rPr lang="es-MX" b="1" spc="-26" dirty="0">
                <a:solidFill>
                  <a:schemeClr val="bg1"/>
                </a:solidFill>
                <a:latin typeface="Arial" panose="020B0604020202020204" pitchFamily="34" charset="0"/>
                <a:cs typeface="Arial" panose="020B0604020202020204" pitchFamily="34" charset="0"/>
              </a:rPr>
              <a:t>mulación de uso</a:t>
            </a:r>
            <a:endParaRPr b="1" dirty="0">
              <a:solidFill>
                <a:schemeClr val="bg1"/>
              </a:solidFill>
              <a:latin typeface="Arial" panose="020B0604020202020204" pitchFamily="34" charset="0"/>
              <a:cs typeface="Arial" panose="020B0604020202020204" pitchFamily="34" charset="0"/>
            </a:endParaRPr>
          </a:p>
        </p:txBody>
      </p:sp>
      <p:sp>
        <p:nvSpPr>
          <p:cNvPr id="45" name="object 14">
            <a:extLst>
              <a:ext uri="{FF2B5EF4-FFF2-40B4-BE49-F238E27FC236}">
                <a16:creationId xmlns:a16="http://schemas.microsoft.com/office/drawing/2014/main" id="{7057FAC3-2CC4-4AD5-967F-C9194F8B2A2F}"/>
              </a:ext>
            </a:extLst>
          </p:cNvPr>
          <p:cNvSpPr txBox="1"/>
          <p:nvPr/>
        </p:nvSpPr>
        <p:spPr>
          <a:xfrm>
            <a:off x="1641769" y="-26351"/>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000" b="1" dirty="0">
              <a:solidFill>
                <a:schemeClr val="bg1"/>
              </a:solidFill>
              <a:latin typeface="Calibri"/>
              <a:cs typeface="Calibri"/>
            </a:endParaRPr>
          </a:p>
        </p:txBody>
      </p:sp>
      <p:sp>
        <p:nvSpPr>
          <p:cNvPr id="47" name="object 22">
            <a:extLst>
              <a:ext uri="{FF2B5EF4-FFF2-40B4-BE49-F238E27FC236}">
                <a16:creationId xmlns:a16="http://schemas.microsoft.com/office/drawing/2014/main" id="{CB3A51A1-BEA3-457A-909F-BBB1E719DB2F}"/>
              </a:ext>
            </a:extLst>
          </p:cNvPr>
          <p:cNvSpPr txBox="1"/>
          <p:nvPr/>
        </p:nvSpPr>
        <p:spPr>
          <a:xfrm>
            <a:off x="5271688" y="1358956"/>
            <a:ext cx="2569607" cy="1999108"/>
          </a:xfrm>
          <a:prstGeom prst="rect">
            <a:avLst/>
          </a:prstGeom>
        </p:spPr>
        <p:txBody>
          <a:bodyPr vert="horz" wrap="square" lIns="0" tIns="0" rIns="0" bIns="0" rtlCol="0">
            <a:noAutofit/>
          </a:bodyPr>
          <a:lstStyle/>
          <a:p>
            <a:pPr marL="9525"/>
            <a:r>
              <a:rPr lang="es-MX" sz="2400" dirty="0">
                <a:solidFill>
                  <a:srgbClr val="C5DAEB"/>
                </a:solidFill>
                <a:cs typeface="Calibri"/>
              </a:rPr>
              <a:t>x = 1</a:t>
            </a:r>
          </a:p>
          <a:p>
            <a:pPr marL="9525"/>
            <a:r>
              <a:rPr lang="es-MX" sz="2400" dirty="0">
                <a:solidFill>
                  <a:srgbClr val="C5DAEB"/>
                </a:solidFill>
                <a:cs typeface="Calibri"/>
              </a:rPr>
              <a:t>y = 1</a:t>
            </a:r>
          </a:p>
          <a:p>
            <a:pPr marL="9525"/>
            <a:r>
              <a:rPr lang="es-MX" sz="2400" b="1" dirty="0" err="1">
                <a:solidFill>
                  <a:srgbClr val="92D050"/>
                </a:solidFill>
                <a:cs typeface="Arial"/>
              </a:rPr>
              <a:t>while</a:t>
            </a:r>
            <a:r>
              <a:rPr lang="es-MX" sz="2400" dirty="0">
                <a:cs typeface="Arial"/>
              </a:rPr>
              <a:t> </a:t>
            </a:r>
            <a:r>
              <a:rPr lang="es-MX" sz="2400" b="1" dirty="0">
                <a:solidFill>
                  <a:srgbClr val="FFC000"/>
                </a:solidFill>
                <a:cs typeface="Arial"/>
              </a:rPr>
              <a:t>x&lt;=3 </a:t>
            </a:r>
            <a:r>
              <a:rPr lang="es-MX" sz="2400" dirty="0">
                <a:solidFill>
                  <a:srgbClr val="C5DAEB"/>
                </a:solidFill>
                <a:cs typeface="Calibri"/>
              </a:rPr>
              <a:t>:</a:t>
            </a:r>
          </a:p>
          <a:p>
            <a:pPr marL="9525"/>
            <a:r>
              <a:rPr lang="es-MX" sz="2400" dirty="0">
                <a:cs typeface="Arial"/>
              </a:rPr>
              <a:t>	</a:t>
            </a:r>
            <a:r>
              <a:rPr lang="es-MX" sz="2400" dirty="0">
                <a:solidFill>
                  <a:srgbClr val="C5DAEB"/>
                </a:solidFill>
                <a:cs typeface="Calibri"/>
              </a:rPr>
              <a:t>y = y * 3</a:t>
            </a:r>
          </a:p>
          <a:p>
            <a:pPr marL="9525"/>
            <a:r>
              <a:rPr lang="es-MX" sz="2400" dirty="0">
                <a:solidFill>
                  <a:srgbClr val="C5DAEB"/>
                </a:solidFill>
                <a:cs typeface="Calibri"/>
              </a:rPr>
              <a:t>	x = x + 1</a:t>
            </a:r>
          </a:p>
        </p:txBody>
      </p:sp>
    </p:spTree>
    <p:extLst>
      <p:ext uri="{BB962C8B-B14F-4D97-AF65-F5344CB8AC3E}">
        <p14:creationId xmlns:p14="http://schemas.microsoft.com/office/powerpoint/2010/main" val="9704367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7">
            <a:extLst>
              <a:ext uri="{FF2B5EF4-FFF2-40B4-BE49-F238E27FC236}">
                <a16:creationId xmlns:a16="http://schemas.microsoft.com/office/drawing/2014/main" id="{66E70023-A2D5-46CA-B81F-A768A56D094D}"/>
              </a:ext>
            </a:extLst>
          </p:cNvPr>
          <p:cNvSpPr/>
          <p:nvPr/>
        </p:nvSpPr>
        <p:spPr>
          <a:xfrm>
            <a:off x="2496884" y="2535174"/>
            <a:ext cx="1789366" cy="142875"/>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2" name="object 2"/>
          <p:cNvSpPr/>
          <p:nvPr/>
        </p:nvSpPr>
        <p:spPr>
          <a:xfrm>
            <a:off x="2720340" y="3183256"/>
            <a:ext cx="142875" cy="0"/>
          </a:xfrm>
          <a:custGeom>
            <a:avLst/>
            <a:gdLst/>
            <a:ahLst/>
            <a:cxnLst/>
            <a:rect l="l" t="t" r="r" b="b"/>
            <a:pathLst>
              <a:path w="190500">
                <a:moveTo>
                  <a:pt x="0" y="0"/>
                </a:moveTo>
                <a:lnTo>
                  <a:pt x="190500" y="0"/>
                </a:lnTo>
              </a:path>
            </a:pathLst>
          </a:custGeom>
          <a:ln w="4768595">
            <a:solidFill>
              <a:srgbClr val="003399"/>
            </a:solidFill>
          </a:ln>
        </p:spPr>
        <p:txBody>
          <a:bodyPr wrap="square" lIns="0" tIns="0" rIns="0" bIns="0" rtlCol="0">
            <a:noAutofit/>
          </a:bodyPr>
          <a:lstStyle/>
          <a:p>
            <a:endParaRPr sz="1350" dirty="0"/>
          </a:p>
        </p:txBody>
      </p:sp>
      <p:sp>
        <p:nvSpPr>
          <p:cNvPr id="8" name="object 8"/>
          <p:cNvSpPr txBox="1"/>
          <p:nvPr/>
        </p:nvSpPr>
        <p:spPr>
          <a:xfrm>
            <a:off x="5372101" y="3785616"/>
            <a:ext cx="429101" cy="826770"/>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y</a:t>
            </a:r>
            <a:r>
              <a:rPr sz="2700" b="1" dirty="0">
                <a:solidFill>
                  <a:srgbClr val="FF3300"/>
                </a:solidFill>
                <a:latin typeface="Arial"/>
                <a:cs typeface="Arial"/>
              </a:rPr>
              <a:t>=</a:t>
            </a:r>
            <a:endParaRPr sz="2700" dirty="0">
              <a:latin typeface="Arial"/>
              <a:cs typeface="Arial"/>
            </a:endParaRPr>
          </a:p>
          <a:p>
            <a:pPr marL="9525">
              <a:lnSpc>
                <a:spcPts val="3221"/>
              </a:lnSpc>
            </a:pPr>
            <a:r>
              <a:rPr lang="es-MX" sz="2700" b="1" dirty="0">
                <a:solidFill>
                  <a:srgbClr val="FF3300"/>
                </a:solidFill>
                <a:latin typeface="Arial"/>
                <a:cs typeface="Arial"/>
              </a:rPr>
              <a:t>x</a:t>
            </a:r>
            <a:r>
              <a:rPr sz="2700" b="1" dirty="0">
                <a:solidFill>
                  <a:srgbClr val="FF3300"/>
                </a:solidFill>
                <a:latin typeface="Arial"/>
                <a:cs typeface="Arial"/>
              </a:rPr>
              <a:t>=</a:t>
            </a:r>
            <a:endParaRPr sz="2700" dirty="0">
              <a:latin typeface="Arial"/>
              <a:cs typeface="Arial"/>
            </a:endParaRPr>
          </a:p>
        </p:txBody>
      </p:sp>
      <p:sp>
        <p:nvSpPr>
          <p:cNvPr id="9" name="object 9"/>
          <p:cNvSpPr/>
          <p:nvPr/>
        </p:nvSpPr>
        <p:spPr>
          <a:xfrm>
            <a:off x="5841587" y="3816477"/>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0" name="object 10"/>
          <p:cNvSpPr txBox="1"/>
          <p:nvPr/>
        </p:nvSpPr>
        <p:spPr>
          <a:xfrm>
            <a:off x="6057900" y="3771901"/>
            <a:ext cx="72235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27</a:t>
            </a:r>
            <a:endParaRPr sz="2700" dirty="0">
              <a:latin typeface="Arial"/>
              <a:cs typeface="Arial"/>
            </a:endParaRPr>
          </a:p>
        </p:txBody>
      </p:sp>
      <p:sp>
        <p:nvSpPr>
          <p:cNvPr id="11" name="object 11"/>
          <p:cNvSpPr/>
          <p:nvPr/>
        </p:nvSpPr>
        <p:spPr>
          <a:xfrm>
            <a:off x="5841587" y="4245102"/>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2" name="object 12"/>
          <p:cNvSpPr txBox="1"/>
          <p:nvPr/>
        </p:nvSpPr>
        <p:spPr>
          <a:xfrm>
            <a:off x="6165343" y="4200526"/>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3</a:t>
            </a:r>
            <a:endParaRPr sz="2700" dirty="0">
              <a:latin typeface="Arial"/>
              <a:cs typeface="Arial"/>
            </a:endParaRPr>
          </a:p>
        </p:txBody>
      </p:sp>
      <p:sp>
        <p:nvSpPr>
          <p:cNvPr id="13" name="object 13"/>
          <p:cNvSpPr/>
          <p:nvPr/>
        </p:nvSpPr>
        <p:spPr>
          <a:xfrm>
            <a:off x="2211706" y="2284857"/>
            <a:ext cx="1143000" cy="628650"/>
          </a:xfrm>
          <a:custGeom>
            <a:avLst/>
            <a:gdLst/>
            <a:ahLst/>
            <a:cxnLst/>
            <a:rect l="l" t="t" r="r" b="b"/>
            <a:pathLst>
              <a:path w="1524000" h="838200">
                <a:moveTo>
                  <a:pt x="1143000" y="0"/>
                </a:moveTo>
                <a:lnTo>
                  <a:pt x="381000" y="0"/>
                </a:lnTo>
                <a:lnTo>
                  <a:pt x="0" y="419100"/>
                </a:lnTo>
                <a:lnTo>
                  <a:pt x="381000" y="838200"/>
                </a:lnTo>
                <a:lnTo>
                  <a:pt x="1143000" y="838200"/>
                </a:lnTo>
                <a:lnTo>
                  <a:pt x="1524000" y="419100"/>
                </a:lnTo>
                <a:lnTo>
                  <a:pt x="1143000" y="0"/>
                </a:lnTo>
                <a:close/>
              </a:path>
            </a:pathLst>
          </a:custGeom>
          <a:solidFill>
            <a:srgbClr val="003399"/>
          </a:solidFill>
        </p:spPr>
        <p:txBody>
          <a:bodyPr wrap="square" lIns="0" tIns="0" rIns="0" bIns="0" rtlCol="0">
            <a:noAutofit/>
          </a:bodyPr>
          <a:lstStyle/>
          <a:p>
            <a:endParaRPr sz="1350" dirty="0"/>
          </a:p>
        </p:txBody>
      </p:sp>
      <p:sp>
        <p:nvSpPr>
          <p:cNvPr id="14" name="object 14"/>
          <p:cNvSpPr/>
          <p:nvPr/>
        </p:nvSpPr>
        <p:spPr>
          <a:xfrm>
            <a:off x="2211706" y="2284857"/>
            <a:ext cx="1143000" cy="628650"/>
          </a:xfrm>
          <a:custGeom>
            <a:avLst/>
            <a:gdLst/>
            <a:ahLst/>
            <a:cxnLst/>
            <a:rect l="l" t="t" r="r" b="b"/>
            <a:pathLst>
              <a:path w="1524000" h="838200">
                <a:moveTo>
                  <a:pt x="0" y="419100"/>
                </a:moveTo>
                <a:lnTo>
                  <a:pt x="381000" y="0"/>
                </a:lnTo>
                <a:lnTo>
                  <a:pt x="1143000" y="0"/>
                </a:lnTo>
                <a:lnTo>
                  <a:pt x="1524000" y="419100"/>
                </a:lnTo>
                <a:lnTo>
                  <a:pt x="1143000" y="838200"/>
                </a:lnTo>
                <a:lnTo>
                  <a:pt x="381000" y="838200"/>
                </a:lnTo>
                <a:lnTo>
                  <a:pt x="0" y="419100"/>
                </a:lnTo>
                <a:close/>
              </a:path>
            </a:pathLst>
          </a:custGeom>
          <a:ln w="12192">
            <a:solidFill>
              <a:srgbClr val="000000"/>
            </a:solidFill>
          </a:ln>
        </p:spPr>
        <p:txBody>
          <a:bodyPr wrap="square" lIns="0" tIns="0" rIns="0" bIns="0" rtlCol="0">
            <a:noAutofit/>
          </a:bodyPr>
          <a:lstStyle/>
          <a:p>
            <a:endParaRPr sz="1350" dirty="0"/>
          </a:p>
        </p:txBody>
      </p:sp>
      <p:sp>
        <p:nvSpPr>
          <p:cNvPr id="16" name="object 16"/>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chemeClr val="accent6">
              <a:lumMod val="75000"/>
            </a:schemeClr>
          </a:solidFill>
        </p:spPr>
        <p:txBody>
          <a:bodyPr wrap="square" lIns="0" tIns="0" rIns="0" bIns="0" rtlCol="0">
            <a:noAutofit/>
          </a:bodyPr>
          <a:lstStyle/>
          <a:p>
            <a:endParaRPr sz="1350" dirty="0"/>
          </a:p>
        </p:txBody>
      </p:sp>
      <p:sp>
        <p:nvSpPr>
          <p:cNvPr id="17" name="object 17"/>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18" name="object 18"/>
          <p:cNvSpPr txBox="1"/>
          <p:nvPr/>
        </p:nvSpPr>
        <p:spPr>
          <a:xfrm>
            <a:off x="2401730" y="3402140"/>
            <a:ext cx="790099" cy="328613"/>
          </a:xfrm>
          <a:prstGeom prst="rect">
            <a:avLst/>
          </a:prstGeom>
        </p:spPr>
        <p:txBody>
          <a:bodyPr vert="horz" wrap="square" lIns="0" tIns="0" rIns="0" bIns="0" rtlCol="0">
            <a:noAutofit/>
          </a:bodyPr>
          <a:lstStyle/>
          <a:p>
            <a:pPr marL="9525"/>
            <a:r>
              <a:rPr lang="es-MX" sz="2100" b="1" spc="-8" dirty="0">
                <a:solidFill>
                  <a:srgbClr val="FFFFFF"/>
                </a:solidFill>
                <a:latin typeface="Times New Roman"/>
                <a:cs typeface="Times New Roman"/>
              </a:rPr>
              <a:t>y</a:t>
            </a:r>
            <a:r>
              <a:rPr sz="2100" b="1" spc="-15"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y*3</a:t>
            </a:r>
            <a:endParaRPr sz="2100" dirty="0">
              <a:latin typeface="Times New Roman"/>
              <a:cs typeface="Times New Roman"/>
            </a:endParaRPr>
          </a:p>
        </p:txBody>
      </p:sp>
      <p:sp>
        <p:nvSpPr>
          <p:cNvPr id="19" name="object 19"/>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0" name="object 20"/>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1" name="object 21"/>
          <p:cNvSpPr txBox="1"/>
          <p:nvPr/>
        </p:nvSpPr>
        <p:spPr>
          <a:xfrm>
            <a:off x="2338389" y="4202431"/>
            <a:ext cx="888206"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x</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x</a:t>
            </a:r>
            <a:r>
              <a:rPr sz="2100" b="1" spc="-15" dirty="0">
                <a:solidFill>
                  <a:srgbClr val="FFFFFF"/>
                </a:solidFill>
                <a:latin typeface="Times New Roman"/>
                <a:cs typeface="Times New Roman"/>
              </a:rPr>
              <a:t>+</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4" name="object 24"/>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5" name="object 25"/>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6" name="object 26"/>
          <p:cNvSpPr txBox="1"/>
          <p:nvPr/>
        </p:nvSpPr>
        <p:spPr>
          <a:xfrm>
            <a:off x="2514600" y="1572863"/>
            <a:ext cx="626364"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y </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7" name="object 27"/>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8" name="object 28"/>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9" name="object 29"/>
          <p:cNvSpPr txBox="1"/>
          <p:nvPr/>
        </p:nvSpPr>
        <p:spPr>
          <a:xfrm>
            <a:off x="2527363" y="1024700"/>
            <a:ext cx="673037"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 </a:t>
            </a:r>
            <a:r>
              <a:rPr sz="2100" b="1" spc="-11"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1</a:t>
            </a:r>
            <a:endParaRPr sz="2100" dirty="0">
              <a:latin typeface="Times New Roman"/>
              <a:cs typeface="Times New Roman"/>
            </a:endParaRPr>
          </a:p>
        </p:txBody>
      </p:sp>
      <p:sp>
        <p:nvSpPr>
          <p:cNvPr id="34" name="object 3">
            <a:extLst>
              <a:ext uri="{FF2B5EF4-FFF2-40B4-BE49-F238E27FC236}">
                <a16:creationId xmlns:a16="http://schemas.microsoft.com/office/drawing/2014/main" id="{3B8FED01-D5B0-408C-B7EA-3E95E1FAC50E}"/>
              </a:ext>
            </a:extLst>
          </p:cNvPr>
          <p:cNvSpPr/>
          <p:nvPr/>
        </p:nvSpPr>
        <p:spPr>
          <a:xfrm>
            <a:off x="1698213" y="4829175"/>
            <a:ext cx="1044988" cy="141732"/>
          </a:xfrm>
          <a:custGeom>
            <a:avLst/>
            <a:gdLst/>
            <a:ahLst/>
            <a:cxnLst/>
            <a:rect l="l" t="t" r="r" b="b"/>
            <a:pathLst>
              <a:path w="1371600" h="190500">
                <a:moveTo>
                  <a:pt x="0" y="190500"/>
                </a:moveTo>
                <a:lnTo>
                  <a:pt x="1371600" y="190500"/>
                </a:lnTo>
                <a:lnTo>
                  <a:pt x="13716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35" name="object 4">
            <a:extLst>
              <a:ext uri="{FF2B5EF4-FFF2-40B4-BE49-F238E27FC236}">
                <a16:creationId xmlns:a16="http://schemas.microsoft.com/office/drawing/2014/main" id="{E7DACBA7-1889-404B-A8AE-17021CD20582}"/>
              </a:ext>
            </a:extLst>
          </p:cNvPr>
          <p:cNvSpPr/>
          <p:nvPr/>
        </p:nvSpPr>
        <p:spPr>
          <a:xfrm>
            <a:off x="1543051" y="2057400"/>
            <a:ext cx="155162" cy="2914079"/>
          </a:xfrm>
          <a:custGeom>
            <a:avLst/>
            <a:gdLst/>
            <a:ahLst/>
            <a:cxnLst/>
            <a:rect l="l" t="t" r="r" b="b"/>
            <a:pathLst>
              <a:path w="190500" h="3104388">
                <a:moveTo>
                  <a:pt x="0" y="3104388"/>
                </a:moveTo>
                <a:lnTo>
                  <a:pt x="190500" y="3104388"/>
                </a:lnTo>
                <a:lnTo>
                  <a:pt x="190500" y="0"/>
                </a:lnTo>
                <a:lnTo>
                  <a:pt x="0" y="0"/>
                </a:lnTo>
                <a:lnTo>
                  <a:pt x="0" y="3104388"/>
                </a:lnTo>
                <a:close/>
              </a:path>
            </a:pathLst>
          </a:custGeom>
          <a:solidFill>
            <a:srgbClr val="003399"/>
          </a:solidFill>
        </p:spPr>
        <p:txBody>
          <a:bodyPr wrap="square" lIns="0" tIns="0" rIns="0" bIns="0" rtlCol="0">
            <a:noAutofit/>
          </a:bodyPr>
          <a:lstStyle/>
          <a:p>
            <a:endParaRPr sz="1350" dirty="0"/>
          </a:p>
        </p:txBody>
      </p:sp>
      <p:sp>
        <p:nvSpPr>
          <p:cNvPr id="36" name="object 5">
            <a:extLst>
              <a:ext uri="{FF2B5EF4-FFF2-40B4-BE49-F238E27FC236}">
                <a16:creationId xmlns:a16="http://schemas.microsoft.com/office/drawing/2014/main" id="{22DDE9E7-24CD-46AC-A13C-2D93EB683852}"/>
              </a:ext>
            </a:extLst>
          </p:cNvPr>
          <p:cNvSpPr txBox="1"/>
          <p:nvPr/>
        </p:nvSpPr>
        <p:spPr>
          <a:xfrm>
            <a:off x="3609022" y="2311766"/>
            <a:ext cx="391478" cy="196501"/>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Falso</a:t>
            </a:r>
            <a:endParaRPr sz="1200" dirty="0">
              <a:latin typeface="Comic Sans MS"/>
              <a:cs typeface="Comic Sans MS"/>
            </a:endParaRPr>
          </a:p>
        </p:txBody>
      </p:sp>
      <p:sp>
        <p:nvSpPr>
          <p:cNvPr id="37" name="object 6">
            <a:extLst>
              <a:ext uri="{FF2B5EF4-FFF2-40B4-BE49-F238E27FC236}">
                <a16:creationId xmlns:a16="http://schemas.microsoft.com/office/drawing/2014/main" id="{0904288B-3338-469C-BF2F-0A1417747C02}"/>
              </a:ext>
            </a:extLst>
          </p:cNvPr>
          <p:cNvSpPr txBox="1"/>
          <p:nvPr/>
        </p:nvSpPr>
        <p:spPr>
          <a:xfrm>
            <a:off x="2943225" y="3046905"/>
            <a:ext cx="780574" cy="193834"/>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Verdad</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ro</a:t>
            </a:r>
            <a:endParaRPr sz="1200" dirty="0">
              <a:latin typeface="Comic Sans MS"/>
              <a:cs typeface="Comic Sans MS"/>
            </a:endParaRPr>
          </a:p>
        </p:txBody>
      </p:sp>
      <p:sp>
        <p:nvSpPr>
          <p:cNvPr id="39" name="object 30">
            <a:extLst>
              <a:ext uri="{FF2B5EF4-FFF2-40B4-BE49-F238E27FC236}">
                <a16:creationId xmlns:a16="http://schemas.microsoft.com/office/drawing/2014/main" id="{67368135-8AE6-4D17-BB6D-B94532C33ADC}"/>
              </a:ext>
            </a:extLst>
          </p:cNvPr>
          <p:cNvSpPr txBox="1"/>
          <p:nvPr/>
        </p:nvSpPr>
        <p:spPr>
          <a:xfrm>
            <a:off x="1543051" y="1806417"/>
            <a:ext cx="598646" cy="193834"/>
          </a:xfrm>
          <a:prstGeom prst="rect">
            <a:avLst/>
          </a:prstGeom>
        </p:spPr>
        <p:txBody>
          <a:bodyPr vert="horz" wrap="square" lIns="0" tIns="0" rIns="0" bIns="0" rtlCol="0">
            <a:noAutofit/>
          </a:bodyPr>
          <a:lstStyle/>
          <a:p>
            <a:pPr marL="9525"/>
            <a:r>
              <a:rPr sz="1200" b="1" spc="-11" dirty="0">
                <a:solidFill>
                  <a:srgbClr val="EC7C30"/>
                </a:solidFill>
                <a:latin typeface="Comic Sans MS"/>
                <a:cs typeface="Comic Sans MS"/>
              </a:rPr>
              <a:t>R</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gresa</a:t>
            </a:r>
            <a:endParaRPr sz="1200" dirty="0">
              <a:latin typeface="Comic Sans MS"/>
              <a:cs typeface="Comic Sans MS"/>
            </a:endParaRPr>
          </a:p>
        </p:txBody>
      </p:sp>
      <p:sp>
        <p:nvSpPr>
          <p:cNvPr id="40" name="object 31">
            <a:extLst>
              <a:ext uri="{FF2B5EF4-FFF2-40B4-BE49-F238E27FC236}">
                <a16:creationId xmlns:a16="http://schemas.microsoft.com/office/drawing/2014/main" id="{D6A29F96-45D6-460D-A730-6AB2EBD6AB23}"/>
              </a:ext>
            </a:extLst>
          </p:cNvPr>
          <p:cNvSpPr/>
          <p:nvPr/>
        </p:nvSpPr>
        <p:spPr>
          <a:xfrm flipH="1">
            <a:off x="2599688" y="1990488"/>
            <a:ext cx="258356" cy="193834"/>
          </a:xfrm>
          <a:custGeom>
            <a:avLst/>
            <a:gdLst/>
            <a:ahLst/>
            <a:cxnLst/>
            <a:rect l="l" t="t" r="r" b="b"/>
            <a:pathLst>
              <a:path w="288036" h="203200">
                <a:moveTo>
                  <a:pt x="0" y="203200"/>
                </a:moveTo>
                <a:lnTo>
                  <a:pt x="288036" y="0"/>
                </a:lnTo>
              </a:path>
            </a:pathLst>
          </a:custGeom>
          <a:ln w="57912">
            <a:solidFill>
              <a:srgbClr val="1308AC"/>
            </a:solidFill>
          </a:ln>
        </p:spPr>
        <p:txBody>
          <a:bodyPr wrap="square" lIns="0" tIns="0" rIns="0" bIns="0" rtlCol="0">
            <a:noAutofit/>
          </a:bodyPr>
          <a:lstStyle/>
          <a:p>
            <a:endParaRPr sz="1350" dirty="0"/>
          </a:p>
        </p:txBody>
      </p:sp>
      <p:sp>
        <p:nvSpPr>
          <p:cNvPr id="41" name="object 32">
            <a:extLst>
              <a:ext uri="{FF2B5EF4-FFF2-40B4-BE49-F238E27FC236}">
                <a16:creationId xmlns:a16="http://schemas.microsoft.com/office/drawing/2014/main" id="{5EB56E52-E874-4E9B-B9BB-12DB315CF3B2}"/>
              </a:ext>
            </a:extLst>
          </p:cNvPr>
          <p:cNvSpPr/>
          <p:nvPr/>
        </p:nvSpPr>
        <p:spPr>
          <a:xfrm flipV="1">
            <a:off x="2598941" y="2057400"/>
            <a:ext cx="227618" cy="182784"/>
          </a:xfrm>
          <a:custGeom>
            <a:avLst/>
            <a:gdLst/>
            <a:ahLst/>
            <a:cxnLst/>
            <a:rect l="l" t="t" r="r" b="b"/>
            <a:pathLst>
              <a:path w="247523" h="128396">
                <a:moveTo>
                  <a:pt x="0" y="0"/>
                </a:moveTo>
                <a:lnTo>
                  <a:pt x="247523" y="128396"/>
                </a:lnTo>
              </a:path>
            </a:pathLst>
          </a:custGeom>
          <a:ln w="57912">
            <a:solidFill>
              <a:srgbClr val="1308AC"/>
            </a:solidFill>
          </a:ln>
        </p:spPr>
        <p:txBody>
          <a:bodyPr wrap="square" lIns="0" tIns="0" rIns="0" bIns="0" rtlCol="0">
            <a:noAutofit/>
          </a:bodyPr>
          <a:lstStyle/>
          <a:p>
            <a:endParaRPr sz="1350" dirty="0"/>
          </a:p>
        </p:txBody>
      </p:sp>
      <p:sp>
        <p:nvSpPr>
          <p:cNvPr id="42" name="object 7">
            <a:extLst>
              <a:ext uri="{FF2B5EF4-FFF2-40B4-BE49-F238E27FC236}">
                <a16:creationId xmlns:a16="http://schemas.microsoft.com/office/drawing/2014/main" id="{000C1247-21AD-4655-838F-DD8798FC4EE0}"/>
              </a:ext>
            </a:extLst>
          </p:cNvPr>
          <p:cNvSpPr/>
          <p:nvPr/>
        </p:nvSpPr>
        <p:spPr>
          <a:xfrm>
            <a:off x="1543050" y="2057400"/>
            <a:ext cx="1314994" cy="141732"/>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43" name="object 15">
            <a:extLst>
              <a:ext uri="{FF2B5EF4-FFF2-40B4-BE49-F238E27FC236}">
                <a16:creationId xmlns:a16="http://schemas.microsoft.com/office/drawing/2014/main" id="{5A72080C-577F-438C-BBEC-9C342D365446}"/>
              </a:ext>
            </a:extLst>
          </p:cNvPr>
          <p:cNvSpPr txBox="1"/>
          <p:nvPr/>
        </p:nvSpPr>
        <p:spPr>
          <a:xfrm>
            <a:off x="2400301" y="2430304"/>
            <a:ext cx="730472"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a:t>
            </a:r>
            <a:r>
              <a:rPr sz="2100" b="1" spc="-4" dirty="0">
                <a:solidFill>
                  <a:srgbClr val="FFFFFF"/>
                </a:solidFill>
                <a:latin typeface="Times New Roman"/>
                <a:cs typeface="Times New Roman"/>
              </a:rPr>
              <a:t> </a:t>
            </a:r>
            <a:r>
              <a:rPr sz="2100" b="1" spc="-15" dirty="0">
                <a:solidFill>
                  <a:srgbClr val="FFFFFF"/>
                </a:solidFill>
                <a:latin typeface="Times New Roman"/>
                <a:cs typeface="Times New Roman"/>
              </a:rPr>
              <a:t>&lt;</a:t>
            </a:r>
            <a:r>
              <a:rPr lang="es-MX"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3</a:t>
            </a:r>
            <a:endParaRPr sz="2100" dirty="0">
              <a:latin typeface="Times New Roman"/>
              <a:cs typeface="Times New Roman"/>
            </a:endParaRPr>
          </a:p>
        </p:txBody>
      </p:sp>
      <p:sp>
        <p:nvSpPr>
          <p:cNvPr id="44" name="object 2">
            <a:extLst>
              <a:ext uri="{FF2B5EF4-FFF2-40B4-BE49-F238E27FC236}">
                <a16:creationId xmlns:a16="http://schemas.microsoft.com/office/drawing/2014/main" id="{38F4494A-5FD9-4FD0-B029-126EBAD4CE0C}"/>
              </a:ext>
            </a:extLst>
          </p:cNvPr>
          <p:cNvSpPr txBox="1"/>
          <p:nvPr/>
        </p:nvSpPr>
        <p:spPr>
          <a:xfrm>
            <a:off x="2595562" y="628650"/>
            <a:ext cx="3858101" cy="457200"/>
          </a:xfrm>
          <a:prstGeom prst="rect">
            <a:avLst/>
          </a:prstGeom>
        </p:spPr>
        <p:txBody>
          <a:bodyPr vert="horz" wrap="square" lIns="0" tIns="0" rIns="0" bIns="0" rtlCol="0">
            <a:noAutofit/>
          </a:bodyPr>
          <a:lstStyle/>
          <a:p>
            <a:pPr marL="9525" algn="ctr"/>
            <a:r>
              <a:rPr b="1" spc="-53" dirty="0">
                <a:solidFill>
                  <a:schemeClr val="bg1"/>
                </a:solidFill>
                <a:latin typeface="Arial" panose="020B0604020202020204" pitchFamily="34" charset="0"/>
                <a:cs typeface="Arial" panose="020B0604020202020204" pitchFamily="34" charset="0"/>
              </a:rPr>
              <a:t>S</a:t>
            </a:r>
            <a:r>
              <a:rPr b="1" spc="-26" dirty="0">
                <a:solidFill>
                  <a:schemeClr val="bg1"/>
                </a:solidFill>
                <a:latin typeface="Arial" panose="020B0604020202020204" pitchFamily="34" charset="0"/>
                <a:cs typeface="Arial" panose="020B0604020202020204" pitchFamily="34" charset="0"/>
              </a:rPr>
              <a:t>i</a:t>
            </a:r>
            <a:r>
              <a:rPr lang="es-MX" b="1" spc="-26" dirty="0">
                <a:solidFill>
                  <a:schemeClr val="bg1"/>
                </a:solidFill>
                <a:latin typeface="Arial" panose="020B0604020202020204" pitchFamily="34" charset="0"/>
                <a:cs typeface="Arial" panose="020B0604020202020204" pitchFamily="34" charset="0"/>
              </a:rPr>
              <a:t>mulación de uso</a:t>
            </a:r>
            <a:endParaRPr b="1" dirty="0">
              <a:solidFill>
                <a:schemeClr val="bg1"/>
              </a:solidFill>
              <a:latin typeface="Arial" panose="020B0604020202020204" pitchFamily="34" charset="0"/>
              <a:cs typeface="Arial" panose="020B0604020202020204" pitchFamily="34" charset="0"/>
            </a:endParaRPr>
          </a:p>
        </p:txBody>
      </p:sp>
      <p:sp>
        <p:nvSpPr>
          <p:cNvPr id="45" name="object 14">
            <a:extLst>
              <a:ext uri="{FF2B5EF4-FFF2-40B4-BE49-F238E27FC236}">
                <a16:creationId xmlns:a16="http://schemas.microsoft.com/office/drawing/2014/main" id="{5D6AE4D3-58F3-4FE6-955E-8363648C72BB}"/>
              </a:ext>
            </a:extLst>
          </p:cNvPr>
          <p:cNvSpPr txBox="1"/>
          <p:nvPr/>
        </p:nvSpPr>
        <p:spPr>
          <a:xfrm>
            <a:off x="1641769" y="-26351"/>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000" b="1" dirty="0">
              <a:solidFill>
                <a:schemeClr val="bg1"/>
              </a:solidFill>
              <a:latin typeface="Calibri"/>
              <a:cs typeface="Calibri"/>
            </a:endParaRPr>
          </a:p>
        </p:txBody>
      </p:sp>
      <p:sp>
        <p:nvSpPr>
          <p:cNvPr id="47" name="object 22">
            <a:extLst>
              <a:ext uri="{FF2B5EF4-FFF2-40B4-BE49-F238E27FC236}">
                <a16:creationId xmlns:a16="http://schemas.microsoft.com/office/drawing/2014/main" id="{06E20A13-B520-49F6-B39C-B8CBE965372B}"/>
              </a:ext>
            </a:extLst>
          </p:cNvPr>
          <p:cNvSpPr txBox="1"/>
          <p:nvPr/>
        </p:nvSpPr>
        <p:spPr>
          <a:xfrm>
            <a:off x="5271688" y="1358956"/>
            <a:ext cx="2569607" cy="1999108"/>
          </a:xfrm>
          <a:prstGeom prst="rect">
            <a:avLst/>
          </a:prstGeom>
        </p:spPr>
        <p:txBody>
          <a:bodyPr vert="horz" wrap="square" lIns="0" tIns="0" rIns="0" bIns="0" rtlCol="0">
            <a:noAutofit/>
          </a:bodyPr>
          <a:lstStyle/>
          <a:p>
            <a:pPr marL="9525"/>
            <a:r>
              <a:rPr lang="es-MX" sz="2400" dirty="0">
                <a:solidFill>
                  <a:srgbClr val="C5DAEB"/>
                </a:solidFill>
                <a:cs typeface="Calibri"/>
              </a:rPr>
              <a:t>x = 1</a:t>
            </a:r>
          </a:p>
          <a:p>
            <a:pPr marL="9525"/>
            <a:r>
              <a:rPr lang="es-MX" sz="2400" dirty="0">
                <a:solidFill>
                  <a:srgbClr val="C5DAEB"/>
                </a:solidFill>
                <a:cs typeface="Calibri"/>
              </a:rPr>
              <a:t>y = 1</a:t>
            </a:r>
          </a:p>
          <a:p>
            <a:pPr marL="9525"/>
            <a:r>
              <a:rPr lang="es-MX" sz="2400" b="1" dirty="0" err="1">
                <a:solidFill>
                  <a:srgbClr val="92D050"/>
                </a:solidFill>
                <a:cs typeface="Arial"/>
              </a:rPr>
              <a:t>while</a:t>
            </a:r>
            <a:r>
              <a:rPr lang="es-MX" sz="2400" dirty="0">
                <a:cs typeface="Arial"/>
              </a:rPr>
              <a:t> </a:t>
            </a:r>
            <a:r>
              <a:rPr lang="es-MX" sz="2400" b="1" dirty="0">
                <a:solidFill>
                  <a:srgbClr val="FFC000"/>
                </a:solidFill>
                <a:cs typeface="Arial"/>
              </a:rPr>
              <a:t>x&lt;=3 </a:t>
            </a:r>
            <a:r>
              <a:rPr lang="es-MX" sz="2400" dirty="0">
                <a:solidFill>
                  <a:srgbClr val="C5DAEB"/>
                </a:solidFill>
                <a:cs typeface="Calibri"/>
              </a:rPr>
              <a:t>:</a:t>
            </a:r>
          </a:p>
          <a:p>
            <a:pPr marL="9525"/>
            <a:r>
              <a:rPr lang="es-MX" sz="2400" dirty="0">
                <a:cs typeface="Arial"/>
              </a:rPr>
              <a:t>	</a:t>
            </a:r>
            <a:r>
              <a:rPr lang="es-MX" sz="2400" dirty="0">
                <a:solidFill>
                  <a:srgbClr val="C5DAEB"/>
                </a:solidFill>
                <a:cs typeface="Calibri"/>
              </a:rPr>
              <a:t>y = y * 3</a:t>
            </a:r>
          </a:p>
          <a:p>
            <a:pPr marL="9525"/>
            <a:r>
              <a:rPr lang="es-MX" sz="2400" dirty="0">
                <a:solidFill>
                  <a:srgbClr val="C5DAEB"/>
                </a:solidFill>
                <a:cs typeface="Calibri"/>
              </a:rPr>
              <a:t>	x = x + 1</a:t>
            </a:r>
          </a:p>
        </p:txBody>
      </p:sp>
    </p:spTree>
    <p:extLst>
      <p:ext uri="{BB962C8B-B14F-4D97-AF65-F5344CB8AC3E}">
        <p14:creationId xmlns:p14="http://schemas.microsoft.com/office/powerpoint/2010/main" val="1754945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object 7">
            <a:extLst>
              <a:ext uri="{FF2B5EF4-FFF2-40B4-BE49-F238E27FC236}">
                <a16:creationId xmlns:a16="http://schemas.microsoft.com/office/drawing/2014/main" id="{4E2B8EBB-AC6E-43CC-A91E-D8D9BDF07CD8}"/>
              </a:ext>
            </a:extLst>
          </p:cNvPr>
          <p:cNvSpPr/>
          <p:nvPr/>
        </p:nvSpPr>
        <p:spPr>
          <a:xfrm>
            <a:off x="2496884" y="2535174"/>
            <a:ext cx="1789366" cy="142875"/>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2" name="object 2"/>
          <p:cNvSpPr/>
          <p:nvPr/>
        </p:nvSpPr>
        <p:spPr>
          <a:xfrm>
            <a:off x="2720340" y="3183256"/>
            <a:ext cx="142875" cy="0"/>
          </a:xfrm>
          <a:custGeom>
            <a:avLst/>
            <a:gdLst/>
            <a:ahLst/>
            <a:cxnLst/>
            <a:rect l="l" t="t" r="r" b="b"/>
            <a:pathLst>
              <a:path w="190500">
                <a:moveTo>
                  <a:pt x="0" y="0"/>
                </a:moveTo>
                <a:lnTo>
                  <a:pt x="190500" y="0"/>
                </a:lnTo>
              </a:path>
            </a:pathLst>
          </a:custGeom>
          <a:ln w="4768595">
            <a:solidFill>
              <a:srgbClr val="003399"/>
            </a:solidFill>
          </a:ln>
        </p:spPr>
        <p:txBody>
          <a:bodyPr wrap="square" lIns="0" tIns="0" rIns="0" bIns="0" rtlCol="0">
            <a:noAutofit/>
          </a:bodyPr>
          <a:lstStyle/>
          <a:p>
            <a:endParaRPr sz="1350" dirty="0"/>
          </a:p>
        </p:txBody>
      </p:sp>
      <p:sp>
        <p:nvSpPr>
          <p:cNvPr id="8" name="object 8"/>
          <p:cNvSpPr txBox="1"/>
          <p:nvPr/>
        </p:nvSpPr>
        <p:spPr>
          <a:xfrm>
            <a:off x="5372101" y="3785616"/>
            <a:ext cx="429101" cy="826770"/>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y</a:t>
            </a:r>
            <a:r>
              <a:rPr sz="2700" b="1" dirty="0">
                <a:solidFill>
                  <a:srgbClr val="FF3300"/>
                </a:solidFill>
                <a:latin typeface="Arial"/>
                <a:cs typeface="Arial"/>
              </a:rPr>
              <a:t>=</a:t>
            </a:r>
            <a:endParaRPr sz="2700" dirty="0">
              <a:latin typeface="Arial"/>
              <a:cs typeface="Arial"/>
            </a:endParaRPr>
          </a:p>
          <a:p>
            <a:pPr marL="9525">
              <a:lnSpc>
                <a:spcPts val="3221"/>
              </a:lnSpc>
            </a:pPr>
            <a:r>
              <a:rPr lang="es-MX" sz="2700" b="1" dirty="0">
                <a:solidFill>
                  <a:srgbClr val="FF3300"/>
                </a:solidFill>
                <a:latin typeface="Arial"/>
                <a:cs typeface="Arial"/>
              </a:rPr>
              <a:t>x</a:t>
            </a:r>
            <a:r>
              <a:rPr sz="2700" b="1" dirty="0">
                <a:solidFill>
                  <a:srgbClr val="FF3300"/>
                </a:solidFill>
                <a:latin typeface="Arial"/>
                <a:cs typeface="Arial"/>
              </a:rPr>
              <a:t>=</a:t>
            </a:r>
            <a:endParaRPr sz="2700" dirty="0">
              <a:latin typeface="Arial"/>
              <a:cs typeface="Arial"/>
            </a:endParaRPr>
          </a:p>
        </p:txBody>
      </p:sp>
      <p:sp>
        <p:nvSpPr>
          <p:cNvPr id="9" name="object 9"/>
          <p:cNvSpPr/>
          <p:nvPr/>
        </p:nvSpPr>
        <p:spPr>
          <a:xfrm>
            <a:off x="5841587" y="3816477"/>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0" name="object 10"/>
          <p:cNvSpPr txBox="1"/>
          <p:nvPr/>
        </p:nvSpPr>
        <p:spPr>
          <a:xfrm>
            <a:off x="6085999" y="3771901"/>
            <a:ext cx="429101"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27</a:t>
            </a:r>
            <a:endParaRPr sz="2700" dirty="0">
              <a:latin typeface="Arial"/>
              <a:cs typeface="Arial"/>
            </a:endParaRPr>
          </a:p>
        </p:txBody>
      </p:sp>
      <p:sp>
        <p:nvSpPr>
          <p:cNvPr id="11" name="object 11"/>
          <p:cNvSpPr/>
          <p:nvPr/>
        </p:nvSpPr>
        <p:spPr>
          <a:xfrm>
            <a:off x="5841587" y="4245102"/>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2" name="object 12"/>
          <p:cNvSpPr txBox="1"/>
          <p:nvPr/>
        </p:nvSpPr>
        <p:spPr>
          <a:xfrm>
            <a:off x="6165343" y="4200526"/>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4</a:t>
            </a:r>
            <a:endParaRPr sz="2700" dirty="0">
              <a:latin typeface="Arial"/>
              <a:cs typeface="Arial"/>
            </a:endParaRPr>
          </a:p>
        </p:txBody>
      </p:sp>
      <p:sp>
        <p:nvSpPr>
          <p:cNvPr id="13" name="object 13"/>
          <p:cNvSpPr/>
          <p:nvPr/>
        </p:nvSpPr>
        <p:spPr>
          <a:xfrm>
            <a:off x="2211706" y="2284857"/>
            <a:ext cx="1143000" cy="628650"/>
          </a:xfrm>
          <a:custGeom>
            <a:avLst/>
            <a:gdLst/>
            <a:ahLst/>
            <a:cxnLst/>
            <a:rect l="l" t="t" r="r" b="b"/>
            <a:pathLst>
              <a:path w="1524000" h="838200">
                <a:moveTo>
                  <a:pt x="1143000" y="0"/>
                </a:moveTo>
                <a:lnTo>
                  <a:pt x="381000" y="0"/>
                </a:lnTo>
                <a:lnTo>
                  <a:pt x="0" y="419100"/>
                </a:lnTo>
                <a:lnTo>
                  <a:pt x="381000" y="838200"/>
                </a:lnTo>
                <a:lnTo>
                  <a:pt x="1143000" y="838200"/>
                </a:lnTo>
                <a:lnTo>
                  <a:pt x="1524000" y="419100"/>
                </a:lnTo>
                <a:lnTo>
                  <a:pt x="1143000" y="0"/>
                </a:lnTo>
                <a:close/>
              </a:path>
            </a:pathLst>
          </a:custGeom>
          <a:solidFill>
            <a:srgbClr val="003399"/>
          </a:solidFill>
        </p:spPr>
        <p:txBody>
          <a:bodyPr wrap="square" lIns="0" tIns="0" rIns="0" bIns="0" rtlCol="0">
            <a:noAutofit/>
          </a:bodyPr>
          <a:lstStyle/>
          <a:p>
            <a:endParaRPr sz="1350" dirty="0"/>
          </a:p>
        </p:txBody>
      </p:sp>
      <p:sp>
        <p:nvSpPr>
          <p:cNvPr id="14" name="object 14"/>
          <p:cNvSpPr/>
          <p:nvPr/>
        </p:nvSpPr>
        <p:spPr>
          <a:xfrm>
            <a:off x="2211706" y="2284857"/>
            <a:ext cx="1143000" cy="628650"/>
          </a:xfrm>
          <a:custGeom>
            <a:avLst/>
            <a:gdLst/>
            <a:ahLst/>
            <a:cxnLst/>
            <a:rect l="l" t="t" r="r" b="b"/>
            <a:pathLst>
              <a:path w="1524000" h="838200">
                <a:moveTo>
                  <a:pt x="0" y="419100"/>
                </a:moveTo>
                <a:lnTo>
                  <a:pt x="381000" y="0"/>
                </a:lnTo>
                <a:lnTo>
                  <a:pt x="1143000" y="0"/>
                </a:lnTo>
                <a:lnTo>
                  <a:pt x="1524000" y="419100"/>
                </a:lnTo>
                <a:lnTo>
                  <a:pt x="1143000" y="838200"/>
                </a:lnTo>
                <a:lnTo>
                  <a:pt x="381000" y="838200"/>
                </a:lnTo>
                <a:lnTo>
                  <a:pt x="0" y="419100"/>
                </a:lnTo>
                <a:close/>
              </a:path>
            </a:pathLst>
          </a:custGeom>
          <a:ln w="12192">
            <a:solidFill>
              <a:srgbClr val="000000"/>
            </a:solidFill>
          </a:ln>
        </p:spPr>
        <p:txBody>
          <a:bodyPr wrap="square" lIns="0" tIns="0" rIns="0" bIns="0" rtlCol="0">
            <a:noAutofit/>
          </a:bodyPr>
          <a:lstStyle/>
          <a:p>
            <a:endParaRPr sz="1350" dirty="0"/>
          </a:p>
        </p:txBody>
      </p:sp>
      <p:sp>
        <p:nvSpPr>
          <p:cNvPr id="16" name="object 16"/>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17" name="object 17"/>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18" name="object 18"/>
          <p:cNvSpPr txBox="1"/>
          <p:nvPr/>
        </p:nvSpPr>
        <p:spPr>
          <a:xfrm>
            <a:off x="2401730" y="3402140"/>
            <a:ext cx="790099" cy="328613"/>
          </a:xfrm>
          <a:prstGeom prst="rect">
            <a:avLst/>
          </a:prstGeom>
        </p:spPr>
        <p:txBody>
          <a:bodyPr vert="horz" wrap="square" lIns="0" tIns="0" rIns="0" bIns="0" rtlCol="0">
            <a:noAutofit/>
          </a:bodyPr>
          <a:lstStyle/>
          <a:p>
            <a:pPr marL="9525"/>
            <a:r>
              <a:rPr lang="es-MX" sz="2100" b="1" spc="-8" dirty="0">
                <a:solidFill>
                  <a:srgbClr val="FFFFFF"/>
                </a:solidFill>
                <a:latin typeface="Times New Roman"/>
                <a:cs typeface="Times New Roman"/>
              </a:rPr>
              <a:t>y</a:t>
            </a:r>
            <a:r>
              <a:rPr sz="2100" b="1" spc="-15"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y*3</a:t>
            </a:r>
            <a:endParaRPr sz="2100" dirty="0">
              <a:latin typeface="Times New Roman"/>
              <a:cs typeface="Times New Roman"/>
            </a:endParaRPr>
          </a:p>
        </p:txBody>
      </p:sp>
      <p:sp>
        <p:nvSpPr>
          <p:cNvPr id="19" name="object 19"/>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0" name="object 20"/>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chemeClr val="accent6">
              <a:lumMod val="75000"/>
            </a:schemeClr>
          </a:solidFill>
          <a:ln w="12192">
            <a:solidFill>
              <a:srgbClr val="000000"/>
            </a:solidFill>
          </a:ln>
        </p:spPr>
        <p:txBody>
          <a:bodyPr wrap="square" lIns="0" tIns="0" rIns="0" bIns="0" rtlCol="0">
            <a:noAutofit/>
          </a:bodyPr>
          <a:lstStyle/>
          <a:p>
            <a:endParaRPr sz="1350" dirty="0"/>
          </a:p>
        </p:txBody>
      </p:sp>
      <p:sp>
        <p:nvSpPr>
          <p:cNvPr id="21" name="object 21"/>
          <p:cNvSpPr txBox="1"/>
          <p:nvPr/>
        </p:nvSpPr>
        <p:spPr>
          <a:xfrm>
            <a:off x="2338389" y="4202431"/>
            <a:ext cx="888206"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x</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x</a:t>
            </a:r>
            <a:r>
              <a:rPr sz="2100" b="1" spc="-15" dirty="0">
                <a:solidFill>
                  <a:srgbClr val="FFFFFF"/>
                </a:solidFill>
                <a:latin typeface="Times New Roman"/>
                <a:cs typeface="Times New Roman"/>
              </a:rPr>
              <a:t>+</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4" name="object 24"/>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5" name="object 25"/>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6" name="object 26"/>
          <p:cNvSpPr txBox="1"/>
          <p:nvPr/>
        </p:nvSpPr>
        <p:spPr>
          <a:xfrm>
            <a:off x="2514600" y="1572863"/>
            <a:ext cx="626364"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y </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7" name="object 27"/>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8" name="object 28"/>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9" name="object 29"/>
          <p:cNvSpPr txBox="1"/>
          <p:nvPr/>
        </p:nvSpPr>
        <p:spPr>
          <a:xfrm>
            <a:off x="2527363" y="1024700"/>
            <a:ext cx="673037"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 </a:t>
            </a:r>
            <a:r>
              <a:rPr sz="2100" b="1" spc="-11"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1</a:t>
            </a:r>
            <a:endParaRPr sz="2100" dirty="0">
              <a:latin typeface="Times New Roman"/>
              <a:cs typeface="Times New Roman"/>
            </a:endParaRPr>
          </a:p>
        </p:txBody>
      </p:sp>
      <p:sp>
        <p:nvSpPr>
          <p:cNvPr id="34" name="object 3">
            <a:extLst>
              <a:ext uri="{FF2B5EF4-FFF2-40B4-BE49-F238E27FC236}">
                <a16:creationId xmlns:a16="http://schemas.microsoft.com/office/drawing/2014/main" id="{B47C1E06-7FD2-4180-ABDE-24DB72D648FC}"/>
              </a:ext>
            </a:extLst>
          </p:cNvPr>
          <p:cNvSpPr/>
          <p:nvPr/>
        </p:nvSpPr>
        <p:spPr>
          <a:xfrm>
            <a:off x="1698213" y="4829175"/>
            <a:ext cx="1044988" cy="141732"/>
          </a:xfrm>
          <a:custGeom>
            <a:avLst/>
            <a:gdLst/>
            <a:ahLst/>
            <a:cxnLst/>
            <a:rect l="l" t="t" r="r" b="b"/>
            <a:pathLst>
              <a:path w="1371600" h="190500">
                <a:moveTo>
                  <a:pt x="0" y="190500"/>
                </a:moveTo>
                <a:lnTo>
                  <a:pt x="1371600" y="190500"/>
                </a:lnTo>
                <a:lnTo>
                  <a:pt x="13716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35" name="object 4">
            <a:extLst>
              <a:ext uri="{FF2B5EF4-FFF2-40B4-BE49-F238E27FC236}">
                <a16:creationId xmlns:a16="http://schemas.microsoft.com/office/drawing/2014/main" id="{9E0CE2F5-36E8-4D2A-94D7-E95EA9111B63}"/>
              </a:ext>
            </a:extLst>
          </p:cNvPr>
          <p:cNvSpPr/>
          <p:nvPr/>
        </p:nvSpPr>
        <p:spPr>
          <a:xfrm>
            <a:off x="1543051" y="2057400"/>
            <a:ext cx="155162" cy="2914079"/>
          </a:xfrm>
          <a:custGeom>
            <a:avLst/>
            <a:gdLst/>
            <a:ahLst/>
            <a:cxnLst/>
            <a:rect l="l" t="t" r="r" b="b"/>
            <a:pathLst>
              <a:path w="190500" h="3104388">
                <a:moveTo>
                  <a:pt x="0" y="3104388"/>
                </a:moveTo>
                <a:lnTo>
                  <a:pt x="190500" y="3104388"/>
                </a:lnTo>
                <a:lnTo>
                  <a:pt x="190500" y="0"/>
                </a:lnTo>
                <a:lnTo>
                  <a:pt x="0" y="0"/>
                </a:lnTo>
                <a:lnTo>
                  <a:pt x="0" y="3104388"/>
                </a:lnTo>
                <a:close/>
              </a:path>
            </a:pathLst>
          </a:custGeom>
          <a:solidFill>
            <a:srgbClr val="003399"/>
          </a:solidFill>
        </p:spPr>
        <p:txBody>
          <a:bodyPr wrap="square" lIns="0" tIns="0" rIns="0" bIns="0" rtlCol="0">
            <a:noAutofit/>
          </a:bodyPr>
          <a:lstStyle/>
          <a:p>
            <a:endParaRPr sz="1350" dirty="0"/>
          </a:p>
        </p:txBody>
      </p:sp>
      <p:sp>
        <p:nvSpPr>
          <p:cNvPr id="36" name="object 5">
            <a:extLst>
              <a:ext uri="{FF2B5EF4-FFF2-40B4-BE49-F238E27FC236}">
                <a16:creationId xmlns:a16="http://schemas.microsoft.com/office/drawing/2014/main" id="{163C2CA8-764A-4A86-ACC7-2D850C3A1002}"/>
              </a:ext>
            </a:extLst>
          </p:cNvPr>
          <p:cNvSpPr txBox="1"/>
          <p:nvPr/>
        </p:nvSpPr>
        <p:spPr>
          <a:xfrm>
            <a:off x="3609022" y="2311766"/>
            <a:ext cx="391478" cy="196501"/>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Falso</a:t>
            </a:r>
            <a:endParaRPr sz="1200" dirty="0">
              <a:latin typeface="Comic Sans MS"/>
              <a:cs typeface="Comic Sans MS"/>
            </a:endParaRPr>
          </a:p>
        </p:txBody>
      </p:sp>
      <p:sp>
        <p:nvSpPr>
          <p:cNvPr id="37" name="object 6">
            <a:extLst>
              <a:ext uri="{FF2B5EF4-FFF2-40B4-BE49-F238E27FC236}">
                <a16:creationId xmlns:a16="http://schemas.microsoft.com/office/drawing/2014/main" id="{BADAD560-AB4E-4745-92FF-A51F25DF30A0}"/>
              </a:ext>
            </a:extLst>
          </p:cNvPr>
          <p:cNvSpPr txBox="1"/>
          <p:nvPr/>
        </p:nvSpPr>
        <p:spPr>
          <a:xfrm>
            <a:off x="2943225" y="3046905"/>
            <a:ext cx="780574" cy="193834"/>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Verdad</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ro</a:t>
            </a:r>
            <a:endParaRPr sz="1200" dirty="0">
              <a:latin typeface="Comic Sans MS"/>
              <a:cs typeface="Comic Sans MS"/>
            </a:endParaRPr>
          </a:p>
        </p:txBody>
      </p:sp>
      <p:sp>
        <p:nvSpPr>
          <p:cNvPr id="39" name="object 30">
            <a:extLst>
              <a:ext uri="{FF2B5EF4-FFF2-40B4-BE49-F238E27FC236}">
                <a16:creationId xmlns:a16="http://schemas.microsoft.com/office/drawing/2014/main" id="{61F92571-4EAE-43CD-B0D2-1E58042CB111}"/>
              </a:ext>
            </a:extLst>
          </p:cNvPr>
          <p:cNvSpPr txBox="1"/>
          <p:nvPr/>
        </p:nvSpPr>
        <p:spPr>
          <a:xfrm>
            <a:off x="1543051" y="1806417"/>
            <a:ext cx="598646" cy="193834"/>
          </a:xfrm>
          <a:prstGeom prst="rect">
            <a:avLst/>
          </a:prstGeom>
        </p:spPr>
        <p:txBody>
          <a:bodyPr vert="horz" wrap="square" lIns="0" tIns="0" rIns="0" bIns="0" rtlCol="0">
            <a:noAutofit/>
          </a:bodyPr>
          <a:lstStyle/>
          <a:p>
            <a:pPr marL="9525"/>
            <a:r>
              <a:rPr sz="1200" b="1" spc="-11" dirty="0">
                <a:solidFill>
                  <a:srgbClr val="EC7C30"/>
                </a:solidFill>
                <a:latin typeface="Comic Sans MS"/>
                <a:cs typeface="Comic Sans MS"/>
              </a:rPr>
              <a:t>R</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gresa</a:t>
            </a:r>
            <a:endParaRPr sz="1200" dirty="0">
              <a:latin typeface="Comic Sans MS"/>
              <a:cs typeface="Comic Sans MS"/>
            </a:endParaRPr>
          </a:p>
        </p:txBody>
      </p:sp>
      <p:sp>
        <p:nvSpPr>
          <p:cNvPr id="40" name="object 31">
            <a:extLst>
              <a:ext uri="{FF2B5EF4-FFF2-40B4-BE49-F238E27FC236}">
                <a16:creationId xmlns:a16="http://schemas.microsoft.com/office/drawing/2014/main" id="{9DAFA7BC-64C4-4ACD-AD4E-B3B186A68E24}"/>
              </a:ext>
            </a:extLst>
          </p:cNvPr>
          <p:cNvSpPr/>
          <p:nvPr/>
        </p:nvSpPr>
        <p:spPr>
          <a:xfrm flipH="1">
            <a:off x="2599688" y="1990488"/>
            <a:ext cx="258356" cy="193834"/>
          </a:xfrm>
          <a:custGeom>
            <a:avLst/>
            <a:gdLst/>
            <a:ahLst/>
            <a:cxnLst/>
            <a:rect l="l" t="t" r="r" b="b"/>
            <a:pathLst>
              <a:path w="288036" h="203200">
                <a:moveTo>
                  <a:pt x="0" y="203200"/>
                </a:moveTo>
                <a:lnTo>
                  <a:pt x="288036" y="0"/>
                </a:lnTo>
              </a:path>
            </a:pathLst>
          </a:custGeom>
          <a:ln w="57912">
            <a:solidFill>
              <a:srgbClr val="1308AC"/>
            </a:solidFill>
          </a:ln>
        </p:spPr>
        <p:txBody>
          <a:bodyPr wrap="square" lIns="0" tIns="0" rIns="0" bIns="0" rtlCol="0">
            <a:noAutofit/>
          </a:bodyPr>
          <a:lstStyle/>
          <a:p>
            <a:endParaRPr sz="1350" dirty="0"/>
          </a:p>
        </p:txBody>
      </p:sp>
      <p:sp>
        <p:nvSpPr>
          <p:cNvPr id="41" name="object 32">
            <a:extLst>
              <a:ext uri="{FF2B5EF4-FFF2-40B4-BE49-F238E27FC236}">
                <a16:creationId xmlns:a16="http://schemas.microsoft.com/office/drawing/2014/main" id="{EA5137F8-F417-4584-80E2-ABD2E6838E8D}"/>
              </a:ext>
            </a:extLst>
          </p:cNvPr>
          <p:cNvSpPr/>
          <p:nvPr/>
        </p:nvSpPr>
        <p:spPr>
          <a:xfrm flipV="1">
            <a:off x="2598941" y="2057400"/>
            <a:ext cx="227618" cy="182784"/>
          </a:xfrm>
          <a:custGeom>
            <a:avLst/>
            <a:gdLst/>
            <a:ahLst/>
            <a:cxnLst/>
            <a:rect l="l" t="t" r="r" b="b"/>
            <a:pathLst>
              <a:path w="247523" h="128396">
                <a:moveTo>
                  <a:pt x="0" y="0"/>
                </a:moveTo>
                <a:lnTo>
                  <a:pt x="247523" y="128396"/>
                </a:lnTo>
              </a:path>
            </a:pathLst>
          </a:custGeom>
          <a:ln w="57912">
            <a:solidFill>
              <a:srgbClr val="1308AC"/>
            </a:solidFill>
          </a:ln>
        </p:spPr>
        <p:txBody>
          <a:bodyPr wrap="square" lIns="0" tIns="0" rIns="0" bIns="0" rtlCol="0">
            <a:noAutofit/>
          </a:bodyPr>
          <a:lstStyle/>
          <a:p>
            <a:endParaRPr sz="1350" dirty="0"/>
          </a:p>
        </p:txBody>
      </p:sp>
      <p:sp>
        <p:nvSpPr>
          <p:cNvPr id="42" name="object 7">
            <a:extLst>
              <a:ext uri="{FF2B5EF4-FFF2-40B4-BE49-F238E27FC236}">
                <a16:creationId xmlns:a16="http://schemas.microsoft.com/office/drawing/2014/main" id="{2962840C-ACE7-4154-A97B-25C83B0F2E66}"/>
              </a:ext>
            </a:extLst>
          </p:cNvPr>
          <p:cNvSpPr/>
          <p:nvPr/>
        </p:nvSpPr>
        <p:spPr>
          <a:xfrm>
            <a:off x="1543050" y="2057400"/>
            <a:ext cx="1314994" cy="141732"/>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43" name="object 15">
            <a:extLst>
              <a:ext uri="{FF2B5EF4-FFF2-40B4-BE49-F238E27FC236}">
                <a16:creationId xmlns:a16="http://schemas.microsoft.com/office/drawing/2014/main" id="{7F4D3009-FCBE-4B4E-BFF1-F96E1DD2EBC1}"/>
              </a:ext>
            </a:extLst>
          </p:cNvPr>
          <p:cNvSpPr txBox="1"/>
          <p:nvPr/>
        </p:nvSpPr>
        <p:spPr>
          <a:xfrm>
            <a:off x="2400301" y="2430304"/>
            <a:ext cx="730472"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a:t>
            </a:r>
            <a:r>
              <a:rPr sz="2100" b="1" spc="-4" dirty="0">
                <a:solidFill>
                  <a:srgbClr val="FFFFFF"/>
                </a:solidFill>
                <a:latin typeface="Times New Roman"/>
                <a:cs typeface="Times New Roman"/>
              </a:rPr>
              <a:t> </a:t>
            </a:r>
            <a:r>
              <a:rPr sz="2100" b="1" spc="-15" dirty="0">
                <a:solidFill>
                  <a:srgbClr val="FFFFFF"/>
                </a:solidFill>
                <a:latin typeface="Times New Roman"/>
                <a:cs typeface="Times New Roman"/>
              </a:rPr>
              <a:t>&lt;</a:t>
            </a:r>
            <a:r>
              <a:rPr lang="es-MX"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3</a:t>
            </a:r>
            <a:endParaRPr sz="2100" dirty="0">
              <a:latin typeface="Times New Roman"/>
              <a:cs typeface="Times New Roman"/>
            </a:endParaRPr>
          </a:p>
        </p:txBody>
      </p:sp>
      <p:sp>
        <p:nvSpPr>
          <p:cNvPr id="44" name="object 2">
            <a:extLst>
              <a:ext uri="{FF2B5EF4-FFF2-40B4-BE49-F238E27FC236}">
                <a16:creationId xmlns:a16="http://schemas.microsoft.com/office/drawing/2014/main" id="{613DBAFA-4EDC-4724-A6DD-12A94B9A4AC6}"/>
              </a:ext>
            </a:extLst>
          </p:cNvPr>
          <p:cNvSpPr txBox="1"/>
          <p:nvPr/>
        </p:nvSpPr>
        <p:spPr>
          <a:xfrm>
            <a:off x="2595562" y="628650"/>
            <a:ext cx="3858101" cy="457200"/>
          </a:xfrm>
          <a:prstGeom prst="rect">
            <a:avLst/>
          </a:prstGeom>
        </p:spPr>
        <p:txBody>
          <a:bodyPr vert="horz" wrap="square" lIns="0" tIns="0" rIns="0" bIns="0" rtlCol="0">
            <a:noAutofit/>
          </a:bodyPr>
          <a:lstStyle/>
          <a:p>
            <a:pPr marL="9525" algn="ctr"/>
            <a:r>
              <a:rPr b="1" spc="-53" dirty="0">
                <a:solidFill>
                  <a:schemeClr val="bg1"/>
                </a:solidFill>
                <a:latin typeface="Arial" panose="020B0604020202020204" pitchFamily="34" charset="0"/>
                <a:cs typeface="Arial" panose="020B0604020202020204" pitchFamily="34" charset="0"/>
              </a:rPr>
              <a:t>S</a:t>
            </a:r>
            <a:r>
              <a:rPr b="1" spc="-26" dirty="0">
                <a:solidFill>
                  <a:schemeClr val="bg1"/>
                </a:solidFill>
                <a:latin typeface="Arial" panose="020B0604020202020204" pitchFamily="34" charset="0"/>
                <a:cs typeface="Arial" panose="020B0604020202020204" pitchFamily="34" charset="0"/>
              </a:rPr>
              <a:t>i</a:t>
            </a:r>
            <a:r>
              <a:rPr lang="es-MX" b="1" spc="-26" dirty="0">
                <a:solidFill>
                  <a:schemeClr val="bg1"/>
                </a:solidFill>
                <a:latin typeface="Arial" panose="020B0604020202020204" pitchFamily="34" charset="0"/>
                <a:cs typeface="Arial" panose="020B0604020202020204" pitchFamily="34" charset="0"/>
              </a:rPr>
              <a:t>mulación de uso</a:t>
            </a:r>
            <a:endParaRPr b="1" dirty="0">
              <a:solidFill>
                <a:schemeClr val="bg1"/>
              </a:solidFill>
              <a:latin typeface="Arial" panose="020B0604020202020204" pitchFamily="34" charset="0"/>
              <a:cs typeface="Arial" panose="020B0604020202020204" pitchFamily="34" charset="0"/>
            </a:endParaRPr>
          </a:p>
        </p:txBody>
      </p:sp>
      <p:sp>
        <p:nvSpPr>
          <p:cNvPr id="45" name="object 14">
            <a:extLst>
              <a:ext uri="{FF2B5EF4-FFF2-40B4-BE49-F238E27FC236}">
                <a16:creationId xmlns:a16="http://schemas.microsoft.com/office/drawing/2014/main" id="{C034AF0E-C9D4-4B26-B8DE-1722CA6BE93E}"/>
              </a:ext>
            </a:extLst>
          </p:cNvPr>
          <p:cNvSpPr txBox="1"/>
          <p:nvPr/>
        </p:nvSpPr>
        <p:spPr>
          <a:xfrm>
            <a:off x="1641769" y="-26351"/>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000" b="1" dirty="0">
              <a:solidFill>
                <a:schemeClr val="bg1"/>
              </a:solidFill>
              <a:latin typeface="Calibri"/>
              <a:cs typeface="Calibri"/>
            </a:endParaRPr>
          </a:p>
        </p:txBody>
      </p:sp>
      <p:sp>
        <p:nvSpPr>
          <p:cNvPr id="47" name="object 22">
            <a:extLst>
              <a:ext uri="{FF2B5EF4-FFF2-40B4-BE49-F238E27FC236}">
                <a16:creationId xmlns:a16="http://schemas.microsoft.com/office/drawing/2014/main" id="{2A0E0DCD-FEDD-4487-A6A1-AEB0B4D1A1B3}"/>
              </a:ext>
            </a:extLst>
          </p:cNvPr>
          <p:cNvSpPr txBox="1"/>
          <p:nvPr/>
        </p:nvSpPr>
        <p:spPr>
          <a:xfrm>
            <a:off x="5271688" y="1358956"/>
            <a:ext cx="2569607" cy="1999108"/>
          </a:xfrm>
          <a:prstGeom prst="rect">
            <a:avLst/>
          </a:prstGeom>
        </p:spPr>
        <p:txBody>
          <a:bodyPr vert="horz" wrap="square" lIns="0" tIns="0" rIns="0" bIns="0" rtlCol="0">
            <a:noAutofit/>
          </a:bodyPr>
          <a:lstStyle/>
          <a:p>
            <a:pPr marL="9525"/>
            <a:r>
              <a:rPr lang="es-MX" sz="2400" dirty="0">
                <a:solidFill>
                  <a:srgbClr val="C5DAEB"/>
                </a:solidFill>
                <a:cs typeface="Calibri"/>
              </a:rPr>
              <a:t>x = 1</a:t>
            </a:r>
          </a:p>
          <a:p>
            <a:pPr marL="9525"/>
            <a:r>
              <a:rPr lang="es-MX" sz="2400" dirty="0">
                <a:solidFill>
                  <a:srgbClr val="C5DAEB"/>
                </a:solidFill>
                <a:cs typeface="Calibri"/>
              </a:rPr>
              <a:t>y = 1</a:t>
            </a:r>
          </a:p>
          <a:p>
            <a:pPr marL="9525"/>
            <a:r>
              <a:rPr lang="es-MX" sz="2400" b="1" dirty="0" err="1">
                <a:solidFill>
                  <a:srgbClr val="92D050"/>
                </a:solidFill>
                <a:cs typeface="Arial"/>
              </a:rPr>
              <a:t>while</a:t>
            </a:r>
            <a:r>
              <a:rPr lang="es-MX" sz="2400" dirty="0">
                <a:cs typeface="Arial"/>
              </a:rPr>
              <a:t> </a:t>
            </a:r>
            <a:r>
              <a:rPr lang="es-MX" sz="2400" b="1" dirty="0">
                <a:solidFill>
                  <a:srgbClr val="FFC000"/>
                </a:solidFill>
                <a:cs typeface="Arial"/>
              </a:rPr>
              <a:t>x&lt;=3 </a:t>
            </a:r>
            <a:r>
              <a:rPr lang="es-MX" sz="2400" dirty="0">
                <a:solidFill>
                  <a:srgbClr val="C5DAEB"/>
                </a:solidFill>
                <a:cs typeface="Calibri"/>
              </a:rPr>
              <a:t>:</a:t>
            </a:r>
          </a:p>
          <a:p>
            <a:pPr marL="9525"/>
            <a:r>
              <a:rPr lang="es-MX" sz="2400" dirty="0">
                <a:cs typeface="Arial"/>
              </a:rPr>
              <a:t>	</a:t>
            </a:r>
            <a:r>
              <a:rPr lang="es-MX" sz="2400" dirty="0">
                <a:solidFill>
                  <a:srgbClr val="C5DAEB"/>
                </a:solidFill>
                <a:cs typeface="Calibri"/>
              </a:rPr>
              <a:t>y = y * 3</a:t>
            </a:r>
          </a:p>
          <a:p>
            <a:pPr marL="9525"/>
            <a:r>
              <a:rPr lang="es-MX" sz="2400" dirty="0">
                <a:solidFill>
                  <a:srgbClr val="C5DAEB"/>
                </a:solidFill>
                <a:cs typeface="Calibri"/>
              </a:rPr>
              <a:t>	x = x + 1</a:t>
            </a:r>
          </a:p>
        </p:txBody>
      </p:sp>
    </p:spTree>
    <p:extLst>
      <p:ext uri="{BB962C8B-B14F-4D97-AF65-F5344CB8AC3E}">
        <p14:creationId xmlns:p14="http://schemas.microsoft.com/office/powerpoint/2010/main" val="1916278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7">
            <a:extLst>
              <a:ext uri="{FF2B5EF4-FFF2-40B4-BE49-F238E27FC236}">
                <a16:creationId xmlns:a16="http://schemas.microsoft.com/office/drawing/2014/main" id="{49B3AC0A-B8CD-4A7D-9B68-67791330FB51}"/>
              </a:ext>
            </a:extLst>
          </p:cNvPr>
          <p:cNvSpPr/>
          <p:nvPr/>
        </p:nvSpPr>
        <p:spPr>
          <a:xfrm>
            <a:off x="2496884" y="2535174"/>
            <a:ext cx="1789366" cy="142875"/>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chemeClr val="accent6">
              <a:lumMod val="75000"/>
            </a:schemeClr>
          </a:solidFill>
        </p:spPr>
        <p:txBody>
          <a:bodyPr wrap="square" lIns="0" tIns="0" rIns="0" bIns="0" rtlCol="0">
            <a:noAutofit/>
          </a:bodyPr>
          <a:lstStyle/>
          <a:p>
            <a:endParaRPr sz="1350" dirty="0">
              <a:solidFill>
                <a:schemeClr val="accent6">
                  <a:lumMod val="75000"/>
                </a:schemeClr>
              </a:solidFill>
            </a:endParaRPr>
          </a:p>
        </p:txBody>
      </p:sp>
      <p:sp>
        <p:nvSpPr>
          <p:cNvPr id="2" name="object 2"/>
          <p:cNvSpPr/>
          <p:nvPr/>
        </p:nvSpPr>
        <p:spPr>
          <a:xfrm>
            <a:off x="2720340" y="3183256"/>
            <a:ext cx="142875" cy="0"/>
          </a:xfrm>
          <a:custGeom>
            <a:avLst/>
            <a:gdLst/>
            <a:ahLst/>
            <a:cxnLst/>
            <a:rect l="l" t="t" r="r" b="b"/>
            <a:pathLst>
              <a:path w="190500">
                <a:moveTo>
                  <a:pt x="0" y="0"/>
                </a:moveTo>
                <a:lnTo>
                  <a:pt x="190500" y="0"/>
                </a:lnTo>
              </a:path>
            </a:pathLst>
          </a:custGeom>
          <a:ln w="4768595">
            <a:solidFill>
              <a:srgbClr val="003399"/>
            </a:solidFill>
          </a:ln>
        </p:spPr>
        <p:txBody>
          <a:bodyPr wrap="square" lIns="0" tIns="0" rIns="0" bIns="0" rtlCol="0">
            <a:noAutofit/>
          </a:bodyPr>
          <a:lstStyle/>
          <a:p>
            <a:endParaRPr sz="1350" dirty="0"/>
          </a:p>
        </p:txBody>
      </p:sp>
      <p:sp>
        <p:nvSpPr>
          <p:cNvPr id="8" name="object 8"/>
          <p:cNvSpPr txBox="1"/>
          <p:nvPr/>
        </p:nvSpPr>
        <p:spPr>
          <a:xfrm>
            <a:off x="5372101" y="3785616"/>
            <a:ext cx="429101" cy="826770"/>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y</a:t>
            </a:r>
            <a:r>
              <a:rPr sz="2700" b="1" dirty="0">
                <a:solidFill>
                  <a:srgbClr val="FF3300"/>
                </a:solidFill>
                <a:latin typeface="Arial"/>
                <a:cs typeface="Arial"/>
              </a:rPr>
              <a:t>=</a:t>
            </a:r>
            <a:endParaRPr sz="2700" dirty="0">
              <a:latin typeface="Arial"/>
              <a:cs typeface="Arial"/>
            </a:endParaRPr>
          </a:p>
          <a:p>
            <a:pPr marL="9525">
              <a:lnSpc>
                <a:spcPts val="3221"/>
              </a:lnSpc>
            </a:pPr>
            <a:r>
              <a:rPr lang="es-MX" sz="2700" b="1" dirty="0">
                <a:solidFill>
                  <a:srgbClr val="FF3300"/>
                </a:solidFill>
                <a:latin typeface="Arial"/>
                <a:cs typeface="Arial"/>
              </a:rPr>
              <a:t>x</a:t>
            </a:r>
            <a:r>
              <a:rPr sz="2700" b="1" dirty="0">
                <a:solidFill>
                  <a:srgbClr val="FF3300"/>
                </a:solidFill>
                <a:latin typeface="Arial"/>
                <a:cs typeface="Arial"/>
              </a:rPr>
              <a:t>=</a:t>
            </a:r>
            <a:endParaRPr sz="2700" dirty="0">
              <a:latin typeface="Arial"/>
              <a:cs typeface="Arial"/>
            </a:endParaRPr>
          </a:p>
        </p:txBody>
      </p:sp>
      <p:sp>
        <p:nvSpPr>
          <p:cNvPr id="9" name="object 9"/>
          <p:cNvSpPr/>
          <p:nvPr/>
        </p:nvSpPr>
        <p:spPr>
          <a:xfrm>
            <a:off x="5841587" y="3816477"/>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0" name="object 10"/>
          <p:cNvSpPr txBox="1"/>
          <p:nvPr/>
        </p:nvSpPr>
        <p:spPr>
          <a:xfrm>
            <a:off x="6057901" y="3771901"/>
            <a:ext cx="429101"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27</a:t>
            </a:r>
            <a:endParaRPr sz="2700" dirty="0">
              <a:latin typeface="Arial"/>
              <a:cs typeface="Arial"/>
            </a:endParaRPr>
          </a:p>
        </p:txBody>
      </p:sp>
      <p:sp>
        <p:nvSpPr>
          <p:cNvPr id="11" name="object 11"/>
          <p:cNvSpPr/>
          <p:nvPr/>
        </p:nvSpPr>
        <p:spPr>
          <a:xfrm>
            <a:off x="5841587" y="4245102"/>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2" name="object 12"/>
          <p:cNvSpPr txBox="1"/>
          <p:nvPr/>
        </p:nvSpPr>
        <p:spPr>
          <a:xfrm>
            <a:off x="6146065" y="4200526"/>
            <a:ext cx="229304"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4</a:t>
            </a:r>
            <a:endParaRPr sz="2700" dirty="0">
              <a:latin typeface="Arial"/>
              <a:cs typeface="Arial"/>
            </a:endParaRPr>
          </a:p>
        </p:txBody>
      </p:sp>
      <p:sp>
        <p:nvSpPr>
          <p:cNvPr id="13" name="object 13"/>
          <p:cNvSpPr/>
          <p:nvPr/>
        </p:nvSpPr>
        <p:spPr>
          <a:xfrm>
            <a:off x="2211706" y="2284857"/>
            <a:ext cx="1143000" cy="628650"/>
          </a:xfrm>
          <a:custGeom>
            <a:avLst/>
            <a:gdLst/>
            <a:ahLst/>
            <a:cxnLst/>
            <a:rect l="l" t="t" r="r" b="b"/>
            <a:pathLst>
              <a:path w="1524000" h="838200">
                <a:moveTo>
                  <a:pt x="1143000" y="0"/>
                </a:moveTo>
                <a:lnTo>
                  <a:pt x="381000" y="0"/>
                </a:lnTo>
                <a:lnTo>
                  <a:pt x="0" y="419100"/>
                </a:lnTo>
                <a:lnTo>
                  <a:pt x="381000" y="838200"/>
                </a:lnTo>
                <a:lnTo>
                  <a:pt x="1143000" y="838200"/>
                </a:lnTo>
                <a:lnTo>
                  <a:pt x="1524000" y="419100"/>
                </a:lnTo>
                <a:lnTo>
                  <a:pt x="1143000" y="0"/>
                </a:lnTo>
                <a:close/>
              </a:path>
            </a:pathLst>
          </a:custGeom>
          <a:solidFill>
            <a:schemeClr val="accent6">
              <a:lumMod val="75000"/>
            </a:schemeClr>
          </a:solidFill>
        </p:spPr>
        <p:txBody>
          <a:bodyPr wrap="square" lIns="0" tIns="0" rIns="0" bIns="0" rtlCol="0">
            <a:noAutofit/>
          </a:bodyPr>
          <a:lstStyle/>
          <a:p>
            <a:endParaRPr sz="1350" dirty="0"/>
          </a:p>
        </p:txBody>
      </p:sp>
      <p:sp>
        <p:nvSpPr>
          <p:cNvPr id="14" name="object 14"/>
          <p:cNvSpPr/>
          <p:nvPr/>
        </p:nvSpPr>
        <p:spPr>
          <a:xfrm>
            <a:off x="2211706" y="2284857"/>
            <a:ext cx="1143000" cy="628650"/>
          </a:xfrm>
          <a:custGeom>
            <a:avLst/>
            <a:gdLst/>
            <a:ahLst/>
            <a:cxnLst/>
            <a:rect l="l" t="t" r="r" b="b"/>
            <a:pathLst>
              <a:path w="1524000" h="838200">
                <a:moveTo>
                  <a:pt x="0" y="419100"/>
                </a:moveTo>
                <a:lnTo>
                  <a:pt x="381000" y="0"/>
                </a:lnTo>
                <a:lnTo>
                  <a:pt x="1143000" y="0"/>
                </a:lnTo>
                <a:lnTo>
                  <a:pt x="1524000" y="419100"/>
                </a:lnTo>
                <a:lnTo>
                  <a:pt x="1143000" y="838200"/>
                </a:lnTo>
                <a:lnTo>
                  <a:pt x="381000" y="838200"/>
                </a:lnTo>
                <a:lnTo>
                  <a:pt x="0" y="419100"/>
                </a:lnTo>
                <a:close/>
              </a:path>
            </a:pathLst>
          </a:custGeom>
          <a:ln w="12192">
            <a:solidFill>
              <a:srgbClr val="000000"/>
            </a:solidFill>
          </a:ln>
        </p:spPr>
        <p:txBody>
          <a:bodyPr wrap="square" lIns="0" tIns="0" rIns="0" bIns="0" rtlCol="0">
            <a:noAutofit/>
          </a:bodyPr>
          <a:lstStyle/>
          <a:p>
            <a:endParaRPr sz="1350" dirty="0"/>
          </a:p>
        </p:txBody>
      </p:sp>
      <p:sp>
        <p:nvSpPr>
          <p:cNvPr id="16" name="object 16"/>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17" name="object 17"/>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18" name="object 18"/>
          <p:cNvSpPr txBox="1"/>
          <p:nvPr/>
        </p:nvSpPr>
        <p:spPr>
          <a:xfrm>
            <a:off x="2401730" y="3402140"/>
            <a:ext cx="790099" cy="328613"/>
          </a:xfrm>
          <a:prstGeom prst="rect">
            <a:avLst/>
          </a:prstGeom>
        </p:spPr>
        <p:txBody>
          <a:bodyPr vert="horz" wrap="square" lIns="0" tIns="0" rIns="0" bIns="0" rtlCol="0">
            <a:noAutofit/>
          </a:bodyPr>
          <a:lstStyle/>
          <a:p>
            <a:pPr marL="9525"/>
            <a:r>
              <a:rPr lang="es-MX" sz="2100" b="1" spc="-8" dirty="0">
                <a:solidFill>
                  <a:srgbClr val="FFFFFF"/>
                </a:solidFill>
                <a:latin typeface="Times New Roman"/>
                <a:cs typeface="Times New Roman"/>
              </a:rPr>
              <a:t>y</a:t>
            </a:r>
            <a:r>
              <a:rPr sz="2100" b="1" spc="-15"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y*3</a:t>
            </a:r>
            <a:endParaRPr sz="2100" dirty="0">
              <a:latin typeface="Times New Roman"/>
              <a:cs typeface="Times New Roman"/>
            </a:endParaRPr>
          </a:p>
        </p:txBody>
      </p:sp>
      <p:sp>
        <p:nvSpPr>
          <p:cNvPr id="19" name="object 19"/>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0" name="object 20"/>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1" name="object 21"/>
          <p:cNvSpPr txBox="1"/>
          <p:nvPr/>
        </p:nvSpPr>
        <p:spPr>
          <a:xfrm>
            <a:off x="2338389" y="4202431"/>
            <a:ext cx="888206"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x</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x</a:t>
            </a:r>
            <a:r>
              <a:rPr sz="2100" b="1" spc="-15" dirty="0">
                <a:solidFill>
                  <a:srgbClr val="FFFFFF"/>
                </a:solidFill>
                <a:latin typeface="Times New Roman"/>
                <a:cs typeface="Times New Roman"/>
              </a:rPr>
              <a:t>+</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4" name="object 24"/>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5" name="object 25"/>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6" name="object 26"/>
          <p:cNvSpPr txBox="1"/>
          <p:nvPr/>
        </p:nvSpPr>
        <p:spPr>
          <a:xfrm>
            <a:off x="2514600" y="1572863"/>
            <a:ext cx="626364"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y </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7" name="object 27"/>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8" name="object 28"/>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9" name="object 29"/>
          <p:cNvSpPr txBox="1"/>
          <p:nvPr/>
        </p:nvSpPr>
        <p:spPr>
          <a:xfrm>
            <a:off x="2527363" y="1024700"/>
            <a:ext cx="673037"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 </a:t>
            </a:r>
            <a:r>
              <a:rPr sz="2100" b="1" spc="-11"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1</a:t>
            </a:r>
            <a:endParaRPr sz="2100" dirty="0">
              <a:latin typeface="Times New Roman"/>
              <a:cs typeface="Times New Roman"/>
            </a:endParaRPr>
          </a:p>
        </p:txBody>
      </p:sp>
      <p:sp>
        <p:nvSpPr>
          <p:cNvPr id="34" name="object 24">
            <a:extLst>
              <a:ext uri="{FF2B5EF4-FFF2-40B4-BE49-F238E27FC236}">
                <a16:creationId xmlns:a16="http://schemas.microsoft.com/office/drawing/2014/main" id="{F203F2CB-54D3-4E93-9E2F-C4CFC0AC6B8F}"/>
              </a:ext>
            </a:extLst>
          </p:cNvPr>
          <p:cNvSpPr txBox="1"/>
          <p:nvPr/>
        </p:nvSpPr>
        <p:spPr>
          <a:xfrm>
            <a:off x="3276361" y="2116980"/>
            <a:ext cx="1005364" cy="193834"/>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Sa</a:t>
            </a:r>
            <a:r>
              <a:rPr sz="1200" b="1" spc="-11" dirty="0">
                <a:solidFill>
                  <a:srgbClr val="EC7C30"/>
                </a:solidFill>
                <a:latin typeface="Comic Sans MS"/>
                <a:cs typeface="Comic Sans MS"/>
              </a:rPr>
              <a:t>l</a:t>
            </a:r>
            <a:r>
              <a:rPr sz="1200" b="1" spc="-8" dirty="0">
                <a:solidFill>
                  <a:srgbClr val="EC7C30"/>
                </a:solidFill>
                <a:latin typeface="Comic Sans MS"/>
                <a:cs typeface="Comic Sans MS"/>
              </a:rPr>
              <a:t>e</a:t>
            </a:r>
            <a:r>
              <a:rPr sz="1200" b="1" spc="15" dirty="0">
                <a:solidFill>
                  <a:srgbClr val="EC7C30"/>
                </a:solidFill>
                <a:latin typeface="Comic Sans MS"/>
                <a:cs typeface="Comic Sans MS"/>
              </a:rPr>
              <a:t> </a:t>
            </a:r>
            <a:r>
              <a:rPr sz="1200" b="1" spc="-8" dirty="0">
                <a:solidFill>
                  <a:srgbClr val="EC7C30"/>
                </a:solidFill>
                <a:latin typeface="Comic Sans MS"/>
                <a:cs typeface="Comic Sans MS"/>
              </a:rPr>
              <a:t>d</a:t>
            </a:r>
            <a:r>
              <a:rPr sz="1200" b="1" spc="-15" dirty="0">
                <a:solidFill>
                  <a:srgbClr val="EC7C30"/>
                </a:solidFill>
                <a:latin typeface="Comic Sans MS"/>
                <a:cs typeface="Comic Sans MS"/>
              </a:rPr>
              <a:t>e</a:t>
            </a:r>
            <a:r>
              <a:rPr sz="1200" b="1" spc="-4" dirty="0">
                <a:solidFill>
                  <a:srgbClr val="EC7C30"/>
                </a:solidFill>
                <a:latin typeface="Comic Sans MS"/>
                <a:cs typeface="Comic Sans MS"/>
              </a:rPr>
              <a:t>l</a:t>
            </a:r>
            <a:r>
              <a:rPr sz="1200" b="1" spc="11" dirty="0">
                <a:solidFill>
                  <a:srgbClr val="EC7C30"/>
                </a:solidFill>
                <a:latin typeface="Comic Sans MS"/>
                <a:cs typeface="Comic Sans MS"/>
              </a:rPr>
              <a:t> </a:t>
            </a:r>
            <a:r>
              <a:rPr sz="1200" b="1" spc="-8" dirty="0">
                <a:solidFill>
                  <a:srgbClr val="EC7C30"/>
                </a:solidFill>
                <a:latin typeface="Comic Sans MS"/>
                <a:cs typeface="Comic Sans MS"/>
              </a:rPr>
              <a:t>c</a:t>
            </a:r>
            <a:r>
              <a:rPr sz="1200" b="1" spc="-11" dirty="0">
                <a:solidFill>
                  <a:srgbClr val="EC7C30"/>
                </a:solidFill>
                <a:latin typeface="Comic Sans MS"/>
                <a:cs typeface="Comic Sans MS"/>
              </a:rPr>
              <a:t>i</a:t>
            </a:r>
            <a:r>
              <a:rPr sz="1200" b="1" spc="-8" dirty="0">
                <a:solidFill>
                  <a:srgbClr val="EC7C30"/>
                </a:solidFill>
                <a:latin typeface="Comic Sans MS"/>
                <a:cs typeface="Comic Sans MS"/>
              </a:rPr>
              <a:t>c</a:t>
            </a:r>
            <a:r>
              <a:rPr sz="1200" b="1" spc="-11" dirty="0">
                <a:solidFill>
                  <a:srgbClr val="EC7C30"/>
                </a:solidFill>
                <a:latin typeface="Comic Sans MS"/>
                <a:cs typeface="Comic Sans MS"/>
              </a:rPr>
              <a:t>l</a:t>
            </a:r>
            <a:r>
              <a:rPr sz="1200" b="1" spc="-8" dirty="0">
                <a:solidFill>
                  <a:srgbClr val="EC7C30"/>
                </a:solidFill>
                <a:latin typeface="Comic Sans MS"/>
                <a:cs typeface="Comic Sans MS"/>
              </a:rPr>
              <a:t>o</a:t>
            </a:r>
            <a:endParaRPr sz="1200" dirty="0">
              <a:latin typeface="Comic Sans MS"/>
              <a:cs typeface="Comic Sans MS"/>
            </a:endParaRPr>
          </a:p>
        </p:txBody>
      </p:sp>
      <p:sp>
        <p:nvSpPr>
          <p:cNvPr id="35" name="object 3">
            <a:extLst>
              <a:ext uri="{FF2B5EF4-FFF2-40B4-BE49-F238E27FC236}">
                <a16:creationId xmlns:a16="http://schemas.microsoft.com/office/drawing/2014/main" id="{12B0AB7C-9C2E-4188-A8D6-EF9A8FC214B3}"/>
              </a:ext>
            </a:extLst>
          </p:cNvPr>
          <p:cNvSpPr/>
          <p:nvPr/>
        </p:nvSpPr>
        <p:spPr>
          <a:xfrm>
            <a:off x="1698213" y="4829175"/>
            <a:ext cx="1044988" cy="141732"/>
          </a:xfrm>
          <a:custGeom>
            <a:avLst/>
            <a:gdLst/>
            <a:ahLst/>
            <a:cxnLst/>
            <a:rect l="l" t="t" r="r" b="b"/>
            <a:pathLst>
              <a:path w="1371600" h="190500">
                <a:moveTo>
                  <a:pt x="0" y="190500"/>
                </a:moveTo>
                <a:lnTo>
                  <a:pt x="1371600" y="190500"/>
                </a:lnTo>
                <a:lnTo>
                  <a:pt x="13716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36" name="object 4">
            <a:extLst>
              <a:ext uri="{FF2B5EF4-FFF2-40B4-BE49-F238E27FC236}">
                <a16:creationId xmlns:a16="http://schemas.microsoft.com/office/drawing/2014/main" id="{3E6BC2EA-95E5-43CD-B1E8-14A73BC6C546}"/>
              </a:ext>
            </a:extLst>
          </p:cNvPr>
          <p:cNvSpPr/>
          <p:nvPr/>
        </p:nvSpPr>
        <p:spPr>
          <a:xfrm>
            <a:off x="1543051" y="2057400"/>
            <a:ext cx="155162" cy="2914079"/>
          </a:xfrm>
          <a:custGeom>
            <a:avLst/>
            <a:gdLst/>
            <a:ahLst/>
            <a:cxnLst/>
            <a:rect l="l" t="t" r="r" b="b"/>
            <a:pathLst>
              <a:path w="190500" h="3104388">
                <a:moveTo>
                  <a:pt x="0" y="3104388"/>
                </a:moveTo>
                <a:lnTo>
                  <a:pt x="190500" y="3104388"/>
                </a:lnTo>
                <a:lnTo>
                  <a:pt x="190500" y="0"/>
                </a:lnTo>
                <a:lnTo>
                  <a:pt x="0" y="0"/>
                </a:lnTo>
                <a:lnTo>
                  <a:pt x="0" y="3104388"/>
                </a:lnTo>
                <a:close/>
              </a:path>
            </a:pathLst>
          </a:custGeom>
          <a:solidFill>
            <a:srgbClr val="003399"/>
          </a:solidFill>
        </p:spPr>
        <p:txBody>
          <a:bodyPr wrap="square" lIns="0" tIns="0" rIns="0" bIns="0" rtlCol="0">
            <a:noAutofit/>
          </a:bodyPr>
          <a:lstStyle/>
          <a:p>
            <a:endParaRPr sz="1350" dirty="0"/>
          </a:p>
        </p:txBody>
      </p:sp>
      <p:sp>
        <p:nvSpPr>
          <p:cNvPr id="37" name="object 5">
            <a:extLst>
              <a:ext uri="{FF2B5EF4-FFF2-40B4-BE49-F238E27FC236}">
                <a16:creationId xmlns:a16="http://schemas.microsoft.com/office/drawing/2014/main" id="{2470A0CE-6BD8-4B8F-960C-EFB1D157E71C}"/>
              </a:ext>
            </a:extLst>
          </p:cNvPr>
          <p:cNvSpPr txBox="1"/>
          <p:nvPr/>
        </p:nvSpPr>
        <p:spPr>
          <a:xfrm>
            <a:off x="3609022" y="2311766"/>
            <a:ext cx="391478" cy="196501"/>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Falso</a:t>
            </a:r>
            <a:endParaRPr sz="1200" dirty="0">
              <a:latin typeface="Comic Sans MS"/>
              <a:cs typeface="Comic Sans MS"/>
            </a:endParaRPr>
          </a:p>
        </p:txBody>
      </p:sp>
      <p:sp>
        <p:nvSpPr>
          <p:cNvPr id="38" name="object 6">
            <a:extLst>
              <a:ext uri="{FF2B5EF4-FFF2-40B4-BE49-F238E27FC236}">
                <a16:creationId xmlns:a16="http://schemas.microsoft.com/office/drawing/2014/main" id="{B4F34871-07CD-4AA2-B103-F2221A8BD6C1}"/>
              </a:ext>
            </a:extLst>
          </p:cNvPr>
          <p:cNvSpPr txBox="1"/>
          <p:nvPr/>
        </p:nvSpPr>
        <p:spPr>
          <a:xfrm>
            <a:off x="2943225" y="3046905"/>
            <a:ext cx="780574" cy="193834"/>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Verdad</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ro</a:t>
            </a:r>
            <a:endParaRPr sz="1200" dirty="0">
              <a:latin typeface="Comic Sans MS"/>
              <a:cs typeface="Comic Sans MS"/>
            </a:endParaRPr>
          </a:p>
        </p:txBody>
      </p:sp>
      <p:sp>
        <p:nvSpPr>
          <p:cNvPr id="40" name="object 30">
            <a:extLst>
              <a:ext uri="{FF2B5EF4-FFF2-40B4-BE49-F238E27FC236}">
                <a16:creationId xmlns:a16="http://schemas.microsoft.com/office/drawing/2014/main" id="{484039DC-DD69-42FC-8A41-ED0FBC9FEDB1}"/>
              </a:ext>
            </a:extLst>
          </p:cNvPr>
          <p:cNvSpPr txBox="1"/>
          <p:nvPr/>
        </p:nvSpPr>
        <p:spPr>
          <a:xfrm>
            <a:off x="1543051" y="1806417"/>
            <a:ext cx="598646" cy="193834"/>
          </a:xfrm>
          <a:prstGeom prst="rect">
            <a:avLst/>
          </a:prstGeom>
        </p:spPr>
        <p:txBody>
          <a:bodyPr vert="horz" wrap="square" lIns="0" tIns="0" rIns="0" bIns="0" rtlCol="0">
            <a:noAutofit/>
          </a:bodyPr>
          <a:lstStyle/>
          <a:p>
            <a:pPr marL="9525"/>
            <a:r>
              <a:rPr sz="1200" b="1" spc="-11" dirty="0">
                <a:solidFill>
                  <a:srgbClr val="EC7C30"/>
                </a:solidFill>
                <a:latin typeface="Comic Sans MS"/>
                <a:cs typeface="Comic Sans MS"/>
              </a:rPr>
              <a:t>R</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gresa</a:t>
            </a:r>
            <a:endParaRPr sz="1200" dirty="0">
              <a:latin typeface="Comic Sans MS"/>
              <a:cs typeface="Comic Sans MS"/>
            </a:endParaRPr>
          </a:p>
        </p:txBody>
      </p:sp>
      <p:sp>
        <p:nvSpPr>
          <p:cNvPr id="41" name="object 31">
            <a:extLst>
              <a:ext uri="{FF2B5EF4-FFF2-40B4-BE49-F238E27FC236}">
                <a16:creationId xmlns:a16="http://schemas.microsoft.com/office/drawing/2014/main" id="{F74661CA-5C14-47B9-82B7-0F09DCD202BD}"/>
              </a:ext>
            </a:extLst>
          </p:cNvPr>
          <p:cNvSpPr/>
          <p:nvPr/>
        </p:nvSpPr>
        <p:spPr>
          <a:xfrm flipH="1">
            <a:off x="2599688" y="1990488"/>
            <a:ext cx="258356" cy="193834"/>
          </a:xfrm>
          <a:custGeom>
            <a:avLst/>
            <a:gdLst/>
            <a:ahLst/>
            <a:cxnLst/>
            <a:rect l="l" t="t" r="r" b="b"/>
            <a:pathLst>
              <a:path w="288036" h="203200">
                <a:moveTo>
                  <a:pt x="0" y="203200"/>
                </a:moveTo>
                <a:lnTo>
                  <a:pt x="288036" y="0"/>
                </a:lnTo>
              </a:path>
            </a:pathLst>
          </a:custGeom>
          <a:ln w="57912">
            <a:solidFill>
              <a:srgbClr val="1308AC"/>
            </a:solidFill>
          </a:ln>
        </p:spPr>
        <p:txBody>
          <a:bodyPr wrap="square" lIns="0" tIns="0" rIns="0" bIns="0" rtlCol="0">
            <a:noAutofit/>
          </a:bodyPr>
          <a:lstStyle/>
          <a:p>
            <a:endParaRPr sz="1350" dirty="0"/>
          </a:p>
        </p:txBody>
      </p:sp>
      <p:sp>
        <p:nvSpPr>
          <p:cNvPr id="42" name="object 32">
            <a:extLst>
              <a:ext uri="{FF2B5EF4-FFF2-40B4-BE49-F238E27FC236}">
                <a16:creationId xmlns:a16="http://schemas.microsoft.com/office/drawing/2014/main" id="{469AB6E6-5C38-42D9-AF70-B1AB3BEC2264}"/>
              </a:ext>
            </a:extLst>
          </p:cNvPr>
          <p:cNvSpPr/>
          <p:nvPr/>
        </p:nvSpPr>
        <p:spPr>
          <a:xfrm flipV="1">
            <a:off x="2598941" y="2057400"/>
            <a:ext cx="227618" cy="182784"/>
          </a:xfrm>
          <a:custGeom>
            <a:avLst/>
            <a:gdLst/>
            <a:ahLst/>
            <a:cxnLst/>
            <a:rect l="l" t="t" r="r" b="b"/>
            <a:pathLst>
              <a:path w="247523" h="128396">
                <a:moveTo>
                  <a:pt x="0" y="0"/>
                </a:moveTo>
                <a:lnTo>
                  <a:pt x="247523" y="128396"/>
                </a:lnTo>
              </a:path>
            </a:pathLst>
          </a:custGeom>
          <a:ln w="57912">
            <a:solidFill>
              <a:srgbClr val="1308AC"/>
            </a:solidFill>
          </a:ln>
        </p:spPr>
        <p:txBody>
          <a:bodyPr wrap="square" lIns="0" tIns="0" rIns="0" bIns="0" rtlCol="0">
            <a:noAutofit/>
          </a:bodyPr>
          <a:lstStyle/>
          <a:p>
            <a:endParaRPr sz="1350" dirty="0"/>
          </a:p>
        </p:txBody>
      </p:sp>
      <p:sp>
        <p:nvSpPr>
          <p:cNvPr id="43" name="object 7">
            <a:extLst>
              <a:ext uri="{FF2B5EF4-FFF2-40B4-BE49-F238E27FC236}">
                <a16:creationId xmlns:a16="http://schemas.microsoft.com/office/drawing/2014/main" id="{AE8DEE37-22D1-4AE2-8C14-661706C311E1}"/>
              </a:ext>
            </a:extLst>
          </p:cNvPr>
          <p:cNvSpPr/>
          <p:nvPr/>
        </p:nvSpPr>
        <p:spPr>
          <a:xfrm>
            <a:off x="1543050" y="2057400"/>
            <a:ext cx="1314994" cy="141732"/>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44" name="object 15">
            <a:extLst>
              <a:ext uri="{FF2B5EF4-FFF2-40B4-BE49-F238E27FC236}">
                <a16:creationId xmlns:a16="http://schemas.microsoft.com/office/drawing/2014/main" id="{650D32D9-12EE-4EE7-9C14-3AE3882408C2}"/>
              </a:ext>
            </a:extLst>
          </p:cNvPr>
          <p:cNvSpPr txBox="1"/>
          <p:nvPr/>
        </p:nvSpPr>
        <p:spPr>
          <a:xfrm>
            <a:off x="2400301" y="2430304"/>
            <a:ext cx="730472"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a:t>
            </a:r>
            <a:r>
              <a:rPr sz="2100" b="1" spc="-4" dirty="0">
                <a:solidFill>
                  <a:srgbClr val="FFFFFF"/>
                </a:solidFill>
                <a:latin typeface="Times New Roman"/>
                <a:cs typeface="Times New Roman"/>
              </a:rPr>
              <a:t> </a:t>
            </a:r>
            <a:r>
              <a:rPr sz="2100" b="1" spc="-15" dirty="0">
                <a:solidFill>
                  <a:srgbClr val="FFFFFF"/>
                </a:solidFill>
                <a:latin typeface="Times New Roman"/>
                <a:cs typeface="Times New Roman"/>
              </a:rPr>
              <a:t>&lt;</a:t>
            </a:r>
            <a:r>
              <a:rPr lang="es-MX"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3</a:t>
            </a:r>
            <a:endParaRPr sz="2100" dirty="0">
              <a:latin typeface="Times New Roman"/>
              <a:cs typeface="Times New Roman"/>
            </a:endParaRPr>
          </a:p>
        </p:txBody>
      </p:sp>
      <p:sp>
        <p:nvSpPr>
          <p:cNvPr id="45" name="object 2">
            <a:extLst>
              <a:ext uri="{FF2B5EF4-FFF2-40B4-BE49-F238E27FC236}">
                <a16:creationId xmlns:a16="http://schemas.microsoft.com/office/drawing/2014/main" id="{51EDF2CD-8B35-4D3F-85A9-DD1133609ABC}"/>
              </a:ext>
            </a:extLst>
          </p:cNvPr>
          <p:cNvSpPr txBox="1"/>
          <p:nvPr/>
        </p:nvSpPr>
        <p:spPr>
          <a:xfrm>
            <a:off x="2595562" y="628650"/>
            <a:ext cx="3858101" cy="457200"/>
          </a:xfrm>
          <a:prstGeom prst="rect">
            <a:avLst/>
          </a:prstGeom>
        </p:spPr>
        <p:txBody>
          <a:bodyPr vert="horz" wrap="square" lIns="0" tIns="0" rIns="0" bIns="0" rtlCol="0">
            <a:noAutofit/>
          </a:bodyPr>
          <a:lstStyle/>
          <a:p>
            <a:pPr marL="9525" algn="ctr"/>
            <a:r>
              <a:rPr b="1" spc="-53" dirty="0">
                <a:solidFill>
                  <a:schemeClr val="bg1"/>
                </a:solidFill>
                <a:latin typeface="Arial" panose="020B0604020202020204" pitchFamily="34" charset="0"/>
                <a:cs typeface="Arial" panose="020B0604020202020204" pitchFamily="34" charset="0"/>
              </a:rPr>
              <a:t>S</a:t>
            </a:r>
            <a:r>
              <a:rPr b="1" spc="-26" dirty="0">
                <a:solidFill>
                  <a:schemeClr val="bg1"/>
                </a:solidFill>
                <a:latin typeface="Arial" panose="020B0604020202020204" pitchFamily="34" charset="0"/>
                <a:cs typeface="Arial" panose="020B0604020202020204" pitchFamily="34" charset="0"/>
              </a:rPr>
              <a:t>i</a:t>
            </a:r>
            <a:r>
              <a:rPr lang="es-MX" b="1" spc="-26" dirty="0">
                <a:solidFill>
                  <a:schemeClr val="bg1"/>
                </a:solidFill>
                <a:latin typeface="Arial" panose="020B0604020202020204" pitchFamily="34" charset="0"/>
                <a:cs typeface="Arial" panose="020B0604020202020204" pitchFamily="34" charset="0"/>
              </a:rPr>
              <a:t>mulación de uso</a:t>
            </a:r>
            <a:endParaRPr b="1" dirty="0">
              <a:solidFill>
                <a:schemeClr val="bg1"/>
              </a:solidFill>
              <a:latin typeface="Arial" panose="020B0604020202020204" pitchFamily="34" charset="0"/>
              <a:cs typeface="Arial" panose="020B0604020202020204" pitchFamily="34" charset="0"/>
            </a:endParaRPr>
          </a:p>
        </p:txBody>
      </p:sp>
      <p:sp>
        <p:nvSpPr>
          <p:cNvPr id="46" name="object 14">
            <a:extLst>
              <a:ext uri="{FF2B5EF4-FFF2-40B4-BE49-F238E27FC236}">
                <a16:creationId xmlns:a16="http://schemas.microsoft.com/office/drawing/2014/main" id="{83E70E1F-EFCE-4659-B899-4B39596C4689}"/>
              </a:ext>
            </a:extLst>
          </p:cNvPr>
          <p:cNvSpPr txBox="1"/>
          <p:nvPr/>
        </p:nvSpPr>
        <p:spPr>
          <a:xfrm>
            <a:off x="1641769" y="-26351"/>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000" b="1" dirty="0">
              <a:solidFill>
                <a:schemeClr val="bg1"/>
              </a:solidFill>
              <a:latin typeface="Calibri"/>
              <a:cs typeface="Calibri"/>
            </a:endParaRPr>
          </a:p>
        </p:txBody>
      </p:sp>
      <p:sp>
        <p:nvSpPr>
          <p:cNvPr id="48" name="object 22">
            <a:extLst>
              <a:ext uri="{FF2B5EF4-FFF2-40B4-BE49-F238E27FC236}">
                <a16:creationId xmlns:a16="http://schemas.microsoft.com/office/drawing/2014/main" id="{96B965CD-0FA1-451C-A4FA-155E3DE55C5D}"/>
              </a:ext>
            </a:extLst>
          </p:cNvPr>
          <p:cNvSpPr txBox="1"/>
          <p:nvPr/>
        </p:nvSpPr>
        <p:spPr>
          <a:xfrm>
            <a:off x="5271688" y="1358956"/>
            <a:ext cx="2569607" cy="1999108"/>
          </a:xfrm>
          <a:prstGeom prst="rect">
            <a:avLst/>
          </a:prstGeom>
        </p:spPr>
        <p:txBody>
          <a:bodyPr vert="horz" wrap="square" lIns="0" tIns="0" rIns="0" bIns="0" rtlCol="0">
            <a:noAutofit/>
          </a:bodyPr>
          <a:lstStyle/>
          <a:p>
            <a:pPr marL="9525"/>
            <a:r>
              <a:rPr lang="es-MX" sz="2400" dirty="0">
                <a:solidFill>
                  <a:srgbClr val="C5DAEB"/>
                </a:solidFill>
                <a:cs typeface="Calibri"/>
              </a:rPr>
              <a:t>x = 1</a:t>
            </a:r>
          </a:p>
          <a:p>
            <a:pPr marL="9525"/>
            <a:r>
              <a:rPr lang="es-MX" sz="2400" dirty="0">
                <a:solidFill>
                  <a:srgbClr val="C5DAEB"/>
                </a:solidFill>
                <a:cs typeface="Calibri"/>
              </a:rPr>
              <a:t>y = 1</a:t>
            </a:r>
          </a:p>
          <a:p>
            <a:pPr marL="9525"/>
            <a:r>
              <a:rPr lang="es-MX" sz="2400" b="1" dirty="0" err="1">
                <a:solidFill>
                  <a:srgbClr val="92D050"/>
                </a:solidFill>
                <a:cs typeface="Arial"/>
              </a:rPr>
              <a:t>while</a:t>
            </a:r>
            <a:r>
              <a:rPr lang="es-MX" sz="2400" dirty="0">
                <a:cs typeface="Arial"/>
              </a:rPr>
              <a:t> </a:t>
            </a:r>
            <a:r>
              <a:rPr lang="es-MX" sz="2400" b="1" dirty="0">
                <a:solidFill>
                  <a:srgbClr val="FFC000"/>
                </a:solidFill>
                <a:cs typeface="Arial"/>
              </a:rPr>
              <a:t>x&lt;=3 </a:t>
            </a:r>
            <a:r>
              <a:rPr lang="es-MX" sz="2400" dirty="0">
                <a:solidFill>
                  <a:srgbClr val="C5DAEB"/>
                </a:solidFill>
                <a:cs typeface="Calibri"/>
              </a:rPr>
              <a:t>:</a:t>
            </a:r>
          </a:p>
          <a:p>
            <a:pPr marL="9525"/>
            <a:r>
              <a:rPr lang="es-MX" sz="2400" dirty="0">
                <a:cs typeface="Arial"/>
              </a:rPr>
              <a:t>	</a:t>
            </a:r>
            <a:r>
              <a:rPr lang="es-MX" sz="2400" dirty="0">
                <a:solidFill>
                  <a:srgbClr val="C5DAEB"/>
                </a:solidFill>
                <a:cs typeface="Calibri"/>
              </a:rPr>
              <a:t>y = y * 3</a:t>
            </a:r>
          </a:p>
          <a:p>
            <a:pPr marL="9525"/>
            <a:r>
              <a:rPr lang="es-MX" sz="2400" dirty="0">
                <a:solidFill>
                  <a:srgbClr val="C5DAEB"/>
                </a:solidFill>
                <a:cs typeface="Calibri"/>
              </a:rPr>
              <a:t>	x = x + 1</a:t>
            </a:r>
          </a:p>
        </p:txBody>
      </p:sp>
    </p:spTree>
    <p:extLst>
      <p:ext uri="{BB962C8B-B14F-4D97-AF65-F5344CB8AC3E}">
        <p14:creationId xmlns:p14="http://schemas.microsoft.com/office/powerpoint/2010/main" val="2841333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120896"/>
            <a:ext cx="684276" cy="59436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315468" y="178307"/>
            <a:ext cx="1089660" cy="943355"/>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0" y="847344"/>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a:p>
        </p:txBody>
      </p:sp>
      <p:sp>
        <p:nvSpPr>
          <p:cNvPr id="5" name="object 5"/>
          <p:cNvSpPr/>
          <p:nvPr/>
        </p:nvSpPr>
        <p:spPr>
          <a:xfrm>
            <a:off x="502919" y="116128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a:p>
        </p:txBody>
      </p:sp>
      <p:sp>
        <p:nvSpPr>
          <p:cNvPr id="6" name="object 6"/>
          <p:cNvSpPr/>
          <p:nvPr/>
        </p:nvSpPr>
        <p:spPr>
          <a:xfrm>
            <a:off x="1208532" y="0"/>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a:p>
        </p:txBody>
      </p:sp>
      <p:sp>
        <p:nvSpPr>
          <p:cNvPr id="7" name="object 7"/>
          <p:cNvSpPr/>
          <p:nvPr/>
        </p:nvSpPr>
        <p:spPr>
          <a:xfrm>
            <a:off x="1208532" y="0"/>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a:p>
        </p:txBody>
      </p:sp>
      <p:sp>
        <p:nvSpPr>
          <p:cNvPr id="8" name="object 8"/>
          <p:cNvSpPr/>
          <p:nvPr/>
        </p:nvSpPr>
        <p:spPr>
          <a:xfrm>
            <a:off x="248411" y="5029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a:p>
        </p:txBody>
      </p:sp>
      <p:sp>
        <p:nvSpPr>
          <p:cNvPr id="9" name="object 9"/>
          <p:cNvSpPr/>
          <p:nvPr/>
        </p:nvSpPr>
        <p:spPr>
          <a:xfrm>
            <a:off x="8763000" y="472135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a:p>
        </p:txBody>
      </p:sp>
      <p:sp>
        <p:nvSpPr>
          <p:cNvPr id="10" name="object 10"/>
          <p:cNvSpPr/>
          <p:nvPr/>
        </p:nvSpPr>
        <p:spPr>
          <a:xfrm>
            <a:off x="8763000" y="4486655"/>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a:p>
        </p:txBody>
      </p:sp>
      <p:sp>
        <p:nvSpPr>
          <p:cNvPr id="11" name="object 11"/>
          <p:cNvSpPr/>
          <p:nvPr/>
        </p:nvSpPr>
        <p:spPr>
          <a:xfrm>
            <a:off x="8523731" y="474116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a:p>
        </p:txBody>
      </p:sp>
      <p:sp>
        <p:nvSpPr>
          <p:cNvPr id="12" name="object 12"/>
          <p:cNvSpPr/>
          <p:nvPr/>
        </p:nvSpPr>
        <p:spPr>
          <a:xfrm>
            <a:off x="8322564" y="362864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a:p>
        </p:txBody>
      </p:sp>
      <p:sp>
        <p:nvSpPr>
          <p:cNvPr id="13" name="object 13"/>
          <p:cNvSpPr/>
          <p:nvPr/>
        </p:nvSpPr>
        <p:spPr>
          <a:xfrm>
            <a:off x="8763761" y="401040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a:p>
        </p:txBody>
      </p:sp>
      <p:sp>
        <p:nvSpPr>
          <p:cNvPr id="14" name="object 14"/>
          <p:cNvSpPr txBox="1"/>
          <p:nvPr/>
        </p:nvSpPr>
        <p:spPr>
          <a:xfrm>
            <a:off x="1219200" y="419296"/>
            <a:ext cx="6577866" cy="635000"/>
          </a:xfrm>
          <a:prstGeom prst="rect">
            <a:avLst/>
          </a:prstGeom>
        </p:spPr>
        <p:txBody>
          <a:bodyPr vert="horz" wrap="square" lIns="0" tIns="0" rIns="0" bIns="0" rtlCol="0">
            <a:noAutofit/>
          </a:bodyPr>
          <a:lstStyle/>
          <a:p>
            <a:pPr marL="12700" algn="ctr">
              <a:lnSpc>
                <a:spcPct val="100000"/>
              </a:lnSpc>
            </a:pPr>
            <a:r>
              <a:rPr lang="es-MX" sz="4400" spc="-25" dirty="0">
                <a:solidFill>
                  <a:srgbClr val="18BAD4"/>
                </a:solidFill>
                <a:latin typeface="Calibri"/>
                <a:cs typeface="Calibri"/>
              </a:rPr>
              <a:t>¿Qué es un ciclo?</a:t>
            </a:r>
            <a:endParaRPr sz="4400" dirty="0">
              <a:latin typeface="Calibri"/>
              <a:cs typeface="Calibri"/>
            </a:endParaRPr>
          </a:p>
        </p:txBody>
      </p:sp>
      <p:sp>
        <p:nvSpPr>
          <p:cNvPr id="15" name="object 15"/>
          <p:cNvSpPr txBox="1"/>
          <p:nvPr/>
        </p:nvSpPr>
        <p:spPr>
          <a:xfrm>
            <a:off x="1401316" y="1432559"/>
            <a:ext cx="6246117" cy="2901695"/>
          </a:xfrm>
          <a:prstGeom prst="rect">
            <a:avLst/>
          </a:prstGeom>
        </p:spPr>
        <p:txBody>
          <a:bodyPr vert="horz" wrap="square" lIns="0" tIns="0" rIns="0" bIns="0" rtlCol="0">
            <a:noAutofit/>
          </a:bodyPr>
          <a:lstStyle/>
          <a:p>
            <a:pPr marL="12700" marR="12700" algn="just">
              <a:lnSpc>
                <a:spcPts val="3000"/>
              </a:lnSpc>
              <a:spcAft>
                <a:spcPts val="1200"/>
              </a:spcAft>
            </a:pPr>
            <a:r>
              <a:rPr lang="es-MX" sz="2000" dirty="0">
                <a:solidFill>
                  <a:srgbClr val="C5DAEB"/>
                </a:solidFill>
                <a:cs typeface="Calibri"/>
              </a:rPr>
              <a:t>Es una estructura de control esencial que permite repetir una o varias veces la misma instrucción o bloque de instrucciones de forma automática.</a:t>
            </a:r>
          </a:p>
          <a:p>
            <a:pPr marL="12700" marR="12700" algn="just">
              <a:lnSpc>
                <a:spcPts val="3000"/>
              </a:lnSpc>
              <a:spcAft>
                <a:spcPts val="1200"/>
              </a:spcAft>
            </a:pPr>
            <a:r>
              <a:rPr lang="es-MX" sz="2000" dirty="0">
                <a:solidFill>
                  <a:srgbClr val="C5DAEB"/>
                </a:solidFill>
                <a:cs typeface="Calibri"/>
              </a:rPr>
              <a:t>El número de veces que el bloque de instrucciones se ejecutará se  puede especificar a través de una </a:t>
            </a:r>
            <a:r>
              <a:rPr lang="es-MX" sz="2000" b="1" dirty="0">
                <a:solidFill>
                  <a:srgbClr val="FFC000"/>
                </a:solidFill>
                <a:cs typeface="Calibri"/>
              </a:rPr>
              <a:t>condición</a:t>
            </a:r>
            <a:r>
              <a:rPr lang="es-MX" sz="2000" dirty="0">
                <a:solidFill>
                  <a:srgbClr val="C5DAEB"/>
                </a:solidFill>
                <a:cs typeface="Calibri"/>
              </a:rPr>
              <a:t> lógica que indica si se ejecuta de nuevo o no.</a:t>
            </a:r>
          </a:p>
        </p:txBody>
      </p:sp>
      <p:sp>
        <p:nvSpPr>
          <p:cNvPr id="25" name="object 25"/>
          <p:cNvSpPr txBox="1"/>
          <p:nvPr/>
        </p:nvSpPr>
        <p:spPr>
          <a:xfrm>
            <a:off x="92456" y="4869179"/>
            <a:ext cx="102870" cy="203200"/>
          </a:xfrm>
          <a:prstGeom prst="rect">
            <a:avLst/>
          </a:prstGeom>
        </p:spPr>
        <p:txBody>
          <a:bodyPr vert="horz" wrap="square" lIns="0" tIns="0" rIns="0" bIns="0" rtlCol="0">
            <a:noAutofit/>
          </a:bodyPr>
          <a:lstStyle/>
          <a:p>
            <a:pPr marL="12700">
              <a:lnSpc>
                <a:spcPct val="100000"/>
              </a:lnSpc>
            </a:pPr>
            <a:r>
              <a:rPr lang="es-MX" sz="1200" spc="-10" dirty="0">
                <a:solidFill>
                  <a:srgbClr val="18BAD4"/>
                </a:solidFill>
                <a:latin typeface="Calibri"/>
                <a:cs typeface="Calibri"/>
              </a:rPr>
              <a:t>2</a:t>
            </a:r>
            <a:endParaRPr sz="1200" dirty="0">
              <a:latin typeface="Calibri"/>
              <a:cs typeface="Calibri"/>
            </a:endParaRPr>
          </a:p>
        </p:txBody>
      </p:sp>
    </p:spTree>
    <p:extLst>
      <p:ext uri="{BB962C8B-B14F-4D97-AF65-F5344CB8AC3E}">
        <p14:creationId xmlns:p14="http://schemas.microsoft.com/office/powerpoint/2010/main" val="674104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275"/>
            <a:ext cx="940308" cy="896112"/>
          </a:xfrm>
          <a:prstGeom prst="rect">
            <a:avLst/>
          </a:prstGeom>
          <a:blipFill>
            <a:blip r:embed="rId3" cstate="print"/>
            <a:stretch>
              <a:fillRect/>
            </a:stretch>
          </a:blipFill>
        </p:spPr>
        <p:txBody>
          <a:bodyPr wrap="square" lIns="0" tIns="0" rIns="0" bIns="0" rtlCol="0">
            <a:noAutofit/>
          </a:bodyPr>
          <a:lstStyle/>
          <a:p>
            <a:endParaRPr/>
          </a:p>
        </p:txBody>
      </p:sp>
      <p:sp>
        <p:nvSpPr>
          <p:cNvPr id="3" name="object 3"/>
          <p:cNvSpPr/>
          <p:nvPr/>
        </p:nvSpPr>
        <p:spPr>
          <a:xfrm>
            <a:off x="420623" y="1676400"/>
            <a:ext cx="2065020" cy="1789176"/>
          </a:xfrm>
          <a:prstGeom prst="rect">
            <a:avLst/>
          </a:prstGeom>
          <a:blipFill>
            <a:blip r:embed="rId4" cstate="print"/>
            <a:stretch>
              <a:fillRect/>
            </a:stretch>
          </a:blipFill>
        </p:spPr>
        <p:txBody>
          <a:bodyPr wrap="square" lIns="0" tIns="0" rIns="0" bIns="0" rtlCol="0">
            <a:noAutofit/>
          </a:bodyPr>
          <a:lstStyle/>
          <a:p>
            <a:endParaRPr/>
          </a:p>
        </p:txBody>
      </p:sp>
      <p:sp>
        <p:nvSpPr>
          <p:cNvPr id="4" name="object 4"/>
          <p:cNvSpPr/>
          <p:nvPr/>
        </p:nvSpPr>
        <p:spPr>
          <a:xfrm>
            <a:off x="-4572" y="3130295"/>
            <a:ext cx="1778508" cy="2048255"/>
          </a:xfrm>
          <a:prstGeom prst="rect">
            <a:avLst/>
          </a:prstGeom>
          <a:blipFill>
            <a:blip r:embed="rId5" cstate="print"/>
            <a:stretch>
              <a:fillRect/>
            </a:stretch>
          </a:blipFill>
        </p:spPr>
        <p:txBody>
          <a:bodyPr wrap="square" lIns="0" tIns="0" rIns="0" bIns="0" rtlCol="0">
            <a:noAutofit/>
          </a:bodyPr>
          <a:lstStyle/>
          <a:p>
            <a:endParaRPr/>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
        <p:nvSpPr>
          <p:cNvPr id="24" name="object 24"/>
          <p:cNvSpPr txBox="1"/>
          <p:nvPr/>
        </p:nvSpPr>
        <p:spPr>
          <a:xfrm>
            <a:off x="2636544" y="409701"/>
            <a:ext cx="4754856" cy="584200"/>
          </a:xfrm>
          <a:prstGeom prst="rect">
            <a:avLst/>
          </a:prstGeom>
        </p:spPr>
        <p:txBody>
          <a:bodyPr vert="horz" wrap="square" lIns="0" tIns="0" rIns="0" bIns="0" rtlCol="0">
            <a:noAutofit/>
          </a:bodyPr>
          <a:lstStyle/>
          <a:p>
            <a:pPr marL="12700">
              <a:lnSpc>
                <a:spcPct val="100000"/>
              </a:lnSpc>
            </a:pPr>
            <a:r>
              <a:rPr lang="es-MX" sz="3600" dirty="0">
                <a:solidFill>
                  <a:srgbClr val="18BAD4"/>
                </a:solidFill>
                <a:latin typeface="Calibri"/>
                <a:cs typeface="Calibri"/>
              </a:rPr>
              <a:t>Actividad de reflexión</a:t>
            </a:r>
            <a:endParaRPr sz="3600" dirty="0">
              <a:latin typeface="Calibri"/>
              <a:cs typeface="Calibri"/>
            </a:endParaRPr>
          </a:p>
        </p:txBody>
      </p:sp>
      <p:sp>
        <p:nvSpPr>
          <p:cNvPr id="26" name="object 25">
            <a:extLst>
              <a:ext uri="{FF2B5EF4-FFF2-40B4-BE49-F238E27FC236}">
                <a16:creationId xmlns:a16="http://schemas.microsoft.com/office/drawing/2014/main" id="{0663B11B-215D-46AB-A19C-E39A65374766}"/>
              </a:ext>
            </a:extLst>
          </p:cNvPr>
          <p:cNvSpPr txBox="1"/>
          <p:nvPr/>
        </p:nvSpPr>
        <p:spPr>
          <a:xfrm>
            <a:off x="2738528" y="2046848"/>
            <a:ext cx="6108601" cy="1194055"/>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bg1"/>
                </a:solidFill>
                <a:cs typeface="Calibri"/>
              </a:rPr>
              <a:t>x = 5</a:t>
            </a:r>
          </a:p>
          <a:p>
            <a:pPr marL="12700">
              <a:lnSpc>
                <a:spcPct val="100000"/>
              </a:lnSpc>
              <a:spcAft>
                <a:spcPts val="600"/>
              </a:spcAft>
            </a:pPr>
            <a:r>
              <a:rPr lang="es-MX" sz="2000" b="1" spc="-20" dirty="0" err="1">
                <a:solidFill>
                  <a:schemeClr val="bg1"/>
                </a:solidFill>
                <a:cs typeface="Calibri"/>
              </a:rPr>
              <a:t>while</a:t>
            </a:r>
            <a:r>
              <a:rPr lang="es-MX" sz="2000" b="1" spc="-20" dirty="0">
                <a:solidFill>
                  <a:schemeClr val="bg1"/>
                </a:solidFill>
                <a:cs typeface="Calibri"/>
              </a:rPr>
              <a:t> x &gt;= 5:</a:t>
            </a:r>
          </a:p>
          <a:p>
            <a:pPr marL="12700">
              <a:lnSpc>
                <a:spcPct val="100000"/>
              </a:lnSpc>
              <a:spcAft>
                <a:spcPts val="600"/>
              </a:spcAft>
            </a:pPr>
            <a:r>
              <a:rPr lang="es-MX" sz="2000" b="1" spc="-20" dirty="0">
                <a:solidFill>
                  <a:schemeClr val="bg1"/>
                </a:solidFill>
                <a:cs typeface="Calibri"/>
              </a:rPr>
              <a:t>	</a:t>
            </a:r>
            <a:r>
              <a:rPr lang="es-MX" sz="2000" b="1" spc="-20" dirty="0" err="1">
                <a:solidFill>
                  <a:schemeClr val="bg1"/>
                </a:solidFill>
                <a:cs typeface="Calibri"/>
              </a:rPr>
              <a:t>print</a:t>
            </a:r>
            <a:r>
              <a:rPr lang="es-MX" sz="2000" b="1" spc="-20" dirty="0">
                <a:solidFill>
                  <a:schemeClr val="bg1"/>
                </a:solidFill>
                <a:cs typeface="Calibri"/>
              </a:rPr>
              <a:t>(" Hola a todos ") </a:t>
            </a:r>
            <a:endParaRPr sz="2000" b="1" dirty="0">
              <a:solidFill>
                <a:schemeClr val="bg1"/>
              </a:solidFill>
              <a:latin typeface="Calibri"/>
              <a:cs typeface="Calibri"/>
            </a:endParaRPr>
          </a:p>
        </p:txBody>
      </p:sp>
      <p:sp>
        <p:nvSpPr>
          <p:cNvPr id="29" name="object 25">
            <a:extLst>
              <a:ext uri="{FF2B5EF4-FFF2-40B4-BE49-F238E27FC236}">
                <a16:creationId xmlns:a16="http://schemas.microsoft.com/office/drawing/2014/main" id="{98AFF89A-451D-4BDD-A24A-4F9093F50694}"/>
              </a:ext>
            </a:extLst>
          </p:cNvPr>
          <p:cNvSpPr txBox="1"/>
          <p:nvPr/>
        </p:nvSpPr>
        <p:spPr>
          <a:xfrm>
            <a:off x="2636544" y="1395984"/>
            <a:ext cx="4754856" cy="584201"/>
          </a:xfrm>
          <a:prstGeom prst="rect">
            <a:avLst/>
          </a:prstGeom>
        </p:spPr>
        <p:txBody>
          <a:bodyPr vert="horz" wrap="square" lIns="0" tIns="0" rIns="0" bIns="0" rtlCol="0">
            <a:noAutofit/>
          </a:bodyPr>
          <a:lstStyle/>
          <a:p>
            <a:pPr marL="12700">
              <a:lnSpc>
                <a:spcPct val="100000"/>
              </a:lnSpc>
              <a:spcAft>
                <a:spcPts val="600"/>
              </a:spcAft>
            </a:pPr>
            <a:r>
              <a:rPr lang="es-MX" sz="2000" spc="-20" dirty="0">
                <a:solidFill>
                  <a:srgbClr val="C5DAEB"/>
                </a:solidFill>
                <a:cs typeface="Calibri"/>
              </a:rPr>
              <a:t>¿Qué hace el siguiente código?</a:t>
            </a:r>
            <a:endParaRPr sz="2000" dirty="0">
              <a:latin typeface="Calibri"/>
              <a:cs typeface="Calibri"/>
            </a:endParaRPr>
          </a:p>
        </p:txBody>
      </p:sp>
      <p:pic>
        <p:nvPicPr>
          <p:cNvPr id="30" name="Imagen 29">
            <a:extLst>
              <a:ext uri="{FF2B5EF4-FFF2-40B4-BE49-F238E27FC236}">
                <a16:creationId xmlns:a16="http://schemas.microsoft.com/office/drawing/2014/main" id="{991FCAAD-0D5D-4303-B097-8E4641B4FDA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8000" y="2938526"/>
            <a:ext cx="1676400" cy="1676400"/>
          </a:xfrm>
          <a:prstGeom prst="rect">
            <a:avLst/>
          </a:prstGeom>
        </p:spPr>
      </p:pic>
      <p:sp>
        <p:nvSpPr>
          <p:cNvPr id="33" name="object 26">
            <a:extLst>
              <a:ext uri="{FF2B5EF4-FFF2-40B4-BE49-F238E27FC236}">
                <a16:creationId xmlns:a16="http://schemas.microsoft.com/office/drawing/2014/main" id="{00BE2C17-CA86-4675-BA95-012C5F3C3774}"/>
              </a:ext>
            </a:extLst>
          </p:cNvPr>
          <p:cNvSpPr txBox="1"/>
          <p:nvPr/>
        </p:nvSpPr>
        <p:spPr>
          <a:xfrm>
            <a:off x="1275714" y="2163826"/>
            <a:ext cx="334645" cy="774700"/>
          </a:xfrm>
          <a:prstGeom prst="rect">
            <a:avLst/>
          </a:prstGeom>
        </p:spPr>
        <p:txBody>
          <a:bodyPr vert="horz" wrap="square" lIns="0" tIns="0" rIns="0" bIns="0" rtlCol="0">
            <a:noAutofit/>
          </a:bodyPr>
          <a:lstStyle/>
          <a:p>
            <a:pPr marL="12700">
              <a:lnSpc>
                <a:spcPct val="100000"/>
              </a:lnSpc>
            </a:pPr>
            <a:r>
              <a:rPr sz="4800" b="1" spc="-25" dirty="0">
                <a:solidFill>
                  <a:srgbClr val="FFFFFF"/>
                </a:solidFill>
                <a:latin typeface="Calibri"/>
                <a:cs typeface="Calibri"/>
              </a:rPr>
              <a:t>1</a:t>
            </a:r>
            <a:endParaRPr sz="4800" dirty="0">
              <a:latin typeface="Calibri"/>
              <a:cs typeface="Calibri"/>
            </a:endParaRPr>
          </a:p>
        </p:txBody>
      </p:sp>
    </p:spTree>
    <p:extLst>
      <p:ext uri="{BB962C8B-B14F-4D97-AF65-F5344CB8AC3E}">
        <p14:creationId xmlns:p14="http://schemas.microsoft.com/office/powerpoint/2010/main" val="2439230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275"/>
            <a:ext cx="940308" cy="896112"/>
          </a:xfrm>
          <a:prstGeom prst="rect">
            <a:avLst/>
          </a:prstGeom>
          <a:blipFill>
            <a:blip r:embed="rId3" cstate="print"/>
            <a:stretch>
              <a:fillRect/>
            </a:stretch>
          </a:blipFill>
        </p:spPr>
        <p:txBody>
          <a:bodyPr wrap="square" lIns="0" tIns="0" rIns="0" bIns="0" rtlCol="0">
            <a:noAutofit/>
          </a:bodyPr>
          <a:lstStyle/>
          <a:p>
            <a:endParaRPr/>
          </a:p>
        </p:txBody>
      </p:sp>
      <p:sp>
        <p:nvSpPr>
          <p:cNvPr id="3" name="object 3"/>
          <p:cNvSpPr/>
          <p:nvPr/>
        </p:nvSpPr>
        <p:spPr>
          <a:xfrm>
            <a:off x="420623" y="1676400"/>
            <a:ext cx="2065020" cy="1789176"/>
          </a:xfrm>
          <a:prstGeom prst="rect">
            <a:avLst/>
          </a:prstGeom>
          <a:blipFill>
            <a:blip r:embed="rId4" cstate="print"/>
            <a:stretch>
              <a:fillRect/>
            </a:stretch>
          </a:blipFill>
        </p:spPr>
        <p:txBody>
          <a:bodyPr wrap="square" lIns="0" tIns="0" rIns="0" bIns="0" rtlCol="0">
            <a:noAutofit/>
          </a:bodyPr>
          <a:lstStyle/>
          <a:p>
            <a:endParaRPr/>
          </a:p>
        </p:txBody>
      </p:sp>
      <p:sp>
        <p:nvSpPr>
          <p:cNvPr id="4" name="object 4"/>
          <p:cNvSpPr/>
          <p:nvPr/>
        </p:nvSpPr>
        <p:spPr>
          <a:xfrm>
            <a:off x="-4572" y="3130295"/>
            <a:ext cx="1778508" cy="2048255"/>
          </a:xfrm>
          <a:prstGeom prst="rect">
            <a:avLst/>
          </a:prstGeom>
          <a:blipFill>
            <a:blip r:embed="rId5" cstate="print"/>
            <a:stretch>
              <a:fillRect/>
            </a:stretch>
          </a:blipFill>
        </p:spPr>
        <p:txBody>
          <a:bodyPr wrap="square" lIns="0" tIns="0" rIns="0" bIns="0" rtlCol="0">
            <a:noAutofit/>
          </a:bodyPr>
          <a:lstStyle/>
          <a:p>
            <a:endParaRPr/>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
        <p:nvSpPr>
          <p:cNvPr id="24" name="object 24"/>
          <p:cNvSpPr txBox="1"/>
          <p:nvPr/>
        </p:nvSpPr>
        <p:spPr>
          <a:xfrm>
            <a:off x="2636544" y="409701"/>
            <a:ext cx="4754856" cy="584200"/>
          </a:xfrm>
          <a:prstGeom prst="rect">
            <a:avLst/>
          </a:prstGeom>
        </p:spPr>
        <p:txBody>
          <a:bodyPr vert="horz" wrap="square" lIns="0" tIns="0" rIns="0" bIns="0" rtlCol="0">
            <a:noAutofit/>
          </a:bodyPr>
          <a:lstStyle/>
          <a:p>
            <a:pPr marL="12700">
              <a:lnSpc>
                <a:spcPct val="100000"/>
              </a:lnSpc>
            </a:pPr>
            <a:r>
              <a:rPr lang="es-MX" sz="3600" dirty="0">
                <a:solidFill>
                  <a:srgbClr val="18BAD4"/>
                </a:solidFill>
                <a:latin typeface="Calibri"/>
                <a:cs typeface="Calibri"/>
              </a:rPr>
              <a:t>Actividad de reflexión</a:t>
            </a:r>
            <a:endParaRPr sz="3600" dirty="0">
              <a:latin typeface="Calibri"/>
              <a:cs typeface="Calibri"/>
            </a:endParaRPr>
          </a:p>
        </p:txBody>
      </p:sp>
      <p:sp>
        <p:nvSpPr>
          <p:cNvPr id="26" name="object 25">
            <a:extLst>
              <a:ext uri="{FF2B5EF4-FFF2-40B4-BE49-F238E27FC236}">
                <a16:creationId xmlns:a16="http://schemas.microsoft.com/office/drawing/2014/main" id="{0663B11B-215D-46AB-A19C-E39A65374766}"/>
              </a:ext>
            </a:extLst>
          </p:cNvPr>
          <p:cNvSpPr txBox="1"/>
          <p:nvPr/>
        </p:nvSpPr>
        <p:spPr>
          <a:xfrm>
            <a:off x="3048000" y="2382647"/>
            <a:ext cx="3503452" cy="1194055"/>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bg1"/>
                </a:solidFill>
                <a:cs typeface="Calibri"/>
              </a:rPr>
              <a:t>x =10</a:t>
            </a:r>
          </a:p>
          <a:p>
            <a:pPr marL="12700">
              <a:lnSpc>
                <a:spcPct val="100000"/>
              </a:lnSpc>
              <a:spcAft>
                <a:spcPts val="600"/>
              </a:spcAft>
            </a:pPr>
            <a:r>
              <a:rPr lang="es-MX" sz="2000" b="1" spc="-20" dirty="0" err="1">
                <a:solidFill>
                  <a:schemeClr val="bg1"/>
                </a:solidFill>
                <a:cs typeface="Calibri"/>
              </a:rPr>
              <a:t>while</a:t>
            </a:r>
            <a:r>
              <a:rPr lang="es-MX" sz="2000" b="1" spc="-20" dirty="0">
                <a:solidFill>
                  <a:schemeClr val="bg1"/>
                </a:solidFill>
                <a:cs typeface="Calibri"/>
              </a:rPr>
              <a:t> x &gt; 0:</a:t>
            </a:r>
          </a:p>
          <a:p>
            <a:pPr marL="12700">
              <a:lnSpc>
                <a:spcPct val="100000"/>
              </a:lnSpc>
              <a:spcAft>
                <a:spcPts val="600"/>
              </a:spcAft>
            </a:pPr>
            <a:r>
              <a:rPr lang="es-MX" sz="2000" b="1" spc="-20" dirty="0">
                <a:solidFill>
                  <a:schemeClr val="bg1"/>
                </a:solidFill>
                <a:cs typeface="Calibri"/>
              </a:rPr>
              <a:t>	x = x - 1</a:t>
            </a:r>
          </a:p>
        </p:txBody>
      </p:sp>
      <p:sp>
        <p:nvSpPr>
          <p:cNvPr id="29" name="object 25">
            <a:extLst>
              <a:ext uri="{FF2B5EF4-FFF2-40B4-BE49-F238E27FC236}">
                <a16:creationId xmlns:a16="http://schemas.microsoft.com/office/drawing/2014/main" id="{98AFF89A-451D-4BDD-A24A-4F9093F50694}"/>
              </a:ext>
            </a:extLst>
          </p:cNvPr>
          <p:cNvSpPr txBox="1"/>
          <p:nvPr/>
        </p:nvSpPr>
        <p:spPr>
          <a:xfrm>
            <a:off x="2598419" y="1329773"/>
            <a:ext cx="4754856" cy="834053"/>
          </a:xfrm>
          <a:prstGeom prst="rect">
            <a:avLst/>
          </a:prstGeom>
        </p:spPr>
        <p:txBody>
          <a:bodyPr vert="horz" wrap="square" lIns="0" tIns="0" rIns="0" bIns="0" rtlCol="0">
            <a:noAutofit/>
          </a:bodyPr>
          <a:lstStyle/>
          <a:p>
            <a:pPr marL="355600" indent="-342900">
              <a:lnSpc>
                <a:spcPct val="100000"/>
              </a:lnSpc>
              <a:spcAft>
                <a:spcPts val="600"/>
              </a:spcAft>
              <a:buFont typeface="Wingdings" panose="05000000000000000000" pitchFamily="2" charset="2"/>
              <a:buChar char="v"/>
            </a:pPr>
            <a:r>
              <a:rPr lang="es-MX" sz="2000" spc="-20" dirty="0">
                <a:solidFill>
                  <a:srgbClr val="C5DAEB"/>
                </a:solidFill>
                <a:cs typeface="Calibri"/>
              </a:rPr>
              <a:t>¿Cuántas veces se ejecutará este ciclo?</a:t>
            </a:r>
          </a:p>
          <a:p>
            <a:pPr marL="355600" indent="-342900">
              <a:lnSpc>
                <a:spcPct val="100000"/>
              </a:lnSpc>
              <a:spcAft>
                <a:spcPts val="600"/>
              </a:spcAft>
              <a:buFont typeface="Wingdings" panose="05000000000000000000" pitchFamily="2" charset="2"/>
              <a:buChar char="v"/>
            </a:pPr>
            <a:r>
              <a:rPr lang="es-MX" sz="2000" spc="-20" dirty="0">
                <a:solidFill>
                  <a:srgbClr val="C5DAEB"/>
                </a:solidFill>
                <a:cs typeface="Calibri"/>
              </a:rPr>
              <a:t>¿Cuál será el valor final de x?</a:t>
            </a:r>
            <a:endParaRPr sz="2000" dirty="0">
              <a:latin typeface="Calibri"/>
              <a:cs typeface="Calibri"/>
            </a:endParaRPr>
          </a:p>
        </p:txBody>
      </p:sp>
      <p:pic>
        <p:nvPicPr>
          <p:cNvPr id="30" name="Imagen 29">
            <a:extLst>
              <a:ext uri="{FF2B5EF4-FFF2-40B4-BE49-F238E27FC236}">
                <a16:creationId xmlns:a16="http://schemas.microsoft.com/office/drawing/2014/main" id="{991FCAAD-0D5D-4303-B097-8E4641B4FDA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8000" y="2938526"/>
            <a:ext cx="1676400" cy="1676400"/>
          </a:xfrm>
          <a:prstGeom prst="rect">
            <a:avLst/>
          </a:prstGeom>
        </p:spPr>
      </p:pic>
      <p:sp>
        <p:nvSpPr>
          <p:cNvPr id="33" name="object 26">
            <a:extLst>
              <a:ext uri="{FF2B5EF4-FFF2-40B4-BE49-F238E27FC236}">
                <a16:creationId xmlns:a16="http://schemas.microsoft.com/office/drawing/2014/main" id="{00BE2C17-CA86-4675-BA95-012C5F3C3774}"/>
              </a:ext>
            </a:extLst>
          </p:cNvPr>
          <p:cNvSpPr txBox="1"/>
          <p:nvPr/>
        </p:nvSpPr>
        <p:spPr>
          <a:xfrm>
            <a:off x="1275714" y="2163826"/>
            <a:ext cx="334645" cy="774700"/>
          </a:xfrm>
          <a:prstGeom prst="rect">
            <a:avLst/>
          </a:prstGeom>
        </p:spPr>
        <p:txBody>
          <a:bodyPr vert="horz" wrap="square" lIns="0" tIns="0" rIns="0" bIns="0" rtlCol="0">
            <a:noAutofit/>
          </a:bodyPr>
          <a:lstStyle/>
          <a:p>
            <a:pPr marL="12700">
              <a:lnSpc>
                <a:spcPct val="100000"/>
              </a:lnSpc>
            </a:pPr>
            <a:r>
              <a:rPr lang="es-MX" sz="4800" b="1" spc="-25" dirty="0">
                <a:solidFill>
                  <a:srgbClr val="FFFFFF"/>
                </a:solidFill>
                <a:latin typeface="Calibri"/>
                <a:cs typeface="Calibri"/>
              </a:rPr>
              <a:t>2</a:t>
            </a:r>
            <a:endParaRPr sz="4800" dirty="0">
              <a:latin typeface="Calibri"/>
              <a:cs typeface="Calibri"/>
            </a:endParaRPr>
          </a:p>
        </p:txBody>
      </p:sp>
    </p:spTree>
    <p:extLst>
      <p:ext uri="{BB962C8B-B14F-4D97-AF65-F5344CB8AC3E}">
        <p14:creationId xmlns:p14="http://schemas.microsoft.com/office/powerpoint/2010/main" val="2778154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275"/>
            <a:ext cx="940308" cy="896112"/>
          </a:xfrm>
          <a:prstGeom prst="rect">
            <a:avLst/>
          </a:prstGeom>
          <a:blipFill>
            <a:blip r:embed="rId3" cstate="print"/>
            <a:stretch>
              <a:fillRect/>
            </a:stretch>
          </a:blipFill>
        </p:spPr>
        <p:txBody>
          <a:bodyPr wrap="square" lIns="0" tIns="0" rIns="0" bIns="0" rtlCol="0">
            <a:noAutofit/>
          </a:bodyPr>
          <a:lstStyle/>
          <a:p>
            <a:endParaRPr/>
          </a:p>
        </p:txBody>
      </p:sp>
      <p:sp>
        <p:nvSpPr>
          <p:cNvPr id="3" name="object 3"/>
          <p:cNvSpPr/>
          <p:nvPr/>
        </p:nvSpPr>
        <p:spPr>
          <a:xfrm>
            <a:off x="420623" y="1676400"/>
            <a:ext cx="2065020" cy="1789176"/>
          </a:xfrm>
          <a:prstGeom prst="rect">
            <a:avLst/>
          </a:prstGeom>
          <a:blipFill>
            <a:blip r:embed="rId4" cstate="print"/>
            <a:stretch>
              <a:fillRect/>
            </a:stretch>
          </a:blipFill>
        </p:spPr>
        <p:txBody>
          <a:bodyPr wrap="square" lIns="0" tIns="0" rIns="0" bIns="0" rtlCol="0">
            <a:noAutofit/>
          </a:bodyPr>
          <a:lstStyle/>
          <a:p>
            <a:endParaRPr/>
          </a:p>
        </p:txBody>
      </p:sp>
      <p:sp>
        <p:nvSpPr>
          <p:cNvPr id="4" name="object 4"/>
          <p:cNvSpPr/>
          <p:nvPr/>
        </p:nvSpPr>
        <p:spPr>
          <a:xfrm>
            <a:off x="-4572" y="3130295"/>
            <a:ext cx="1778508" cy="2048255"/>
          </a:xfrm>
          <a:prstGeom prst="rect">
            <a:avLst/>
          </a:prstGeom>
          <a:blipFill>
            <a:blip r:embed="rId5" cstate="print"/>
            <a:stretch>
              <a:fillRect/>
            </a:stretch>
          </a:blipFill>
        </p:spPr>
        <p:txBody>
          <a:bodyPr wrap="square" lIns="0" tIns="0" rIns="0" bIns="0" rtlCol="0">
            <a:noAutofit/>
          </a:bodyPr>
          <a:lstStyle/>
          <a:p>
            <a:endParaRPr/>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
        <p:nvSpPr>
          <p:cNvPr id="24" name="object 24"/>
          <p:cNvSpPr txBox="1"/>
          <p:nvPr/>
        </p:nvSpPr>
        <p:spPr>
          <a:xfrm>
            <a:off x="2636544" y="409701"/>
            <a:ext cx="4754856" cy="584200"/>
          </a:xfrm>
          <a:prstGeom prst="rect">
            <a:avLst/>
          </a:prstGeom>
        </p:spPr>
        <p:txBody>
          <a:bodyPr vert="horz" wrap="square" lIns="0" tIns="0" rIns="0" bIns="0" rtlCol="0">
            <a:noAutofit/>
          </a:bodyPr>
          <a:lstStyle/>
          <a:p>
            <a:pPr marL="12700">
              <a:lnSpc>
                <a:spcPct val="100000"/>
              </a:lnSpc>
            </a:pPr>
            <a:r>
              <a:rPr lang="es-MX" sz="3600" dirty="0">
                <a:solidFill>
                  <a:srgbClr val="18BAD4"/>
                </a:solidFill>
                <a:latin typeface="Calibri"/>
                <a:cs typeface="Calibri"/>
              </a:rPr>
              <a:t>Actividad de reflexión</a:t>
            </a:r>
            <a:endParaRPr sz="3600" dirty="0">
              <a:latin typeface="Calibri"/>
              <a:cs typeface="Calibri"/>
            </a:endParaRPr>
          </a:p>
        </p:txBody>
      </p:sp>
      <p:sp>
        <p:nvSpPr>
          <p:cNvPr id="26" name="object 25">
            <a:extLst>
              <a:ext uri="{FF2B5EF4-FFF2-40B4-BE49-F238E27FC236}">
                <a16:creationId xmlns:a16="http://schemas.microsoft.com/office/drawing/2014/main" id="{0663B11B-215D-46AB-A19C-E39A65374766}"/>
              </a:ext>
            </a:extLst>
          </p:cNvPr>
          <p:cNvSpPr txBox="1"/>
          <p:nvPr/>
        </p:nvSpPr>
        <p:spPr>
          <a:xfrm>
            <a:off x="3048000" y="2382647"/>
            <a:ext cx="3352800" cy="1194055"/>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bg1"/>
                </a:solidFill>
                <a:cs typeface="Calibri"/>
              </a:rPr>
              <a:t>x=0</a:t>
            </a:r>
          </a:p>
          <a:p>
            <a:pPr marL="12700">
              <a:lnSpc>
                <a:spcPct val="100000"/>
              </a:lnSpc>
              <a:spcAft>
                <a:spcPts val="600"/>
              </a:spcAft>
            </a:pPr>
            <a:r>
              <a:rPr lang="es-MX" sz="2000" b="1" spc="-20" dirty="0" err="1">
                <a:solidFill>
                  <a:schemeClr val="bg1"/>
                </a:solidFill>
                <a:cs typeface="Calibri"/>
              </a:rPr>
              <a:t>while</a:t>
            </a:r>
            <a:r>
              <a:rPr lang="es-MX" sz="2000" b="1" spc="-20" dirty="0">
                <a:solidFill>
                  <a:schemeClr val="bg1"/>
                </a:solidFill>
                <a:cs typeface="Calibri"/>
              </a:rPr>
              <a:t> x &gt; 0:</a:t>
            </a:r>
          </a:p>
          <a:p>
            <a:pPr marL="12700">
              <a:lnSpc>
                <a:spcPct val="100000"/>
              </a:lnSpc>
              <a:spcAft>
                <a:spcPts val="600"/>
              </a:spcAft>
            </a:pPr>
            <a:r>
              <a:rPr lang="es-MX" sz="2000" b="1" spc="-20" dirty="0">
                <a:solidFill>
                  <a:schemeClr val="bg1"/>
                </a:solidFill>
                <a:cs typeface="Calibri"/>
              </a:rPr>
              <a:t>	</a:t>
            </a:r>
            <a:r>
              <a:rPr lang="es-MX" sz="2000" b="1" spc="-20" dirty="0" err="1">
                <a:solidFill>
                  <a:schemeClr val="bg1"/>
                </a:solidFill>
                <a:cs typeface="Calibri"/>
              </a:rPr>
              <a:t>print</a:t>
            </a:r>
            <a:r>
              <a:rPr lang="es-MX" sz="2000" b="1" spc="-20" dirty="0">
                <a:solidFill>
                  <a:schemeClr val="bg1"/>
                </a:solidFill>
                <a:cs typeface="Calibri"/>
              </a:rPr>
              <a:t>(" Hasta luego ")</a:t>
            </a:r>
          </a:p>
        </p:txBody>
      </p:sp>
      <p:sp>
        <p:nvSpPr>
          <p:cNvPr id="29" name="object 25">
            <a:extLst>
              <a:ext uri="{FF2B5EF4-FFF2-40B4-BE49-F238E27FC236}">
                <a16:creationId xmlns:a16="http://schemas.microsoft.com/office/drawing/2014/main" id="{98AFF89A-451D-4BDD-A24A-4F9093F50694}"/>
              </a:ext>
            </a:extLst>
          </p:cNvPr>
          <p:cNvSpPr txBox="1"/>
          <p:nvPr/>
        </p:nvSpPr>
        <p:spPr>
          <a:xfrm>
            <a:off x="2598419" y="1329773"/>
            <a:ext cx="4754856" cy="834053"/>
          </a:xfrm>
          <a:prstGeom prst="rect">
            <a:avLst/>
          </a:prstGeom>
        </p:spPr>
        <p:txBody>
          <a:bodyPr vert="horz" wrap="square" lIns="0" tIns="0" rIns="0" bIns="0" rtlCol="0">
            <a:noAutofit/>
          </a:bodyPr>
          <a:lstStyle/>
          <a:p>
            <a:pPr marL="355600" indent="-342900">
              <a:lnSpc>
                <a:spcPct val="100000"/>
              </a:lnSpc>
              <a:spcAft>
                <a:spcPts val="600"/>
              </a:spcAft>
              <a:buFont typeface="Wingdings" panose="05000000000000000000" pitchFamily="2" charset="2"/>
              <a:buChar char="v"/>
            </a:pPr>
            <a:r>
              <a:rPr lang="es-MX" sz="2000" spc="-20" dirty="0">
                <a:solidFill>
                  <a:srgbClr val="C5DAEB"/>
                </a:solidFill>
                <a:cs typeface="Calibri"/>
              </a:rPr>
              <a:t>¿Qué hace el siguiente código?</a:t>
            </a:r>
          </a:p>
          <a:p>
            <a:pPr marL="355600" indent="-342900">
              <a:lnSpc>
                <a:spcPct val="100000"/>
              </a:lnSpc>
              <a:spcAft>
                <a:spcPts val="600"/>
              </a:spcAft>
              <a:buFont typeface="Wingdings" panose="05000000000000000000" pitchFamily="2" charset="2"/>
              <a:buChar char="v"/>
            </a:pPr>
            <a:r>
              <a:rPr lang="es-MX" sz="2000" spc="-20" dirty="0">
                <a:solidFill>
                  <a:srgbClr val="C5DAEB"/>
                </a:solidFill>
                <a:cs typeface="Calibri"/>
              </a:rPr>
              <a:t>¿Por qué?</a:t>
            </a:r>
            <a:endParaRPr sz="2000" dirty="0">
              <a:latin typeface="Calibri"/>
              <a:cs typeface="Calibri"/>
            </a:endParaRPr>
          </a:p>
        </p:txBody>
      </p:sp>
      <p:pic>
        <p:nvPicPr>
          <p:cNvPr id="30" name="Imagen 29">
            <a:extLst>
              <a:ext uri="{FF2B5EF4-FFF2-40B4-BE49-F238E27FC236}">
                <a16:creationId xmlns:a16="http://schemas.microsoft.com/office/drawing/2014/main" id="{991FCAAD-0D5D-4303-B097-8E4641B4FDA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8000" y="2938526"/>
            <a:ext cx="1676400" cy="1676400"/>
          </a:xfrm>
          <a:prstGeom prst="rect">
            <a:avLst/>
          </a:prstGeom>
        </p:spPr>
      </p:pic>
      <p:sp>
        <p:nvSpPr>
          <p:cNvPr id="33" name="object 26">
            <a:extLst>
              <a:ext uri="{FF2B5EF4-FFF2-40B4-BE49-F238E27FC236}">
                <a16:creationId xmlns:a16="http://schemas.microsoft.com/office/drawing/2014/main" id="{00BE2C17-CA86-4675-BA95-012C5F3C3774}"/>
              </a:ext>
            </a:extLst>
          </p:cNvPr>
          <p:cNvSpPr txBox="1"/>
          <p:nvPr/>
        </p:nvSpPr>
        <p:spPr>
          <a:xfrm>
            <a:off x="1275714" y="2163826"/>
            <a:ext cx="334645" cy="774700"/>
          </a:xfrm>
          <a:prstGeom prst="rect">
            <a:avLst/>
          </a:prstGeom>
        </p:spPr>
        <p:txBody>
          <a:bodyPr vert="horz" wrap="square" lIns="0" tIns="0" rIns="0" bIns="0" rtlCol="0">
            <a:noAutofit/>
          </a:bodyPr>
          <a:lstStyle/>
          <a:p>
            <a:pPr marL="12700">
              <a:lnSpc>
                <a:spcPct val="100000"/>
              </a:lnSpc>
            </a:pPr>
            <a:r>
              <a:rPr lang="es-MX" sz="4800" b="1" spc="-25" dirty="0">
                <a:solidFill>
                  <a:srgbClr val="FFFFFF"/>
                </a:solidFill>
                <a:latin typeface="Calibri"/>
                <a:cs typeface="Calibri"/>
              </a:rPr>
              <a:t>3</a:t>
            </a:r>
            <a:endParaRPr sz="4800" dirty="0">
              <a:latin typeface="Calibri"/>
              <a:cs typeface="Calibri"/>
            </a:endParaRPr>
          </a:p>
        </p:txBody>
      </p:sp>
    </p:spTree>
    <p:extLst>
      <p:ext uri="{BB962C8B-B14F-4D97-AF65-F5344CB8AC3E}">
        <p14:creationId xmlns:p14="http://schemas.microsoft.com/office/powerpoint/2010/main" val="1451136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275"/>
            <a:ext cx="940308" cy="896112"/>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420623" y="1676400"/>
            <a:ext cx="2065020" cy="1789176"/>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4572" y="3130295"/>
            <a:ext cx="1778508" cy="2048255"/>
          </a:xfrm>
          <a:prstGeom prst="rect">
            <a:avLst/>
          </a:prstGeom>
          <a:blipFill>
            <a:blip r:embed="rId4" cstate="print"/>
            <a:stretch>
              <a:fillRect/>
            </a:stretch>
          </a:blipFill>
        </p:spPr>
        <p:txBody>
          <a:bodyPr wrap="square" lIns="0" tIns="0" rIns="0" bIns="0" rtlCol="0">
            <a:noAutofit/>
          </a:bodyPr>
          <a:lstStyle/>
          <a:p>
            <a:endParaRPr/>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
        <p:nvSpPr>
          <p:cNvPr id="24" name="object 24"/>
          <p:cNvSpPr txBox="1"/>
          <p:nvPr/>
        </p:nvSpPr>
        <p:spPr>
          <a:xfrm>
            <a:off x="2747770" y="2027355"/>
            <a:ext cx="5314315" cy="1133475"/>
          </a:xfrm>
          <a:prstGeom prst="rect">
            <a:avLst/>
          </a:prstGeom>
        </p:spPr>
        <p:txBody>
          <a:bodyPr vert="horz" wrap="square" lIns="0" tIns="0" rIns="0" bIns="0" rtlCol="0">
            <a:noAutofit/>
          </a:bodyPr>
          <a:lstStyle/>
          <a:p>
            <a:pPr marL="12700" marR="12700">
              <a:lnSpc>
                <a:spcPct val="100000"/>
              </a:lnSpc>
            </a:pPr>
            <a:r>
              <a:rPr sz="3600" dirty="0">
                <a:solidFill>
                  <a:srgbClr val="18BAD4"/>
                </a:solidFill>
                <a:latin typeface="Calibri"/>
                <a:cs typeface="Calibri"/>
              </a:rPr>
              <a:t>O</a:t>
            </a:r>
            <a:r>
              <a:rPr sz="3600" spc="5" dirty="0">
                <a:solidFill>
                  <a:srgbClr val="18BAD4"/>
                </a:solidFill>
                <a:latin typeface="Calibri"/>
                <a:cs typeface="Calibri"/>
              </a:rPr>
              <a:t>p</a:t>
            </a:r>
            <a:r>
              <a:rPr sz="3600" spc="-20" dirty="0">
                <a:solidFill>
                  <a:srgbClr val="18BAD4"/>
                </a:solidFill>
                <a:latin typeface="Calibri"/>
                <a:cs typeface="Calibri"/>
              </a:rPr>
              <a:t>era</a:t>
            </a:r>
            <a:r>
              <a:rPr sz="3600" spc="-5" dirty="0">
                <a:solidFill>
                  <a:srgbClr val="18BAD4"/>
                </a:solidFill>
                <a:latin typeface="Calibri"/>
                <a:cs typeface="Calibri"/>
              </a:rPr>
              <a:t>d</a:t>
            </a:r>
            <a:r>
              <a:rPr sz="3600" spc="-20" dirty="0">
                <a:solidFill>
                  <a:srgbClr val="18BAD4"/>
                </a:solidFill>
                <a:latin typeface="Calibri"/>
                <a:cs typeface="Calibri"/>
              </a:rPr>
              <a:t>ores</a:t>
            </a:r>
            <a:r>
              <a:rPr sz="3600" spc="-30" dirty="0">
                <a:solidFill>
                  <a:srgbClr val="18BAD4"/>
                </a:solidFill>
                <a:latin typeface="Calibri"/>
                <a:cs typeface="Calibri"/>
              </a:rPr>
              <a:t> </a:t>
            </a:r>
            <a:r>
              <a:rPr sz="3600" spc="0" dirty="0">
                <a:solidFill>
                  <a:srgbClr val="18BAD4"/>
                </a:solidFill>
                <a:latin typeface="Calibri"/>
                <a:cs typeface="Calibri"/>
              </a:rPr>
              <a:t>sim</a:t>
            </a:r>
            <a:r>
              <a:rPr sz="3600" spc="10" dirty="0">
                <a:solidFill>
                  <a:srgbClr val="18BAD4"/>
                </a:solidFill>
                <a:latin typeface="Calibri"/>
                <a:cs typeface="Calibri"/>
              </a:rPr>
              <a:t>p</a:t>
            </a:r>
            <a:r>
              <a:rPr sz="3600" spc="0" dirty="0">
                <a:solidFill>
                  <a:srgbClr val="18BAD4"/>
                </a:solidFill>
                <a:latin typeface="Calibri"/>
                <a:cs typeface="Calibri"/>
              </a:rPr>
              <a:t>li</a:t>
            </a:r>
            <a:r>
              <a:rPr sz="3600" spc="10" dirty="0">
                <a:solidFill>
                  <a:srgbClr val="18BAD4"/>
                </a:solidFill>
                <a:latin typeface="Calibri"/>
                <a:cs typeface="Calibri"/>
              </a:rPr>
              <a:t>f</a:t>
            </a:r>
            <a:r>
              <a:rPr sz="3600" spc="0" dirty="0">
                <a:solidFill>
                  <a:srgbClr val="18BAD4"/>
                </a:solidFill>
                <a:latin typeface="Calibri"/>
                <a:cs typeface="Calibri"/>
              </a:rPr>
              <a:t>ic</a:t>
            </a:r>
            <a:r>
              <a:rPr sz="3600" spc="5" dirty="0">
                <a:solidFill>
                  <a:srgbClr val="18BAD4"/>
                </a:solidFill>
                <a:latin typeface="Calibri"/>
                <a:cs typeface="Calibri"/>
              </a:rPr>
              <a:t>a</a:t>
            </a:r>
            <a:r>
              <a:rPr sz="3600" spc="0" dirty="0">
                <a:solidFill>
                  <a:srgbClr val="18BAD4"/>
                </a:solidFill>
                <a:latin typeface="Calibri"/>
                <a:cs typeface="Calibri"/>
              </a:rPr>
              <a:t>dos</a:t>
            </a:r>
            <a:r>
              <a:rPr sz="3600" spc="-15" dirty="0">
                <a:solidFill>
                  <a:srgbClr val="18BAD4"/>
                </a:solidFill>
                <a:latin typeface="Calibri"/>
                <a:cs typeface="Calibri"/>
              </a:rPr>
              <a:t> </a:t>
            </a:r>
            <a:r>
              <a:rPr sz="3600" spc="-20" dirty="0">
                <a:solidFill>
                  <a:srgbClr val="18BAD4"/>
                </a:solidFill>
                <a:latin typeface="Calibri"/>
                <a:cs typeface="Calibri"/>
              </a:rPr>
              <a:t>de ope</a:t>
            </a:r>
            <a:r>
              <a:rPr sz="3600" spc="-5" dirty="0">
                <a:solidFill>
                  <a:srgbClr val="18BAD4"/>
                </a:solidFill>
                <a:latin typeface="Calibri"/>
                <a:cs typeface="Calibri"/>
              </a:rPr>
              <a:t>r</a:t>
            </a:r>
            <a:r>
              <a:rPr sz="3600" spc="0" dirty="0">
                <a:solidFill>
                  <a:srgbClr val="18BAD4"/>
                </a:solidFill>
                <a:latin typeface="Calibri"/>
                <a:cs typeface="Calibri"/>
              </a:rPr>
              <a:t>ac</a:t>
            </a:r>
            <a:r>
              <a:rPr sz="3600" spc="5" dirty="0">
                <a:solidFill>
                  <a:srgbClr val="18BAD4"/>
                </a:solidFill>
                <a:latin typeface="Calibri"/>
                <a:cs typeface="Calibri"/>
              </a:rPr>
              <a:t>i</a:t>
            </a:r>
            <a:r>
              <a:rPr sz="3600" spc="0" dirty="0">
                <a:solidFill>
                  <a:srgbClr val="18BAD4"/>
                </a:solidFill>
                <a:latin typeface="Calibri"/>
                <a:cs typeface="Calibri"/>
              </a:rPr>
              <a:t>ó</a:t>
            </a:r>
            <a:r>
              <a:rPr sz="3600" spc="-5" dirty="0">
                <a:solidFill>
                  <a:srgbClr val="18BAD4"/>
                </a:solidFill>
                <a:latin typeface="Calibri"/>
                <a:cs typeface="Calibri"/>
              </a:rPr>
              <a:t>n</a:t>
            </a:r>
            <a:r>
              <a:rPr sz="3600" spc="0" dirty="0">
                <a:solidFill>
                  <a:srgbClr val="18BAD4"/>
                </a:solidFill>
                <a:latin typeface="Calibri"/>
                <a:cs typeface="Calibri"/>
              </a:rPr>
              <a:t>-asignación</a:t>
            </a:r>
            <a:endParaRPr sz="3600" dirty="0">
              <a:latin typeface="Calibri"/>
              <a:cs typeface="Calibri"/>
            </a:endParaRPr>
          </a:p>
        </p:txBody>
      </p:sp>
    </p:spTree>
    <p:extLst>
      <p:ext uri="{BB962C8B-B14F-4D97-AF65-F5344CB8AC3E}">
        <p14:creationId xmlns:p14="http://schemas.microsoft.com/office/powerpoint/2010/main" val="2502158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3095244" cy="514350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3076912" y="688535"/>
            <a:ext cx="6062521" cy="0"/>
          </a:xfrm>
          <a:custGeom>
            <a:avLst/>
            <a:gdLst/>
            <a:ahLst/>
            <a:cxnLst/>
            <a:rect l="l" t="t" r="r" b="b"/>
            <a:pathLst>
              <a:path w="6062521">
                <a:moveTo>
                  <a:pt x="0" y="0"/>
                </a:moveTo>
                <a:lnTo>
                  <a:pt x="6062521" y="0"/>
                </a:lnTo>
              </a:path>
            </a:pathLst>
          </a:custGeom>
          <a:ln w="13695">
            <a:solidFill>
              <a:srgbClr val="83ACB8"/>
            </a:solidFill>
          </a:ln>
        </p:spPr>
        <p:txBody>
          <a:bodyPr wrap="square" lIns="0" tIns="0" rIns="0" bIns="0" rtlCol="0">
            <a:noAutofit/>
          </a:bodyPr>
          <a:lstStyle/>
          <a:p>
            <a:endParaRPr/>
          </a:p>
        </p:txBody>
      </p:sp>
      <p:sp>
        <p:nvSpPr>
          <p:cNvPr id="4" name="object 4"/>
          <p:cNvSpPr txBox="1"/>
          <p:nvPr/>
        </p:nvSpPr>
        <p:spPr>
          <a:xfrm>
            <a:off x="3192037" y="164526"/>
            <a:ext cx="1064895" cy="300355"/>
          </a:xfrm>
          <a:prstGeom prst="rect">
            <a:avLst/>
          </a:prstGeom>
        </p:spPr>
        <p:txBody>
          <a:bodyPr vert="horz" wrap="square" lIns="0" tIns="0" rIns="0" bIns="0" rtlCol="0">
            <a:noAutofit/>
          </a:bodyPr>
          <a:lstStyle/>
          <a:p>
            <a:pPr marL="12700">
              <a:lnSpc>
                <a:spcPct val="100000"/>
              </a:lnSpc>
            </a:pPr>
            <a:r>
              <a:rPr sz="1900" spc="10" dirty="0">
                <a:solidFill>
                  <a:srgbClr val="4F8093"/>
                </a:solidFill>
                <a:latin typeface="Arial"/>
                <a:cs typeface="Arial"/>
              </a:rPr>
              <a:t>Operador</a:t>
            </a:r>
            <a:endParaRPr sz="1900">
              <a:latin typeface="Arial"/>
              <a:cs typeface="Arial"/>
            </a:endParaRPr>
          </a:p>
        </p:txBody>
      </p:sp>
      <p:sp>
        <p:nvSpPr>
          <p:cNvPr id="5" name="object 5"/>
          <p:cNvSpPr txBox="1"/>
          <p:nvPr/>
        </p:nvSpPr>
        <p:spPr>
          <a:xfrm>
            <a:off x="4794405" y="145476"/>
            <a:ext cx="995044" cy="324485"/>
          </a:xfrm>
          <a:prstGeom prst="rect">
            <a:avLst/>
          </a:prstGeom>
        </p:spPr>
        <p:txBody>
          <a:bodyPr vert="horz" wrap="square" lIns="0" tIns="0" rIns="0" bIns="0" rtlCol="0">
            <a:noAutofit/>
          </a:bodyPr>
          <a:lstStyle/>
          <a:p>
            <a:pPr marL="12700">
              <a:lnSpc>
                <a:spcPct val="100000"/>
              </a:lnSpc>
            </a:pPr>
            <a:r>
              <a:rPr sz="2050" spc="85" dirty="0">
                <a:solidFill>
                  <a:srgbClr val="4F8093"/>
                </a:solidFill>
                <a:latin typeface="Times New Roman"/>
                <a:cs typeface="Times New Roman"/>
              </a:rPr>
              <a:t>Ejemplo</a:t>
            </a:r>
            <a:endParaRPr sz="2050">
              <a:latin typeface="Times New Roman"/>
              <a:cs typeface="Times New Roman"/>
            </a:endParaRPr>
          </a:p>
        </p:txBody>
      </p:sp>
      <p:sp>
        <p:nvSpPr>
          <p:cNvPr id="6" name="object 6"/>
          <p:cNvSpPr txBox="1"/>
          <p:nvPr/>
        </p:nvSpPr>
        <p:spPr>
          <a:xfrm>
            <a:off x="6862419" y="150035"/>
            <a:ext cx="2105660" cy="324485"/>
          </a:xfrm>
          <a:prstGeom prst="rect">
            <a:avLst/>
          </a:prstGeom>
        </p:spPr>
        <p:txBody>
          <a:bodyPr vert="horz" wrap="square" lIns="0" tIns="0" rIns="0" bIns="0" rtlCol="0">
            <a:noAutofit/>
          </a:bodyPr>
          <a:lstStyle/>
          <a:p>
            <a:pPr marL="12700">
              <a:lnSpc>
                <a:spcPct val="100000"/>
              </a:lnSpc>
            </a:pPr>
            <a:r>
              <a:rPr sz="1900" spc="55" dirty="0">
                <a:solidFill>
                  <a:srgbClr val="4F8093"/>
                </a:solidFill>
                <a:latin typeface="Arial"/>
                <a:cs typeface="Arial"/>
              </a:rPr>
              <a:t>Es</a:t>
            </a:r>
            <a:r>
              <a:rPr sz="1900" spc="-365" dirty="0">
                <a:solidFill>
                  <a:srgbClr val="4F8093"/>
                </a:solidFill>
                <a:latin typeface="Arial"/>
                <a:cs typeface="Arial"/>
              </a:rPr>
              <a:t> </a:t>
            </a:r>
            <a:r>
              <a:rPr sz="2050" spc="155" dirty="0">
                <a:solidFill>
                  <a:srgbClr val="4F8093"/>
                </a:solidFill>
                <a:latin typeface="Times New Roman"/>
                <a:cs typeface="Times New Roman"/>
              </a:rPr>
              <a:t>lo</a:t>
            </a:r>
            <a:r>
              <a:rPr sz="2050" spc="-215" dirty="0">
                <a:solidFill>
                  <a:srgbClr val="4F8093"/>
                </a:solidFill>
                <a:latin typeface="Times New Roman"/>
                <a:cs typeface="Times New Roman"/>
              </a:rPr>
              <a:t> </a:t>
            </a:r>
            <a:r>
              <a:rPr sz="2050" spc="185" dirty="0">
                <a:solidFill>
                  <a:srgbClr val="4F8093"/>
                </a:solidFill>
                <a:latin typeface="Times New Roman"/>
                <a:cs typeface="Times New Roman"/>
              </a:rPr>
              <a:t>mismo</a:t>
            </a:r>
            <a:r>
              <a:rPr sz="2050" spc="-120" dirty="0">
                <a:solidFill>
                  <a:srgbClr val="4F8093"/>
                </a:solidFill>
                <a:latin typeface="Times New Roman"/>
                <a:cs typeface="Times New Roman"/>
              </a:rPr>
              <a:t> </a:t>
            </a:r>
            <a:r>
              <a:rPr sz="2050" spc="155" dirty="0">
                <a:solidFill>
                  <a:srgbClr val="4F8093"/>
                </a:solidFill>
                <a:latin typeface="Times New Roman"/>
                <a:cs typeface="Times New Roman"/>
              </a:rPr>
              <a:t>que_</a:t>
            </a:r>
            <a:endParaRPr sz="2050">
              <a:latin typeface="Times New Roman"/>
              <a:cs typeface="Times New Roman"/>
            </a:endParaRPr>
          </a:p>
        </p:txBody>
      </p:sp>
      <p:sp>
        <p:nvSpPr>
          <p:cNvPr id="7" name="object 7"/>
          <p:cNvSpPr txBox="1"/>
          <p:nvPr/>
        </p:nvSpPr>
        <p:spPr>
          <a:xfrm>
            <a:off x="3561813" y="893290"/>
            <a:ext cx="341630" cy="322580"/>
          </a:xfrm>
          <a:prstGeom prst="rect">
            <a:avLst/>
          </a:prstGeom>
        </p:spPr>
        <p:txBody>
          <a:bodyPr vert="horz" wrap="square" lIns="0" tIns="0" rIns="0" bIns="0" rtlCol="0">
            <a:noAutofit/>
          </a:bodyPr>
          <a:lstStyle/>
          <a:p>
            <a:pPr marL="12700">
              <a:lnSpc>
                <a:spcPct val="100000"/>
              </a:lnSpc>
            </a:pPr>
            <a:r>
              <a:rPr sz="2050" spc="35" dirty="0">
                <a:solidFill>
                  <a:srgbClr val="FD1313"/>
                </a:solidFill>
                <a:latin typeface="Arial"/>
                <a:cs typeface="Arial"/>
              </a:rPr>
              <a:t>+=</a:t>
            </a:r>
            <a:endParaRPr sz="2050">
              <a:latin typeface="Arial"/>
              <a:cs typeface="Arial"/>
            </a:endParaRPr>
          </a:p>
        </p:txBody>
      </p:sp>
      <p:sp>
        <p:nvSpPr>
          <p:cNvPr id="8" name="object 8"/>
          <p:cNvSpPr txBox="1"/>
          <p:nvPr/>
        </p:nvSpPr>
        <p:spPr>
          <a:xfrm>
            <a:off x="4885707" y="888729"/>
            <a:ext cx="799465" cy="322580"/>
          </a:xfrm>
          <a:prstGeom prst="rect">
            <a:avLst/>
          </a:prstGeom>
        </p:spPr>
        <p:txBody>
          <a:bodyPr vert="horz" wrap="square" lIns="0" tIns="0" rIns="0" bIns="0" rtlCol="0">
            <a:noAutofit/>
          </a:bodyPr>
          <a:lstStyle/>
          <a:p>
            <a:pPr marL="12700">
              <a:lnSpc>
                <a:spcPct val="100000"/>
              </a:lnSpc>
            </a:pPr>
            <a:r>
              <a:rPr sz="2050" spc="65" dirty="0">
                <a:solidFill>
                  <a:srgbClr val="4F8093"/>
                </a:solidFill>
                <a:latin typeface="Arial"/>
                <a:cs typeface="Arial"/>
              </a:rPr>
              <a:t>y+=10</a:t>
            </a:r>
            <a:endParaRPr sz="2050">
              <a:latin typeface="Arial"/>
              <a:cs typeface="Arial"/>
            </a:endParaRPr>
          </a:p>
        </p:txBody>
      </p:sp>
      <p:sp>
        <p:nvSpPr>
          <p:cNvPr id="9" name="object 9"/>
          <p:cNvSpPr txBox="1"/>
          <p:nvPr/>
        </p:nvSpPr>
        <p:spPr>
          <a:xfrm>
            <a:off x="7437628" y="888729"/>
            <a:ext cx="939165" cy="322580"/>
          </a:xfrm>
          <a:prstGeom prst="rect">
            <a:avLst/>
          </a:prstGeom>
        </p:spPr>
        <p:txBody>
          <a:bodyPr vert="horz" wrap="square" lIns="0" tIns="0" rIns="0" bIns="0" rtlCol="0">
            <a:noAutofit/>
          </a:bodyPr>
          <a:lstStyle/>
          <a:p>
            <a:pPr marL="12700">
              <a:lnSpc>
                <a:spcPct val="100000"/>
              </a:lnSpc>
            </a:pPr>
            <a:r>
              <a:rPr sz="2050" spc="65" dirty="0">
                <a:solidFill>
                  <a:srgbClr val="4F8093"/>
                </a:solidFill>
                <a:latin typeface="Arial"/>
                <a:cs typeface="Arial"/>
              </a:rPr>
              <a:t>y=y+10</a:t>
            </a:r>
            <a:endParaRPr sz="2050">
              <a:latin typeface="Arial"/>
              <a:cs typeface="Arial"/>
            </a:endParaRPr>
          </a:p>
        </p:txBody>
      </p:sp>
      <p:sp>
        <p:nvSpPr>
          <p:cNvPr id="10" name="object 10"/>
          <p:cNvSpPr txBox="1"/>
          <p:nvPr/>
        </p:nvSpPr>
        <p:spPr>
          <a:xfrm>
            <a:off x="3566379" y="1489514"/>
            <a:ext cx="325120" cy="1199515"/>
          </a:xfrm>
          <a:prstGeom prst="rect">
            <a:avLst/>
          </a:prstGeom>
        </p:spPr>
        <p:txBody>
          <a:bodyPr vert="horz" wrap="square" lIns="0" tIns="0" rIns="0" bIns="0" rtlCol="0">
            <a:noAutofit/>
          </a:bodyPr>
          <a:lstStyle/>
          <a:p>
            <a:pPr marL="21590">
              <a:lnSpc>
                <a:spcPct val="100000"/>
              </a:lnSpc>
            </a:pPr>
            <a:r>
              <a:rPr sz="3100" spc="90" dirty="0">
                <a:solidFill>
                  <a:srgbClr val="FD1313"/>
                </a:solidFill>
                <a:latin typeface="Times New Roman"/>
                <a:cs typeface="Times New Roman"/>
              </a:rPr>
              <a:t>--</a:t>
            </a:r>
            <a:endParaRPr sz="3100">
              <a:latin typeface="Times New Roman"/>
              <a:cs typeface="Times New Roman"/>
            </a:endParaRPr>
          </a:p>
          <a:p>
            <a:pPr>
              <a:lnSpc>
                <a:spcPts val="1400"/>
              </a:lnSpc>
              <a:spcBef>
                <a:spcPts val="50"/>
              </a:spcBef>
            </a:pPr>
            <a:endParaRPr sz="1400"/>
          </a:p>
          <a:p>
            <a:pPr marL="12700">
              <a:lnSpc>
                <a:spcPct val="100000"/>
              </a:lnSpc>
            </a:pPr>
            <a:r>
              <a:rPr sz="2050" spc="-225" dirty="0">
                <a:solidFill>
                  <a:srgbClr val="FD1313"/>
                </a:solidFill>
                <a:latin typeface="Courier New"/>
                <a:cs typeface="Courier New"/>
              </a:rPr>
              <a:t>*</a:t>
            </a:r>
            <a:r>
              <a:rPr sz="4650" spc="480" baseline="-8064" dirty="0">
                <a:solidFill>
                  <a:srgbClr val="FD1313"/>
                </a:solidFill>
                <a:latin typeface="Times New Roman"/>
                <a:cs typeface="Times New Roman"/>
              </a:rPr>
              <a:t>-</a:t>
            </a:r>
            <a:endParaRPr sz="4650" baseline="-8064">
              <a:latin typeface="Times New Roman"/>
              <a:cs typeface="Times New Roman"/>
            </a:endParaRPr>
          </a:p>
        </p:txBody>
      </p:sp>
      <p:sp>
        <p:nvSpPr>
          <p:cNvPr id="11" name="object 11"/>
          <p:cNvSpPr txBox="1"/>
          <p:nvPr/>
        </p:nvSpPr>
        <p:spPr>
          <a:xfrm>
            <a:off x="4899403" y="1600063"/>
            <a:ext cx="769620" cy="322580"/>
          </a:xfrm>
          <a:prstGeom prst="rect">
            <a:avLst/>
          </a:prstGeom>
        </p:spPr>
        <p:txBody>
          <a:bodyPr vert="horz" wrap="square" lIns="0" tIns="0" rIns="0" bIns="0" rtlCol="0">
            <a:noAutofit/>
          </a:bodyPr>
          <a:lstStyle/>
          <a:p>
            <a:pPr marL="12700">
              <a:lnSpc>
                <a:spcPct val="100000"/>
              </a:lnSpc>
            </a:pPr>
            <a:r>
              <a:rPr sz="2050" spc="120" dirty="0">
                <a:solidFill>
                  <a:srgbClr val="4F8093"/>
                </a:solidFill>
                <a:latin typeface="Arial"/>
                <a:cs typeface="Arial"/>
              </a:rPr>
              <a:t>y-=10</a:t>
            </a:r>
            <a:endParaRPr sz="2050">
              <a:latin typeface="Arial"/>
              <a:cs typeface="Arial"/>
            </a:endParaRPr>
          </a:p>
        </p:txBody>
      </p:sp>
      <p:sp>
        <p:nvSpPr>
          <p:cNvPr id="12" name="object 12"/>
          <p:cNvSpPr txBox="1"/>
          <p:nvPr/>
        </p:nvSpPr>
        <p:spPr>
          <a:xfrm>
            <a:off x="7446757" y="1609185"/>
            <a:ext cx="908050" cy="322580"/>
          </a:xfrm>
          <a:prstGeom prst="rect">
            <a:avLst/>
          </a:prstGeom>
        </p:spPr>
        <p:txBody>
          <a:bodyPr vert="horz" wrap="square" lIns="0" tIns="0" rIns="0" bIns="0" rtlCol="0">
            <a:noAutofit/>
          </a:bodyPr>
          <a:lstStyle/>
          <a:p>
            <a:pPr marL="12700">
              <a:lnSpc>
                <a:spcPct val="100000"/>
              </a:lnSpc>
            </a:pPr>
            <a:r>
              <a:rPr sz="2050" spc="204" dirty="0">
                <a:solidFill>
                  <a:srgbClr val="4F8093"/>
                </a:solidFill>
                <a:latin typeface="Arial"/>
                <a:cs typeface="Arial"/>
              </a:rPr>
              <a:t>y-y-10</a:t>
            </a:r>
            <a:endParaRPr sz="2050">
              <a:latin typeface="Arial"/>
              <a:cs typeface="Arial"/>
            </a:endParaRPr>
          </a:p>
        </p:txBody>
      </p:sp>
      <p:sp>
        <p:nvSpPr>
          <p:cNvPr id="13" name="object 13"/>
          <p:cNvSpPr txBox="1"/>
          <p:nvPr/>
        </p:nvSpPr>
        <p:spPr>
          <a:xfrm>
            <a:off x="4899403" y="2311400"/>
            <a:ext cx="765810" cy="322580"/>
          </a:xfrm>
          <a:prstGeom prst="rect">
            <a:avLst/>
          </a:prstGeom>
        </p:spPr>
        <p:txBody>
          <a:bodyPr vert="horz" wrap="square" lIns="0" tIns="0" rIns="0" bIns="0" rtlCol="0">
            <a:noAutofit/>
          </a:bodyPr>
          <a:lstStyle/>
          <a:p>
            <a:pPr marL="12700">
              <a:lnSpc>
                <a:spcPct val="100000"/>
              </a:lnSpc>
            </a:pPr>
            <a:r>
              <a:rPr sz="2050" spc="95" dirty="0">
                <a:solidFill>
                  <a:srgbClr val="4F8093"/>
                </a:solidFill>
                <a:latin typeface="Arial"/>
                <a:cs typeface="Arial"/>
              </a:rPr>
              <a:t>y*=10</a:t>
            </a:r>
            <a:endParaRPr sz="2050">
              <a:latin typeface="Arial"/>
              <a:cs typeface="Arial"/>
            </a:endParaRPr>
          </a:p>
        </p:txBody>
      </p:sp>
      <p:sp>
        <p:nvSpPr>
          <p:cNvPr id="14" name="object 14"/>
          <p:cNvSpPr txBox="1"/>
          <p:nvPr/>
        </p:nvSpPr>
        <p:spPr>
          <a:xfrm>
            <a:off x="7446757" y="2320519"/>
            <a:ext cx="901065" cy="322580"/>
          </a:xfrm>
          <a:prstGeom prst="rect">
            <a:avLst/>
          </a:prstGeom>
        </p:spPr>
        <p:txBody>
          <a:bodyPr vert="horz" wrap="square" lIns="0" tIns="0" rIns="0" bIns="0" rtlCol="0">
            <a:noAutofit/>
          </a:bodyPr>
          <a:lstStyle/>
          <a:p>
            <a:pPr marL="12700">
              <a:lnSpc>
                <a:spcPct val="100000"/>
              </a:lnSpc>
            </a:pPr>
            <a:r>
              <a:rPr sz="2050" spc="80" dirty="0">
                <a:solidFill>
                  <a:srgbClr val="4F8093"/>
                </a:solidFill>
                <a:latin typeface="Arial"/>
                <a:cs typeface="Arial"/>
              </a:rPr>
              <a:t>y=y*10</a:t>
            </a:r>
            <a:endParaRPr sz="2050">
              <a:latin typeface="Arial"/>
              <a:cs typeface="Arial"/>
            </a:endParaRPr>
          </a:p>
        </p:txBody>
      </p:sp>
      <p:sp>
        <p:nvSpPr>
          <p:cNvPr id="15" name="object 15"/>
          <p:cNvSpPr txBox="1"/>
          <p:nvPr/>
        </p:nvSpPr>
        <p:spPr>
          <a:xfrm>
            <a:off x="3575509" y="3054822"/>
            <a:ext cx="281940" cy="360680"/>
          </a:xfrm>
          <a:prstGeom prst="rect">
            <a:avLst/>
          </a:prstGeom>
        </p:spPr>
        <p:txBody>
          <a:bodyPr vert="horz" wrap="square" lIns="0" tIns="0" rIns="0" bIns="0" rtlCol="0">
            <a:noAutofit/>
          </a:bodyPr>
          <a:lstStyle/>
          <a:p>
            <a:pPr marL="12700">
              <a:lnSpc>
                <a:spcPct val="100000"/>
              </a:lnSpc>
            </a:pPr>
            <a:r>
              <a:rPr sz="2300" i="1" spc="5" dirty="0">
                <a:solidFill>
                  <a:srgbClr val="FD1313"/>
                </a:solidFill>
                <a:latin typeface="Arial"/>
                <a:cs typeface="Arial"/>
              </a:rPr>
              <a:t>I=</a:t>
            </a:r>
            <a:endParaRPr sz="2300">
              <a:latin typeface="Arial"/>
              <a:cs typeface="Arial"/>
            </a:endParaRPr>
          </a:p>
        </p:txBody>
      </p:sp>
      <p:sp>
        <p:nvSpPr>
          <p:cNvPr id="16" name="object 16"/>
          <p:cNvSpPr txBox="1"/>
          <p:nvPr/>
        </p:nvSpPr>
        <p:spPr>
          <a:xfrm>
            <a:off x="4917664" y="3077453"/>
            <a:ext cx="727075" cy="322580"/>
          </a:xfrm>
          <a:prstGeom prst="rect">
            <a:avLst/>
          </a:prstGeom>
        </p:spPr>
        <p:txBody>
          <a:bodyPr vert="horz" wrap="square" lIns="0" tIns="0" rIns="0" bIns="0" rtlCol="0">
            <a:noAutofit/>
          </a:bodyPr>
          <a:lstStyle/>
          <a:p>
            <a:pPr marL="12700">
              <a:lnSpc>
                <a:spcPct val="100000"/>
              </a:lnSpc>
            </a:pPr>
            <a:r>
              <a:rPr sz="2050" spc="80" dirty="0">
                <a:solidFill>
                  <a:srgbClr val="4F8093"/>
                </a:solidFill>
                <a:latin typeface="Arial"/>
                <a:cs typeface="Arial"/>
              </a:rPr>
              <a:t>y/=10</a:t>
            </a:r>
            <a:endParaRPr sz="2050">
              <a:latin typeface="Arial"/>
              <a:cs typeface="Arial"/>
            </a:endParaRPr>
          </a:p>
        </p:txBody>
      </p:sp>
      <p:sp>
        <p:nvSpPr>
          <p:cNvPr id="17" name="object 17"/>
          <p:cNvSpPr txBox="1"/>
          <p:nvPr/>
        </p:nvSpPr>
        <p:spPr>
          <a:xfrm>
            <a:off x="7469585" y="2917859"/>
            <a:ext cx="861060" cy="322580"/>
          </a:xfrm>
          <a:prstGeom prst="rect">
            <a:avLst/>
          </a:prstGeom>
        </p:spPr>
        <p:txBody>
          <a:bodyPr vert="horz" wrap="square" lIns="0" tIns="0" rIns="0" bIns="0" rtlCol="0">
            <a:noAutofit/>
          </a:bodyPr>
          <a:lstStyle/>
          <a:p>
            <a:pPr marL="12700">
              <a:lnSpc>
                <a:spcPct val="100000"/>
              </a:lnSpc>
            </a:pPr>
            <a:r>
              <a:rPr sz="2050" spc="70" dirty="0">
                <a:solidFill>
                  <a:srgbClr val="4F8093"/>
                </a:solidFill>
                <a:latin typeface="Arial"/>
                <a:cs typeface="Arial"/>
              </a:rPr>
              <a:t>y=y/10</a:t>
            </a:r>
            <a:endParaRPr sz="2050">
              <a:latin typeface="Arial"/>
              <a:cs typeface="Arial"/>
            </a:endParaRPr>
          </a:p>
        </p:txBody>
      </p:sp>
      <p:sp>
        <p:nvSpPr>
          <p:cNvPr id="18" name="object 18"/>
          <p:cNvSpPr txBox="1"/>
          <p:nvPr/>
        </p:nvSpPr>
        <p:spPr>
          <a:xfrm>
            <a:off x="3520728" y="3856544"/>
            <a:ext cx="351155" cy="384810"/>
          </a:xfrm>
          <a:prstGeom prst="rect">
            <a:avLst/>
          </a:prstGeom>
        </p:spPr>
        <p:txBody>
          <a:bodyPr vert="horz" wrap="square" lIns="0" tIns="0" rIns="0" bIns="0" rtlCol="0">
            <a:noAutofit/>
          </a:bodyPr>
          <a:lstStyle/>
          <a:p>
            <a:pPr marL="12700">
              <a:lnSpc>
                <a:spcPct val="100000"/>
              </a:lnSpc>
            </a:pPr>
            <a:r>
              <a:rPr sz="2450" i="1" spc="-254" dirty="0">
                <a:solidFill>
                  <a:srgbClr val="FD1313"/>
                </a:solidFill>
                <a:latin typeface="Times New Roman"/>
                <a:cs typeface="Times New Roman"/>
              </a:rPr>
              <a:t>II=</a:t>
            </a:r>
            <a:endParaRPr sz="2450">
              <a:latin typeface="Times New Roman"/>
              <a:cs typeface="Times New Roman"/>
            </a:endParaRPr>
          </a:p>
        </p:txBody>
      </p:sp>
      <p:sp>
        <p:nvSpPr>
          <p:cNvPr id="19" name="object 19"/>
          <p:cNvSpPr txBox="1"/>
          <p:nvPr/>
        </p:nvSpPr>
        <p:spPr>
          <a:xfrm>
            <a:off x="4872013" y="3889104"/>
            <a:ext cx="812800" cy="322580"/>
          </a:xfrm>
          <a:prstGeom prst="rect">
            <a:avLst/>
          </a:prstGeom>
        </p:spPr>
        <p:txBody>
          <a:bodyPr vert="horz" wrap="square" lIns="0" tIns="0" rIns="0" bIns="0" rtlCol="0">
            <a:noAutofit/>
          </a:bodyPr>
          <a:lstStyle/>
          <a:p>
            <a:pPr marL="12700">
              <a:lnSpc>
                <a:spcPct val="100000"/>
              </a:lnSpc>
            </a:pPr>
            <a:r>
              <a:rPr sz="2050" spc="80" dirty="0">
                <a:solidFill>
                  <a:srgbClr val="4F8093"/>
                </a:solidFill>
                <a:latin typeface="Arial"/>
                <a:cs typeface="Arial"/>
              </a:rPr>
              <a:t>y//=10</a:t>
            </a:r>
            <a:endParaRPr sz="2050">
              <a:latin typeface="Arial"/>
              <a:cs typeface="Arial"/>
            </a:endParaRPr>
          </a:p>
        </p:txBody>
      </p:sp>
      <p:sp>
        <p:nvSpPr>
          <p:cNvPr id="20" name="object 20"/>
          <p:cNvSpPr txBox="1"/>
          <p:nvPr/>
        </p:nvSpPr>
        <p:spPr>
          <a:xfrm>
            <a:off x="7419368" y="3734070"/>
            <a:ext cx="956310" cy="322580"/>
          </a:xfrm>
          <a:prstGeom prst="rect">
            <a:avLst/>
          </a:prstGeom>
        </p:spPr>
        <p:txBody>
          <a:bodyPr vert="horz" wrap="square" lIns="0" tIns="0" rIns="0" bIns="0" rtlCol="0">
            <a:noAutofit/>
          </a:bodyPr>
          <a:lstStyle/>
          <a:p>
            <a:pPr marL="12700">
              <a:lnSpc>
                <a:spcPct val="100000"/>
              </a:lnSpc>
            </a:pPr>
            <a:r>
              <a:rPr sz="2050" spc="85" dirty="0">
                <a:solidFill>
                  <a:srgbClr val="4F8093"/>
                </a:solidFill>
                <a:latin typeface="Arial"/>
                <a:cs typeface="Arial"/>
              </a:rPr>
              <a:t>y=y//10</a:t>
            </a:r>
            <a:endParaRPr sz="2050">
              <a:latin typeface="Arial"/>
              <a:cs typeface="Arial"/>
            </a:endParaRPr>
          </a:p>
        </p:txBody>
      </p:sp>
      <p:sp>
        <p:nvSpPr>
          <p:cNvPr id="21" name="object 21"/>
          <p:cNvSpPr txBox="1"/>
          <p:nvPr/>
        </p:nvSpPr>
        <p:spPr>
          <a:xfrm>
            <a:off x="3502466" y="4700756"/>
            <a:ext cx="439420" cy="322580"/>
          </a:xfrm>
          <a:prstGeom prst="rect">
            <a:avLst/>
          </a:prstGeom>
        </p:spPr>
        <p:txBody>
          <a:bodyPr vert="horz" wrap="square" lIns="0" tIns="0" rIns="0" bIns="0" rtlCol="0">
            <a:noAutofit/>
          </a:bodyPr>
          <a:lstStyle/>
          <a:p>
            <a:pPr marL="12700">
              <a:lnSpc>
                <a:spcPct val="100000"/>
              </a:lnSpc>
            </a:pPr>
            <a:r>
              <a:rPr sz="2050" spc="105" dirty="0">
                <a:solidFill>
                  <a:srgbClr val="FD1313"/>
                </a:solidFill>
                <a:latin typeface="Arial"/>
                <a:cs typeface="Arial"/>
              </a:rPr>
              <a:t>%=</a:t>
            </a:r>
            <a:endParaRPr sz="2050">
              <a:latin typeface="Arial"/>
              <a:cs typeface="Arial"/>
            </a:endParaRPr>
          </a:p>
        </p:txBody>
      </p:sp>
      <p:sp>
        <p:nvSpPr>
          <p:cNvPr id="22" name="object 22"/>
          <p:cNvSpPr txBox="1"/>
          <p:nvPr/>
        </p:nvSpPr>
        <p:spPr>
          <a:xfrm>
            <a:off x="7382846" y="4541161"/>
            <a:ext cx="1033144" cy="322580"/>
          </a:xfrm>
          <a:prstGeom prst="rect">
            <a:avLst/>
          </a:prstGeom>
        </p:spPr>
        <p:txBody>
          <a:bodyPr vert="horz" wrap="square" lIns="0" tIns="0" rIns="0" bIns="0" rtlCol="0">
            <a:noAutofit/>
          </a:bodyPr>
          <a:lstStyle/>
          <a:p>
            <a:pPr marL="12700">
              <a:lnSpc>
                <a:spcPct val="100000"/>
              </a:lnSpc>
            </a:pPr>
            <a:r>
              <a:rPr sz="2050" spc="85" dirty="0">
                <a:solidFill>
                  <a:srgbClr val="4F8093"/>
                </a:solidFill>
                <a:latin typeface="Arial"/>
                <a:cs typeface="Arial"/>
              </a:rPr>
              <a:t>y=y%10</a:t>
            </a:r>
            <a:endParaRPr sz="2050">
              <a:latin typeface="Arial"/>
              <a:cs typeface="Arial"/>
            </a:endParaRPr>
          </a:p>
        </p:txBody>
      </p:sp>
      <p:sp>
        <p:nvSpPr>
          <p:cNvPr id="23" name="object 23"/>
          <p:cNvSpPr txBox="1"/>
          <p:nvPr/>
        </p:nvSpPr>
        <p:spPr>
          <a:xfrm>
            <a:off x="4830926" y="4700756"/>
            <a:ext cx="892810" cy="322580"/>
          </a:xfrm>
          <a:prstGeom prst="rect">
            <a:avLst/>
          </a:prstGeom>
        </p:spPr>
        <p:txBody>
          <a:bodyPr vert="horz" wrap="square" lIns="0" tIns="0" rIns="0" bIns="0" rtlCol="0">
            <a:noAutofit/>
          </a:bodyPr>
          <a:lstStyle/>
          <a:p>
            <a:pPr marL="12700">
              <a:lnSpc>
                <a:spcPct val="100000"/>
              </a:lnSpc>
            </a:pPr>
            <a:r>
              <a:rPr sz="2050" spc="85" dirty="0">
                <a:solidFill>
                  <a:srgbClr val="4F8093"/>
                </a:solidFill>
                <a:latin typeface="Arial"/>
                <a:cs typeface="Arial"/>
              </a:rPr>
              <a:t>y%=10</a:t>
            </a:r>
            <a:endParaRPr sz="205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275"/>
            <a:ext cx="940308" cy="896112"/>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420623" y="1676400"/>
            <a:ext cx="2065020" cy="1789176"/>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4572" y="3130295"/>
            <a:ext cx="1778508" cy="2048255"/>
          </a:xfrm>
          <a:prstGeom prst="rect">
            <a:avLst/>
          </a:prstGeom>
          <a:blipFill>
            <a:blip r:embed="rId4" cstate="print"/>
            <a:stretch>
              <a:fillRect/>
            </a:stretch>
          </a:blipFill>
        </p:spPr>
        <p:txBody>
          <a:bodyPr wrap="square" lIns="0" tIns="0" rIns="0" bIns="0" rtlCol="0">
            <a:noAutofit/>
          </a:bodyPr>
          <a:lstStyle/>
          <a:p>
            <a:endParaRPr/>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
        <p:nvSpPr>
          <p:cNvPr id="24" name="object 24"/>
          <p:cNvSpPr txBox="1"/>
          <p:nvPr/>
        </p:nvSpPr>
        <p:spPr>
          <a:xfrm>
            <a:off x="2598419" y="1744217"/>
            <a:ext cx="6364605" cy="2593086"/>
          </a:xfrm>
          <a:prstGeom prst="rect">
            <a:avLst/>
          </a:prstGeom>
        </p:spPr>
        <p:txBody>
          <a:bodyPr vert="horz" wrap="square" lIns="0" tIns="0" rIns="0" bIns="0" rtlCol="0">
            <a:noAutofit/>
          </a:bodyPr>
          <a:lstStyle/>
          <a:p>
            <a:pPr marL="469900" marR="12700" indent="-457200" algn="just">
              <a:lnSpc>
                <a:spcPts val="3000"/>
              </a:lnSpc>
              <a:spcAft>
                <a:spcPts val="1200"/>
              </a:spcAft>
              <a:buFont typeface="+mj-lt"/>
              <a:buAutoNum type="arabicPeriod"/>
            </a:pPr>
            <a:r>
              <a:rPr sz="2000" dirty="0">
                <a:solidFill>
                  <a:srgbClr val="C5DAEB"/>
                </a:solidFill>
                <a:cs typeface="Calibri"/>
              </a:rPr>
              <a:t>¿Qué quiero repetir? </a:t>
            </a:r>
            <a:endParaRPr lang="es-MX" sz="2000" dirty="0">
              <a:solidFill>
                <a:srgbClr val="C5DAEB"/>
              </a:solidFill>
              <a:cs typeface="Calibri"/>
            </a:endParaRPr>
          </a:p>
          <a:p>
            <a:pPr marL="469900" marR="12700" indent="-457200" algn="just">
              <a:lnSpc>
                <a:spcPts val="3000"/>
              </a:lnSpc>
              <a:spcAft>
                <a:spcPts val="1200"/>
              </a:spcAft>
              <a:buFont typeface="+mj-lt"/>
              <a:buAutoNum type="arabicPeriod"/>
            </a:pPr>
            <a:r>
              <a:rPr sz="2000" dirty="0">
                <a:solidFill>
                  <a:srgbClr val="C5DAEB"/>
                </a:solidFill>
                <a:cs typeface="Calibri"/>
              </a:rPr>
              <a:t>¿Cuántas veces deseo repetirlo? </a:t>
            </a:r>
            <a:endParaRPr lang="es-MX" sz="2000" dirty="0">
              <a:solidFill>
                <a:srgbClr val="C5DAEB"/>
              </a:solidFill>
              <a:cs typeface="Calibri"/>
            </a:endParaRPr>
          </a:p>
          <a:p>
            <a:pPr marL="469900" marR="12700" indent="-457200" algn="just">
              <a:lnSpc>
                <a:spcPts val="3000"/>
              </a:lnSpc>
              <a:spcAft>
                <a:spcPts val="1200"/>
              </a:spcAft>
              <a:buFont typeface="+mj-lt"/>
              <a:buAutoNum type="arabicPeriod"/>
            </a:pPr>
            <a:r>
              <a:rPr sz="2000" dirty="0">
                <a:solidFill>
                  <a:srgbClr val="C5DAEB"/>
                </a:solidFill>
                <a:cs typeface="Calibri"/>
              </a:rPr>
              <a:t>¿Qué debe cambiar </a:t>
            </a:r>
            <a:r>
              <a:rPr sz="2000" dirty="0" err="1">
                <a:solidFill>
                  <a:srgbClr val="C5DAEB"/>
                </a:solidFill>
                <a:cs typeface="Calibri"/>
              </a:rPr>
              <a:t>en</a:t>
            </a:r>
            <a:r>
              <a:rPr sz="2000" dirty="0">
                <a:solidFill>
                  <a:srgbClr val="C5DAEB"/>
                </a:solidFill>
                <a:cs typeface="Calibri"/>
              </a:rPr>
              <a:t> </a:t>
            </a:r>
            <a:r>
              <a:rPr sz="2000" dirty="0" err="1">
                <a:solidFill>
                  <a:srgbClr val="C5DAEB"/>
                </a:solidFill>
                <a:cs typeface="Calibri"/>
              </a:rPr>
              <a:t>cada</a:t>
            </a:r>
            <a:r>
              <a:rPr lang="es-MX" sz="2000" dirty="0">
                <a:solidFill>
                  <a:srgbClr val="C5DAEB"/>
                </a:solidFill>
                <a:cs typeface="Calibri"/>
              </a:rPr>
              <a:t> </a:t>
            </a:r>
            <a:r>
              <a:rPr sz="2000" dirty="0" err="1">
                <a:solidFill>
                  <a:srgbClr val="C5DAEB"/>
                </a:solidFill>
                <a:cs typeface="Calibri"/>
              </a:rPr>
              <a:t>repetición</a:t>
            </a:r>
            <a:r>
              <a:rPr sz="2000" dirty="0">
                <a:solidFill>
                  <a:srgbClr val="C5DAEB"/>
                </a:solidFill>
                <a:cs typeface="Calibri"/>
              </a:rPr>
              <a:t>?</a:t>
            </a:r>
            <a:endParaRPr lang="es-MX" sz="2000" dirty="0">
              <a:solidFill>
                <a:srgbClr val="C5DAEB"/>
              </a:solidFill>
              <a:cs typeface="Calibri"/>
            </a:endParaRPr>
          </a:p>
          <a:p>
            <a:pPr marL="469900" marR="12700" indent="-457200" algn="just">
              <a:lnSpc>
                <a:spcPts val="3000"/>
              </a:lnSpc>
              <a:spcAft>
                <a:spcPts val="1200"/>
              </a:spcAft>
              <a:buFont typeface="+mj-lt"/>
              <a:buAutoNum type="arabicPeriod"/>
            </a:pPr>
            <a:r>
              <a:rPr sz="2000" dirty="0">
                <a:solidFill>
                  <a:srgbClr val="C5DAEB"/>
                </a:solidFill>
                <a:cs typeface="Calibri"/>
              </a:rPr>
              <a:t>¿</a:t>
            </a:r>
            <a:r>
              <a:rPr lang="es-MX" sz="2000" dirty="0">
                <a:solidFill>
                  <a:srgbClr val="C5DAEB"/>
                </a:solidFill>
                <a:cs typeface="Calibri"/>
              </a:rPr>
              <a:t>Q</a:t>
            </a:r>
            <a:r>
              <a:rPr sz="2000" dirty="0" err="1">
                <a:solidFill>
                  <a:srgbClr val="C5DAEB"/>
                </a:solidFill>
                <a:cs typeface="Calibri"/>
              </a:rPr>
              <a:t>ué</a:t>
            </a:r>
            <a:r>
              <a:rPr sz="2000" dirty="0">
                <a:solidFill>
                  <a:srgbClr val="C5DAEB"/>
                </a:solidFill>
                <a:cs typeface="Calibri"/>
              </a:rPr>
              <a:t> debo hacer para que </a:t>
            </a:r>
            <a:r>
              <a:rPr sz="2000" dirty="0" err="1">
                <a:solidFill>
                  <a:srgbClr val="C5DAEB"/>
                </a:solidFill>
                <a:cs typeface="Calibri"/>
              </a:rPr>
              <a:t>termine</a:t>
            </a:r>
            <a:r>
              <a:rPr lang="es-MX" sz="2000" dirty="0">
                <a:solidFill>
                  <a:srgbClr val="C5DAEB"/>
                </a:solidFill>
                <a:cs typeface="Calibri"/>
              </a:rPr>
              <a:t> el ciclo</a:t>
            </a:r>
            <a:r>
              <a:rPr sz="2000" dirty="0">
                <a:solidFill>
                  <a:srgbClr val="C5DAEB"/>
                </a:solidFill>
                <a:cs typeface="Calibri"/>
              </a:rPr>
              <a:t> y no quede como ciclo infinito?</a:t>
            </a:r>
          </a:p>
        </p:txBody>
      </p:sp>
      <p:sp>
        <p:nvSpPr>
          <p:cNvPr id="25" name="object 24">
            <a:extLst>
              <a:ext uri="{FF2B5EF4-FFF2-40B4-BE49-F238E27FC236}">
                <a16:creationId xmlns:a16="http://schemas.microsoft.com/office/drawing/2014/main" id="{8E8D0617-A8CC-4DE0-AFD2-75D10D5FAB05}"/>
              </a:ext>
            </a:extLst>
          </p:cNvPr>
          <p:cNvSpPr txBox="1"/>
          <p:nvPr/>
        </p:nvSpPr>
        <p:spPr>
          <a:xfrm>
            <a:off x="2485643" y="262509"/>
            <a:ext cx="6614135" cy="1133475"/>
          </a:xfrm>
          <a:prstGeom prst="rect">
            <a:avLst/>
          </a:prstGeom>
        </p:spPr>
        <p:txBody>
          <a:bodyPr vert="horz" wrap="square" lIns="0" tIns="0" rIns="0" bIns="0" rtlCol="0">
            <a:noAutofit/>
          </a:bodyPr>
          <a:lstStyle/>
          <a:p>
            <a:pPr marL="12700">
              <a:lnSpc>
                <a:spcPct val="100000"/>
              </a:lnSpc>
            </a:pPr>
            <a:r>
              <a:rPr lang="es-MX" sz="3600" spc="-25" dirty="0">
                <a:solidFill>
                  <a:srgbClr val="18BAD4"/>
                </a:solidFill>
                <a:latin typeface="Calibri"/>
                <a:cs typeface="Calibri"/>
              </a:rPr>
              <a:t>Cuatro</a:t>
            </a:r>
            <a:r>
              <a:rPr sz="3600" spc="-25" dirty="0">
                <a:solidFill>
                  <a:srgbClr val="18BAD4"/>
                </a:solidFill>
                <a:latin typeface="Calibri"/>
                <a:cs typeface="Calibri"/>
              </a:rPr>
              <a:t> preguntas que </a:t>
            </a:r>
            <a:r>
              <a:rPr sz="3600" spc="-25" dirty="0" err="1">
                <a:solidFill>
                  <a:srgbClr val="18BAD4"/>
                </a:solidFill>
                <a:latin typeface="Calibri"/>
                <a:cs typeface="Calibri"/>
              </a:rPr>
              <a:t>nos</a:t>
            </a:r>
            <a:r>
              <a:rPr sz="3600" spc="-25" dirty="0">
                <a:solidFill>
                  <a:srgbClr val="18BAD4"/>
                </a:solidFill>
                <a:latin typeface="Calibri"/>
                <a:cs typeface="Calibri"/>
              </a:rPr>
              <a:t> </a:t>
            </a:r>
            <a:r>
              <a:rPr sz="3600" spc="-25" dirty="0" err="1">
                <a:solidFill>
                  <a:srgbClr val="18BAD4"/>
                </a:solidFill>
                <a:latin typeface="Calibri"/>
                <a:cs typeface="Calibri"/>
              </a:rPr>
              <a:t>debemos</a:t>
            </a:r>
            <a:r>
              <a:rPr lang="es-MX" sz="3600" spc="-25" dirty="0">
                <a:solidFill>
                  <a:srgbClr val="18BAD4"/>
                </a:solidFill>
                <a:latin typeface="Calibri"/>
                <a:cs typeface="Calibri"/>
              </a:rPr>
              <a:t> </a:t>
            </a:r>
            <a:r>
              <a:rPr sz="3600" spc="-25" dirty="0" err="1">
                <a:solidFill>
                  <a:srgbClr val="18BAD4"/>
                </a:solidFill>
                <a:latin typeface="Calibri"/>
                <a:cs typeface="Calibri"/>
              </a:rPr>
              <a:t>hacer</a:t>
            </a:r>
            <a:r>
              <a:rPr sz="3600" spc="-25" dirty="0">
                <a:solidFill>
                  <a:srgbClr val="18BAD4"/>
                </a:solidFill>
                <a:latin typeface="Calibri"/>
                <a:cs typeface="Calibri"/>
              </a:rPr>
              <a:t> antes de codificar un ciclo</a:t>
            </a:r>
          </a:p>
        </p:txBody>
      </p:sp>
    </p:spTree>
    <p:extLst>
      <p:ext uri="{BB962C8B-B14F-4D97-AF65-F5344CB8AC3E}">
        <p14:creationId xmlns:p14="http://schemas.microsoft.com/office/powerpoint/2010/main" val="2292355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275"/>
            <a:ext cx="940308" cy="896112"/>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420623" y="1676400"/>
            <a:ext cx="2065020" cy="1789176"/>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4572" y="3130295"/>
            <a:ext cx="1778508" cy="2048255"/>
          </a:xfrm>
          <a:prstGeom prst="rect">
            <a:avLst/>
          </a:prstGeom>
          <a:blipFill>
            <a:blip r:embed="rId4" cstate="print"/>
            <a:stretch>
              <a:fillRect/>
            </a:stretch>
          </a:blipFill>
        </p:spPr>
        <p:txBody>
          <a:bodyPr wrap="square" lIns="0" tIns="0" rIns="0" bIns="0" rtlCol="0">
            <a:noAutofit/>
          </a:bodyPr>
          <a:lstStyle/>
          <a:p>
            <a:endParaRPr/>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
        <p:nvSpPr>
          <p:cNvPr id="24" name="object 24"/>
          <p:cNvSpPr txBox="1"/>
          <p:nvPr/>
        </p:nvSpPr>
        <p:spPr>
          <a:xfrm>
            <a:off x="2477176" y="291845"/>
            <a:ext cx="5870423" cy="571500"/>
          </a:xfrm>
          <a:prstGeom prst="rect">
            <a:avLst/>
          </a:prstGeom>
        </p:spPr>
        <p:txBody>
          <a:bodyPr vert="horz" wrap="square" lIns="0" tIns="0" rIns="0" bIns="0" rtlCol="0">
            <a:noAutofit/>
          </a:bodyPr>
          <a:lstStyle/>
          <a:p>
            <a:pPr marL="12700">
              <a:lnSpc>
                <a:spcPct val="100000"/>
              </a:lnSpc>
            </a:pPr>
            <a:r>
              <a:rPr sz="4000" dirty="0">
                <a:solidFill>
                  <a:srgbClr val="18BAD4"/>
                </a:solidFill>
                <a:latin typeface="Calibri"/>
                <a:cs typeface="Calibri"/>
              </a:rPr>
              <a:t>Contador</a:t>
            </a:r>
            <a:r>
              <a:rPr sz="4000" spc="-20" dirty="0">
                <a:solidFill>
                  <a:srgbClr val="18BAD4"/>
                </a:solidFill>
                <a:latin typeface="Calibri"/>
                <a:cs typeface="Calibri"/>
              </a:rPr>
              <a:t>es y Acum</a:t>
            </a:r>
            <a:r>
              <a:rPr sz="4000" spc="5" dirty="0">
                <a:solidFill>
                  <a:srgbClr val="18BAD4"/>
                </a:solidFill>
                <a:latin typeface="Calibri"/>
                <a:cs typeface="Calibri"/>
              </a:rPr>
              <a:t>u</a:t>
            </a:r>
            <a:r>
              <a:rPr sz="4000" spc="0" dirty="0">
                <a:solidFill>
                  <a:srgbClr val="18BAD4"/>
                </a:solidFill>
                <a:latin typeface="Calibri"/>
                <a:cs typeface="Calibri"/>
              </a:rPr>
              <a:t>lado</a:t>
            </a:r>
            <a:r>
              <a:rPr sz="4000" spc="5" dirty="0">
                <a:solidFill>
                  <a:srgbClr val="18BAD4"/>
                </a:solidFill>
                <a:latin typeface="Calibri"/>
                <a:cs typeface="Calibri"/>
              </a:rPr>
              <a:t>r</a:t>
            </a:r>
            <a:r>
              <a:rPr sz="4000" spc="-20" dirty="0">
                <a:solidFill>
                  <a:srgbClr val="18BAD4"/>
                </a:solidFill>
                <a:latin typeface="Calibri"/>
                <a:cs typeface="Calibri"/>
              </a:rPr>
              <a:t>es</a:t>
            </a:r>
            <a:endParaRPr sz="4000" dirty="0">
              <a:latin typeface="Calibri"/>
              <a:cs typeface="Calibri"/>
            </a:endParaRPr>
          </a:p>
        </p:txBody>
      </p:sp>
      <p:sp>
        <p:nvSpPr>
          <p:cNvPr id="25" name="object 25"/>
          <p:cNvSpPr txBox="1"/>
          <p:nvPr/>
        </p:nvSpPr>
        <p:spPr>
          <a:xfrm>
            <a:off x="2741804" y="1193291"/>
            <a:ext cx="6348857" cy="3679190"/>
          </a:xfrm>
          <a:prstGeom prst="rect">
            <a:avLst/>
          </a:prstGeom>
        </p:spPr>
        <p:txBody>
          <a:bodyPr vert="horz" wrap="square" lIns="0" tIns="0" rIns="0" bIns="0" rtlCol="0">
            <a:noAutofit/>
          </a:bodyPr>
          <a:lstStyle/>
          <a:p>
            <a:pPr marL="12700">
              <a:lnSpc>
                <a:spcPct val="100000"/>
              </a:lnSpc>
            </a:pPr>
            <a:r>
              <a:rPr sz="2400" b="1" dirty="0">
                <a:solidFill>
                  <a:schemeClr val="accent6">
                    <a:lumMod val="75000"/>
                  </a:schemeClr>
                </a:solidFill>
                <a:latin typeface="Calibri"/>
                <a:cs typeface="Calibri"/>
              </a:rPr>
              <a:t>Conta</a:t>
            </a:r>
            <a:r>
              <a:rPr sz="2400" b="1" spc="-10" dirty="0">
                <a:solidFill>
                  <a:schemeClr val="accent6">
                    <a:lumMod val="75000"/>
                  </a:schemeClr>
                </a:solidFill>
                <a:latin typeface="Calibri"/>
                <a:cs typeface="Calibri"/>
              </a:rPr>
              <a:t>d</a:t>
            </a:r>
            <a:r>
              <a:rPr sz="2400" b="1" spc="0" dirty="0">
                <a:solidFill>
                  <a:schemeClr val="accent6">
                    <a:lumMod val="75000"/>
                  </a:schemeClr>
                </a:solidFill>
                <a:latin typeface="Calibri"/>
                <a:cs typeface="Calibri"/>
              </a:rPr>
              <a:t>ores</a:t>
            </a:r>
            <a:endParaRPr sz="2400" dirty="0">
              <a:solidFill>
                <a:schemeClr val="accent6">
                  <a:lumMod val="75000"/>
                </a:schemeClr>
              </a:solidFill>
              <a:latin typeface="Calibri"/>
              <a:cs typeface="Calibri"/>
            </a:endParaRPr>
          </a:p>
          <a:p>
            <a:pPr marL="12700" marR="956310">
              <a:lnSpc>
                <a:spcPct val="100000"/>
              </a:lnSpc>
              <a:spcBef>
                <a:spcPts val="100"/>
              </a:spcBef>
            </a:pPr>
            <a:r>
              <a:rPr sz="2000" dirty="0">
                <a:solidFill>
                  <a:srgbClr val="C5DAEB"/>
                </a:solidFill>
                <a:cs typeface="Calibri"/>
              </a:rPr>
              <a:t>Variables que incrementan/decrementan en un valor fijo</a:t>
            </a:r>
          </a:p>
          <a:p>
            <a:pPr marL="469900" lvl="1"/>
            <a:r>
              <a:rPr sz="2000" dirty="0">
                <a:solidFill>
                  <a:schemeClr val="bg1"/>
                </a:solidFill>
                <a:cs typeface="Calibri"/>
              </a:rPr>
              <a:t>cont=cont+1</a:t>
            </a:r>
          </a:p>
          <a:p>
            <a:pPr marL="469900" lvl="1"/>
            <a:r>
              <a:rPr sz="2000" dirty="0">
                <a:solidFill>
                  <a:schemeClr val="bg1"/>
                </a:solidFill>
                <a:cs typeface="Calibri"/>
              </a:rPr>
              <a:t>cont+=1</a:t>
            </a:r>
            <a:endParaRPr lang="es-MX" sz="2000" dirty="0">
              <a:solidFill>
                <a:schemeClr val="bg1"/>
              </a:solidFill>
              <a:cs typeface="Calibri"/>
            </a:endParaRPr>
          </a:p>
          <a:p>
            <a:pPr marL="12700">
              <a:lnSpc>
                <a:spcPct val="100000"/>
              </a:lnSpc>
            </a:pPr>
            <a:endParaRPr lang="es-MX" sz="2000" b="1" dirty="0">
              <a:solidFill>
                <a:srgbClr val="C5DAEB"/>
              </a:solidFill>
              <a:latin typeface="Arial"/>
              <a:cs typeface="Calibri"/>
            </a:endParaRPr>
          </a:p>
          <a:p>
            <a:pPr marL="12700">
              <a:lnSpc>
                <a:spcPct val="100000"/>
              </a:lnSpc>
            </a:pPr>
            <a:r>
              <a:rPr sz="2000" b="1" dirty="0" err="1">
                <a:solidFill>
                  <a:schemeClr val="accent6">
                    <a:lumMod val="75000"/>
                  </a:schemeClr>
                </a:solidFill>
                <a:latin typeface="Arial"/>
                <a:cs typeface="Arial"/>
              </a:rPr>
              <a:t>Acum</a:t>
            </a:r>
            <a:r>
              <a:rPr sz="2000" b="1" spc="-10" dirty="0" err="1">
                <a:solidFill>
                  <a:schemeClr val="accent6">
                    <a:lumMod val="75000"/>
                  </a:schemeClr>
                </a:solidFill>
                <a:latin typeface="Arial"/>
                <a:cs typeface="Arial"/>
              </a:rPr>
              <a:t>u</a:t>
            </a:r>
            <a:r>
              <a:rPr sz="2000" b="1" spc="0" dirty="0" err="1">
                <a:solidFill>
                  <a:schemeClr val="accent6">
                    <a:lumMod val="75000"/>
                  </a:schemeClr>
                </a:solidFill>
                <a:latin typeface="Arial"/>
                <a:cs typeface="Arial"/>
              </a:rPr>
              <a:t>ladores</a:t>
            </a:r>
            <a:endParaRPr sz="2000" dirty="0">
              <a:solidFill>
                <a:schemeClr val="accent6">
                  <a:lumMod val="75000"/>
                </a:schemeClr>
              </a:solidFill>
              <a:latin typeface="Arial"/>
              <a:cs typeface="Arial"/>
            </a:endParaRPr>
          </a:p>
          <a:p>
            <a:pPr marL="12700" marR="12700"/>
            <a:r>
              <a:rPr sz="2000" dirty="0">
                <a:solidFill>
                  <a:srgbClr val="C5DAEB"/>
                </a:solidFill>
                <a:cs typeface="Calibri"/>
              </a:rPr>
              <a:t>Variables que incrementan/decrementan con valores diferentes:</a:t>
            </a:r>
          </a:p>
          <a:p>
            <a:pPr marL="469900" marR="2480310" lvl="1">
              <a:spcBef>
                <a:spcPts val="20"/>
              </a:spcBef>
            </a:pPr>
            <a:r>
              <a:rPr sz="2000" dirty="0">
                <a:solidFill>
                  <a:schemeClr val="bg1"/>
                </a:solidFill>
                <a:cs typeface="Calibri"/>
              </a:rPr>
              <a:t>acum=</a:t>
            </a:r>
            <a:r>
              <a:rPr sz="2000" dirty="0" err="1">
                <a:solidFill>
                  <a:schemeClr val="bg1"/>
                </a:solidFill>
                <a:cs typeface="Calibri"/>
              </a:rPr>
              <a:t>acum+x</a:t>
            </a:r>
            <a:r>
              <a:rPr sz="2000" dirty="0">
                <a:solidFill>
                  <a:schemeClr val="bg1"/>
                </a:solidFill>
                <a:cs typeface="Calibri"/>
              </a:rPr>
              <a:t> </a:t>
            </a:r>
            <a:endParaRPr lang="es-MX" sz="2000" dirty="0">
              <a:solidFill>
                <a:schemeClr val="bg1"/>
              </a:solidFill>
              <a:cs typeface="Calibri"/>
            </a:endParaRPr>
          </a:p>
          <a:p>
            <a:pPr marL="469900" marR="2480310" lvl="1">
              <a:spcBef>
                <a:spcPts val="20"/>
              </a:spcBef>
            </a:pPr>
            <a:r>
              <a:rPr sz="2000" dirty="0" err="1">
                <a:solidFill>
                  <a:schemeClr val="bg1"/>
                </a:solidFill>
                <a:cs typeface="Calibri"/>
              </a:rPr>
              <a:t>acum</a:t>
            </a:r>
            <a:r>
              <a:rPr sz="2000" dirty="0">
                <a:solidFill>
                  <a:schemeClr val="bg1"/>
                </a:solidFill>
                <a:cs typeface="Calibri"/>
              </a:rPr>
              <a:t>+=x</a:t>
            </a:r>
          </a:p>
        </p:txBody>
      </p:sp>
    </p:spTree>
    <p:extLst>
      <p:ext uri="{BB962C8B-B14F-4D97-AF65-F5344CB8AC3E}">
        <p14:creationId xmlns:p14="http://schemas.microsoft.com/office/powerpoint/2010/main" val="1947460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120896"/>
            <a:ext cx="684276" cy="59436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315468" y="178307"/>
            <a:ext cx="1089660" cy="943355"/>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0" y="847344"/>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a:p>
        </p:txBody>
      </p:sp>
      <p:sp>
        <p:nvSpPr>
          <p:cNvPr id="5" name="object 5"/>
          <p:cNvSpPr/>
          <p:nvPr/>
        </p:nvSpPr>
        <p:spPr>
          <a:xfrm>
            <a:off x="502919" y="116128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a:p>
        </p:txBody>
      </p:sp>
      <p:sp>
        <p:nvSpPr>
          <p:cNvPr id="6" name="object 6"/>
          <p:cNvSpPr/>
          <p:nvPr/>
        </p:nvSpPr>
        <p:spPr>
          <a:xfrm>
            <a:off x="1208532" y="0"/>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a:p>
        </p:txBody>
      </p:sp>
      <p:sp>
        <p:nvSpPr>
          <p:cNvPr id="7" name="object 7"/>
          <p:cNvSpPr/>
          <p:nvPr/>
        </p:nvSpPr>
        <p:spPr>
          <a:xfrm>
            <a:off x="1208532" y="0"/>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a:p>
        </p:txBody>
      </p:sp>
      <p:sp>
        <p:nvSpPr>
          <p:cNvPr id="8" name="object 8"/>
          <p:cNvSpPr/>
          <p:nvPr/>
        </p:nvSpPr>
        <p:spPr>
          <a:xfrm>
            <a:off x="248411" y="5029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a:p>
        </p:txBody>
      </p:sp>
      <p:sp>
        <p:nvSpPr>
          <p:cNvPr id="9" name="object 9"/>
          <p:cNvSpPr/>
          <p:nvPr/>
        </p:nvSpPr>
        <p:spPr>
          <a:xfrm>
            <a:off x="8763000" y="472135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a:p>
        </p:txBody>
      </p:sp>
      <p:sp>
        <p:nvSpPr>
          <p:cNvPr id="10" name="object 10"/>
          <p:cNvSpPr/>
          <p:nvPr/>
        </p:nvSpPr>
        <p:spPr>
          <a:xfrm>
            <a:off x="8763000" y="4486655"/>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a:p>
        </p:txBody>
      </p:sp>
      <p:sp>
        <p:nvSpPr>
          <p:cNvPr id="11" name="object 11"/>
          <p:cNvSpPr/>
          <p:nvPr/>
        </p:nvSpPr>
        <p:spPr>
          <a:xfrm>
            <a:off x="8523731" y="474116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a:p>
        </p:txBody>
      </p:sp>
      <p:sp>
        <p:nvSpPr>
          <p:cNvPr id="12" name="object 12"/>
          <p:cNvSpPr/>
          <p:nvPr/>
        </p:nvSpPr>
        <p:spPr>
          <a:xfrm>
            <a:off x="8322564" y="362864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a:p>
        </p:txBody>
      </p:sp>
      <p:sp>
        <p:nvSpPr>
          <p:cNvPr id="13" name="object 13"/>
          <p:cNvSpPr/>
          <p:nvPr/>
        </p:nvSpPr>
        <p:spPr>
          <a:xfrm>
            <a:off x="8763761" y="401040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a:p>
        </p:txBody>
      </p:sp>
      <p:sp>
        <p:nvSpPr>
          <p:cNvPr id="14" name="object 14"/>
          <p:cNvSpPr txBox="1"/>
          <p:nvPr/>
        </p:nvSpPr>
        <p:spPr>
          <a:xfrm>
            <a:off x="2185134" y="304800"/>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400" dirty="0">
              <a:latin typeface="Calibri"/>
              <a:cs typeface="Calibri"/>
            </a:endParaRPr>
          </a:p>
        </p:txBody>
      </p:sp>
      <p:sp>
        <p:nvSpPr>
          <p:cNvPr id="15" name="object 15"/>
          <p:cNvSpPr txBox="1"/>
          <p:nvPr/>
        </p:nvSpPr>
        <p:spPr>
          <a:xfrm>
            <a:off x="1545335" y="1444553"/>
            <a:ext cx="6777229" cy="2519510"/>
          </a:xfrm>
          <a:prstGeom prst="rect">
            <a:avLst/>
          </a:prstGeom>
        </p:spPr>
        <p:txBody>
          <a:bodyPr vert="horz" wrap="square" lIns="0" tIns="0" rIns="0" bIns="0" rtlCol="0">
            <a:noAutofit/>
          </a:bodyPr>
          <a:lstStyle/>
          <a:p>
            <a:pPr marL="12700" marR="12700" algn="just">
              <a:lnSpc>
                <a:spcPts val="3000"/>
              </a:lnSpc>
              <a:spcAft>
                <a:spcPts val="1200"/>
              </a:spcAft>
            </a:pPr>
            <a:r>
              <a:rPr lang="es-MX" sz="2000" dirty="0">
                <a:solidFill>
                  <a:srgbClr val="C5DAEB"/>
                </a:solidFill>
                <a:cs typeface="Calibri"/>
              </a:rPr>
              <a:t>En muchos casos la Estructura repetitiva </a:t>
            </a:r>
            <a:r>
              <a:rPr lang="es-MX" sz="2000" dirty="0" err="1">
                <a:solidFill>
                  <a:srgbClr val="C5DAEB"/>
                </a:solidFill>
                <a:cs typeface="Calibri"/>
              </a:rPr>
              <a:t>While</a:t>
            </a:r>
            <a:r>
              <a:rPr lang="es-MX" sz="2000" dirty="0">
                <a:solidFill>
                  <a:srgbClr val="C5DAEB"/>
                </a:solidFill>
                <a:cs typeface="Calibri"/>
              </a:rPr>
              <a:t>, lleva el control del ciclo a través de una variable que llamaremos </a:t>
            </a:r>
            <a:r>
              <a:rPr lang="es-MX" sz="2000" b="1" dirty="0">
                <a:solidFill>
                  <a:schemeClr val="accent6">
                    <a:lumMod val="75000"/>
                  </a:schemeClr>
                </a:solidFill>
                <a:cs typeface="Calibri"/>
              </a:rPr>
              <a:t>contador</a:t>
            </a:r>
            <a:r>
              <a:rPr lang="es-MX" sz="2000" dirty="0">
                <a:solidFill>
                  <a:srgbClr val="C5DAEB"/>
                </a:solidFill>
                <a:cs typeface="Calibri"/>
              </a:rPr>
              <a:t>, que permite controlar el número de repeticiones.</a:t>
            </a:r>
          </a:p>
          <a:p>
            <a:pPr marL="12700" marR="12700" algn="just">
              <a:lnSpc>
                <a:spcPts val="3000"/>
              </a:lnSpc>
              <a:spcAft>
                <a:spcPts val="1200"/>
              </a:spcAft>
            </a:pPr>
            <a:r>
              <a:rPr lang="es-MX" sz="2000" dirty="0">
                <a:solidFill>
                  <a:srgbClr val="C5DAEB"/>
                </a:solidFill>
                <a:cs typeface="Calibri"/>
              </a:rPr>
              <a:t>Por ejemplo, si queremos repetir una determinada instrucción cinco veces, es necesario definir una variable que vaya contando en qué pasada del ciclo se encuentra.</a:t>
            </a:r>
            <a:endParaRPr sz="2000" dirty="0">
              <a:solidFill>
                <a:srgbClr val="C5DAEB"/>
              </a:solidFill>
              <a:cs typeface="Calibri"/>
            </a:endParaRPr>
          </a:p>
        </p:txBody>
      </p:sp>
      <p:sp>
        <p:nvSpPr>
          <p:cNvPr id="25" name="object 25"/>
          <p:cNvSpPr txBox="1"/>
          <p:nvPr/>
        </p:nvSpPr>
        <p:spPr>
          <a:xfrm>
            <a:off x="92456" y="4869179"/>
            <a:ext cx="102870" cy="203200"/>
          </a:xfrm>
          <a:prstGeom prst="rect">
            <a:avLst/>
          </a:prstGeom>
        </p:spPr>
        <p:txBody>
          <a:bodyPr vert="horz" wrap="square" lIns="0" tIns="0" rIns="0" bIns="0" rtlCol="0">
            <a:noAutofit/>
          </a:bodyPr>
          <a:lstStyle/>
          <a:p>
            <a:pPr marL="12700">
              <a:lnSpc>
                <a:spcPct val="100000"/>
              </a:lnSpc>
            </a:pPr>
            <a:r>
              <a:rPr lang="es-MX" sz="1200" spc="-10" dirty="0">
                <a:solidFill>
                  <a:srgbClr val="18BAD4"/>
                </a:solidFill>
                <a:latin typeface="Calibri"/>
                <a:cs typeface="Calibri"/>
              </a:rPr>
              <a:t>2</a:t>
            </a:r>
            <a:endParaRPr sz="1200" dirty="0">
              <a:latin typeface="Calibri"/>
              <a:cs typeface="Calibri"/>
            </a:endParaRPr>
          </a:p>
        </p:txBody>
      </p:sp>
    </p:spTree>
    <p:extLst>
      <p:ext uri="{BB962C8B-B14F-4D97-AF65-F5344CB8AC3E}">
        <p14:creationId xmlns:p14="http://schemas.microsoft.com/office/powerpoint/2010/main" val="3501857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275"/>
            <a:ext cx="940308" cy="896112"/>
          </a:xfrm>
          <a:prstGeom prst="rect">
            <a:avLst/>
          </a:prstGeom>
          <a:blipFill>
            <a:blip r:embed="rId3" cstate="print"/>
            <a:stretch>
              <a:fillRect/>
            </a:stretch>
          </a:blipFill>
        </p:spPr>
        <p:txBody>
          <a:bodyPr wrap="square" lIns="0" tIns="0" rIns="0" bIns="0" rtlCol="0">
            <a:noAutofit/>
          </a:bodyPr>
          <a:lstStyle/>
          <a:p>
            <a:endParaRPr/>
          </a:p>
        </p:txBody>
      </p:sp>
      <p:sp>
        <p:nvSpPr>
          <p:cNvPr id="3" name="object 3"/>
          <p:cNvSpPr/>
          <p:nvPr/>
        </p:nvSpPr>
        <p:spPr>
          <a:xfrm>
            <a:off x="420623" y="1676400"/>
            <a:ext cx="2065020" cy="1789176"/>
          </a:xfrm>
          <a:prstGeom prst="rect">
            <a:avLst/>
          </a:prstGeom>
          <a:blipFill>
            <a:blip r:embed="rId4" cstate="print"/>
            <a:stretch>
              <a:fillRect/>
            </a:stretch>
          </a:blipFill>
        </p:spPr>
        <p:txBody>
          <a:bodyPr wrap="square" lIns="0" tIns="0" rIns="0" bIns="0" rtlCol="0">
            <a:noAutofit/>
          </a:bodyPr>
          <a:lstStyle/>
          <a:p>
            <a:endParaRPr/>
          </a:p>
        </p:txBody>
      </p:sp>
      <p:sp>
        <p:nvSpPr>
          <p:cNvPr id="4" name="object 4"/>
          <p:cNvSpPr/>
          <p:nvPr/>
        </p:nvSpPr>
        <p:spPr>
          <a:xfrm>
            <a:off x="-4572" y="3130295"/>
            <a:ext cx="1778508" cy="2048255"/>
          </a:xfrm>
          <a:prstGeom prst="rect">
            <a:avLst/>
          </a:prstGeom>
          <a:blipFill>
            <a:blip r:embed="rId5" cstate="print"/>
            <a:stretch>
              <a:fillRect/>
            </a:stretch>
          </a:blipFill>
        </p:spPr>
        <p:txBody>
          <a:bodyPr wrap="square" lIns="0" tIns="0" rIns="0" bIns="0" rtlCol="0">
            <a:noAutofit/>
          </a:bodyPr>
          <a:lstStyle/>
          <a:p>
            <a:endParaRPr/>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
        <p:nvSpPr>
          <p:cNvPr id="24" name="object 24"/>
          <p:cNvSpPr txBox="1"/>
          <p:nvPr/>
        </p:nvSpPr>
        <p:spPr>
          <a:xfrm>
            <a:off x="2667000" y="609091"/>
            <a:ext cx="3649700" cy="584200"/>
          </a:xfrm>
          <a:prstGeom prst="rect">
            <a:avLst/>
          </a:prstGeom>
        </p:spPr>
        <p:txBody>
          <a:bodyPr vert="horz" wrap="square" lIns="0" tIns="0" rIns="0" bIns="0" rtlCol="0">
            <a:noAutofit/>
          </a:bodyPr>
          <a:lstStyle/>
          <a:p>
            <a:pPr marL="12700">
              <a:lnSpc>
                <a:spcPct val="100000"/>
              </a:lnSpc>
            </a:pPr>
            <a:r>
              <a:rPr lang="es-MX" sz="3600" dirty="0">
                <a:solidFill>
                  <a:srgbClr val="18BAD4"/>
                </a:solidFill>
                <a:latin typeface="Calibri"/>
                <a:cs typeface="Calibri"/>
              </a:rPr>
              <a:t>Actividad grupal</a:t>
            </a:r>
            <a:endParaRPr sz="3600" dirty="0">
              <a:latin typeface="Calibri"/>
              <a:cs typeface="Calibri"/>
            </a:endParaRPr>
          </a:p>
        </p:txBody>
      </p:sp>
      <p:sp>
        <p:nvSpPr>
          <p:cNvPr id="25" name="object 25"/>
          <p:cNvSpPr txBox="1"/>
          <p:nvPr/>
        </p:nvSpPr>
        <p:spPr>
          <a:xfrm>
            <a:off x="2699795" y="2108199"/>
            <a:ext cx="4158205" cy="502861"/>
          </a:xfrm>
          <a:prstGeom prst="rect">
            <a:avLst/>
          </a:prstGeom>
        </p:spPr>
        <p:txBody>
          <a:bodyPr vert="horz" wrap="square" lIns="0" tIns="0" rIns="0" bIns="0" rtlCol="0">
            <a:noAutofit/>
          </a:bodyPr>
          <a:lstStyle/>
          <a:p>
            <a:pPr marL="355600" indent="-342900">
              <a:lnSpc>
                <a:spcPct val="100000"/>
              </a:lnSpc>
              <a:spcAft>
                <a:spcPts val="600"/>
              </a:spcAft>
              <a:buFont typeface="Wingdings" panose="05000000000000000000" pitchFamily="2" charset="2"/>
              <a:buChar char="v"/>
            </a:pPr>
            <a:r>
              <a:rPr lang="es-MX" sz="2000" spc="-20" dirty="0">
                <a:solidFill>
                  <a:srgbClr val="C5DAEB"/>
                </a:solidFill>
                <a:cs typeface="Calibri"/>
              </a:rPr>
              <a:t>Imprima 5 veces “hola mundo”</a:t>
            </a:r>
            <a:endParaRPr sz="2000" dirty="0">
              <a:latin typeface="Calibri"/>
              <a:cs typeface="Calibri"/>
            </a:endParaRPr>
          </a:p>
        </p:txBody>
      </p:sp>
      <p:sp>
        <p:nvSpPr>
          <p:cNvPr id="26" name="object 25">
            <a:extLst>
              <a:ext uri="{FF2B5EF4-FFF2-40B4-BE49-F238E27FC236}">
                <a16:creationId xmlns:a16="http://schemas.microsoft.com/office/drawing/2014/main" id="{0663B11B-215D-46AB-A19C-E39A65374766}"/>
              </a:ext>
            </a:extLst>
          </p:cNvPr>
          <p:cNvSpPr txBox="1"/>
          <p:nvPr/>
        </p:nvSpPr>
        <p:spPr>
          <a:xfrm>
            <a:off x="2670857" y="1549966"/>
            <a:ext cx="6108601" cy="502861"/>
          </a:xfrm>
          <a:prstGeom prst="rect">
            <a:avLst/>
          </a:prstGeom>
        </p:spPr>
        <p:txBody>
          <a:bodyPr vert="horz" wrap="square" lIns="0" tIns="0" rIns="0" bIns="0" rtlCol="0">
            <a:noAutofit/>
          </a:bodyPr>
          <a:lstStyle/>
          <a:p>
            <a:pPr marL="12700">
              <a:lnSpc>
                <a:spcPct val="100000"/>
              </a:lnSpc>
              <a:spcAft>
                <a:spcPts val="600"/>
              </a:spcAft>
            </a:pPr>
            <a:r>
              <a:rPr lang="es-MX" sz="2000" spc="-20" dirty="0">
                <a:solidFill>
                  <a:srgbClr val="C5DAEB"/>
                </a:solidFill>
                <a:latin typeface="Calibri"/>
                <a:cs typeface="Calibri"/>
              </a:rPr>
              <a:t>Definir el programa en </a:t>
            </a:r>
            <a:r>
              <a:rPr lang="es-MX" sz="2000" b="1" spc="-20" dirty="0">
                <a:solidFill>
                  <a:srgbClr val="FFC000"/>
                </a:solidFill>
                <a:latin typeface="Calibri"/>
                <a:cs typeface="Calibri"/>
              </a:rPr>
              <a:t>Python</a:t>
            </a:r>
            <a:r>
              <a:rPr lang="es-MX" sz="2000" spc="-20" dirty="0">
                <a:solidFill>
                  <a:srgbClr val="C5DAEB"/>
                </a:solidFill>
                <a:latin typeface="Calibri"/>
                <a:cs typeface="Calibri"/>
              </a:rPr>
              <a:t>:</a:t>
            </a:r>
            <a:endParaRPr sz="2000" dirty="0">
              <a:latin typeface="Calibri"/>
              <a:cs typeface="Calibri"/>
            </a:endParaRPr>
          </a:p>
        </p:txBody>
      </p:sp>
      <p:pic>
        <p:nvPicPr>
          <p:cNvPr id="31" name="Imagen 30">
            <a:extLst>
              <a:ext uri="{FF2B5EF4-FFF2-40B4-BE49-F238E27FC236}">
                <a16:creationId xmlns:a16="http://schemas.microsoft.com/office/drawing/2014/main" id="{8BBC9BD6-B05D-4DB3-BED2-301CAA8052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5200" y="2745233"/>
            <a:ext cx="2664864" cy="1789176"/>
          </a:xfrm>
          <a:prstGeom prst="rect">
            <a:avLst/>
          </a:prstGeom>
        </p:spPr>
      </p:pic>
      <p:sp>
        <p:nvSpPr>
          <p:cNvPr id="32" name="object 26">
            <a:extLst>
              <a:ext uri="{FF2B5EF4-FFF2-40B4-BE49-F238E27FC236}">
                <a16:creationId xmlns:a16="http://schemas.microsoft.com/office/drawing/2014/main" id="{96D9A129-C789-411B-AA78-1367C71B2FBE}"/>
              </a:ext>
            </a:extLst>
          </p:cNvPr>
          <p:cNvSpPr txBox="1"/>
          <p:nvPr/>
        </p:nvSpPr>
        <p:spPr>
          <a:xfrm>
            <a:off x="1275714" y="2163826"/>
            <a:ext cx="334645" cy="774700"/>
          </a:xfrm>
          <a:prstGeom prst="rect">
            <a:avLst/>
          </a:prstGeom>
        </p:spPr>
        <p:txBody>
          <a:bodyPr vert="horz" wrap="square" lIns="0" tIns="0" rIns="0" bIns="0" rtlCol="0">
            <a:noAutofit/>
          </a:bodyPr>
          <a:lstStyle/>
          <a:p>
            <a:pPr marL="12700">
              <a:lnSpc>
                <a:spcPct val="100000"/>
              </a:lnSpc>
            </a:pPr>
            <a:r>
              <a:rPr sz="4800" b="1" spc="-25" dirty="0">
                <a:solidFill>
                  <a:srgbClr val="FFFFFF"/>
                </a:solidFill>
                <a:latin typeface="Calibri"/>
                <a:cs typeface="Calibri"/>
              </a:rPr>
              <a:t>1</a:t>
            </a:r>
            <a:endParaRPr sz="4800" dirty="0">
              <a:latin typeface="Calibri"/>
              <a:cs typeface="Calibri"/>
            </a:endParaRPr>
          </a:p>
        </p:txBody>
      </p:sp>
    </p:spTree>
    <p:extLst>
      <p:ext uri="{BB962C8B-B14F-4D97-AF65-F5344CB8AC3E}">
        <p14:creationId xmlns:p14="http://schemas.microsoft.com/office/powerpoint/2010/main" val="1903454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275"/>
            <a:ext cx="940308" cy="896112"/>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4572" y="3130295"/>
            <a:ext cx="1778508" cy="2048255"/>
          </a:xfrm>
          <a:prstGeom prst="rect">
            <a:avLst/>
          </a:prstGeom>
          <a:blipFill>
            <a:blip r:embed="rId4" cstate="print"/>
            <a:stretch>
              <a:fillRect/>
            </a:stretch>
          </a:blipFill>
        </p:spPr>
        <p:txBody>
          <a:bodyPr wrap="square" lIns="0" tIns="0" rIns="0" bIns="0" rtlCol="0">
            <a:noAutofit/>
          </a:bodyPr>
          <a:lstStyle/>
          <a:p>
            <a:endParaRPr/>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
        <p:nvSpPr>
          <p:cNvPr id="24" name="object 24"/>
          <p:cNvSpPr txBox="1"/>
          <p:nvPr/>
        </p:nvSpPr>
        <p:spPr>
          <a:xfrm>
            <a:off x="2787752" y="266191"/>
            <a:ext cx="3649700" cy="1111504"/>
          </a:xfrm>
          <a:prstGeom prst="rect">
            <a:avLst/>
          </a:prstGeom>
        </p:spPr>
        <p:txBody>
          <a:bodyPr vert="horz" wrap="square" lIns="0" tIns="0" rIns="0" bIns="0" rtlCol="0">
            <a:noAutofit/>
          </a:bodyPr>
          <a:lstStyle/>
          <a:p>
            <a:pPr marL="12700">
              <a:lnSpc>
                <a:spcPct val="100000"/>
              </a:lnSpc>
            </a:pPr>
            <a:r>
              <a:rPr lang="es-MX" sz="3600" dirty="0">
                <a:solidFill>
                  <a:srgbClr val="18BAD4"/>
                </a:solidFill>
                <a:latin typeface="Calibri"/>
                <a:cs typeface="Calibri"/>
              </a:rPr>
              <a:t>Actividad grupal</a:t>
            </a:r>
          </a:p>
          <a:p>
            <a:pPr marL="12700">
              <a:lnSpc>
                <a:spcPct val="100000"/>
              </a:lnSpc>
            </a:pPr>
            <a:r>
              <a:rPr lang="es-MX" sz="2800" b="1" dirty="0">
                <a:solidFill>
                  <a:schemeClr val="bg1"/>
                </a:solidFill>
                <a:latin typeface="Calibri"/>
                <a:cs typeface="Calibri"/>
              </a:rPr>
              <a:t>Programa</a:t>
            </a:r>
            <a:endParaRPr sz="2800" b="1" dirty="0">
              <a:solidFill>
                <a:schemeClr val="bg1"/>
              </a:solidFill>
              <a:latin typeface="Calibri"/>
              <a:cs typeface="Calibri"/>
            </a:endParaRPr>
          </a:p>
        </p:txBody>
      </p:sp>
      <p:sp>
        <p:nvSpPr>
          <p:cNvPr id="39" name="object 3">
            <a:extLst>
              <a:ext uri="{FF2B5EF4-FFF2-40B4-BE49-F238E27FC236}">
                <a16:creationId xmlns:a16="http://schemas.microsoft.com/office/drawing/2014/main" id="{A525328C-784D-4E43-B52C-66C9899CC64E}"/>
              </a:ext>
            </a:extLst>
          </p:cNvPr>
          <p:cNvSpPr/>
          <p:nvPr/>
        </p:nvSpPr>
        <p:spPr>
          <a:xfrm>
            <a:off x="420623" y="1676400"/>
            <a:ext cx="2065020" cy="1789176"/>
          </a:xfrm>
          <a:prstGeom prst="rect">
            <a:avLst/>
          </a:prstGeom>
          <a:blipFill>
            <a:blip r:embed="rId5" cstate="print"/>
            <a:stretch>
              <a:fillRect/>
            </a:stretch>
          </a:blipFill>
        </p:spPr>
        <p:txBody>
          <a:bodyPr wrap="square" lIns="0" tIns="0" rIns="0" bIns="0" rtlCol="0">
            <a:noAutofit/>
          </a:bodyPr>
          <a:lstStyle/>
          <a:p>
            <a:endParaRPr/>
          </a:p>
        </p:txBody>
      </p:sp>
      <p:sp>
        <p:nvSpPr>
          <p:cNvPr id="41" name="object 26">
            <a:extLst>
              <a:ext uri="{FF2B5EF4-FFF2-40B4-BE49-F238E27FC236}">
                <a16:creationId xmlns:a16="http://schemas.microsoft.com/office/drawing/2014/main" id="{D13731EE-52D3-4A63-BB6D-961F6EE8714D}"/>
              </a:ext>
            </a:extLst>
          </p:cNvPr>
          <p:cNvSpPr txBox="1"/>
          <p:nvPr/>
        </p:nvSpPr>
        <p:spPr>
          <a:xfrm>
            <a:off x="1275714" y="2163826"/>
            <a:ext cx="334645" cy="774700"/>
          </a:xfrm>
          <a:prstGeom prst="rect">
            <a:avLst/>
          </a:prstGeom>
        </p:spPr>
        <p:txBody>
          <a:bodyPr vert="horz" wrap="square" lIns="0" tIns="0" rIns="0" bIns="0" rtlCol="0">
            <a:noAutofit/>
          </a:bodyPr>
          <a:lstStyle/>
          <a:p>
            <a:pPr marL="12700">
              <a:lnSpc>
                <a:spcPct val="100000"/>
              </a:lnSpc>
            </a:pPr>
            <a:r>
              <a:rPr sz="4800" b="1" spc="-25" dirty="0">
                <a:solidFill>
                  <a:srgbClr val="FFFFFF"/>
                </a:solidFill>
                <a:latin typeface="Calibri"/>
                <a:cs typeface="Calibri"/>
              </a:rPr>
              <a:t>1</a:t>
            </a:r>
            <a:endParaRPr sz="4800" dirty="0">
              <a:latin typeface="Calibri"/>
              <a:cs typeface="Calibri"/>
            </a:endParaRPr>
          </a:p>
        </p:txBody>
      </p:sp>
      <p:pic>
        <p:nvPicPr>
          <p:cNvPr id="3" name="Imagen 2">
            <a:extLst>
              <a:ext uri="{FF2B5EF4-FFF2-40B4-BE49-F238E27FC236}">
                <a16:creationId xmlns:a16="http://schemas.microsoft.com/office/drawing/2014/main" id="{8647C2B7-FD8D-4319-849E-9E564F0B27AA}"/>
              </a:ext>
            </a:extLst>
          </p:cNvPr>
          <p:cNvPicPr>
            <a:picLocks noChangeAspect="1"/>
          </p:cNvPicPr>
          <p:nvPr/>
        </p:nvPicPr>
        <p:blipFill>
          <a:blip r:embed="rId6"/>
          <a:stretch>
            <a:fillRect/>
          </a:stretch>
        </p:blipFill>
        <p:spPr>
          <a:xfrm>
            <a:off x="2756708" y="1710154"/>
            <a:ext cx="5252494" cy="1775081"/>
          </a:xfrm>
          <a:prstGeom prst="rect">
            <a:avLst/>
          </a:prstGeom>
        </p:spPr>
      </p:pic>
      <p:pic>
        <p:nvPicPr>
          <p:cNvPr id="36" name="Imagen 35">
            <a:extLst>
              <a:ext uri="{FF2B5EF4-FFF2-40B4-BE49-F238E27FC236}">
                <a16:creationId xmlns:a16="http://schemas.microsoft.com/office/drawing/2014/main" id="{92CAD75B-0586-4CEB-A051-AE58F6A7B66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81680" y="2930057"/>
            <a:ext cx="855044" cy="855044"/>
          </a:xfrm>
          <a:prstGeom prst="rect">
            <a:avLst/>
          </a:prstGeom>
          <a:effectLst>
            <a:outerShdw blurRad="50800" dist="50800" dir="5400000" algn="ctr" rotWithShape="0">
              <a:schemeClr val="bg1">
                <a:lumMod val="85000"/>
              </a:schemeClr>
            </a:outerShdw>
            <a:softEdge rad="25400"/>
          </a:effectLst>
        </p:spPr>
      </p:pic>
    </p:spTree>
    <p:extLst>
      <p:ext uri="{BB962C8B-B14F-4D97-AF65-F5344CB8AC3E}">
        <p14:creationId xmlns:p14="http://schemas.microsoft.com/office/powerpoint/2010/main" val="1919307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275"/>
            <a:ext cx="940308" cy="896112"/>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420623" y="1676400"/>
            <a:ext cx="2065020" cy="1789176"/>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4572" y="3130295"/>
            <a:ext cx="1778508" cy="2048255"/>
          </a:xfrm>
          <a:prstGeom prst="rect">
            <a:avLst/>
          </a:prstGeom>
          <a:blipFill>
            <a:blip r:embed="rId4" cstate="print"/>
            <a:stretch>
              <a:fillRect/>
            </a:stretch>
          </a:blipFill>
        </p:spPr>
        <p:txBody>
          <a:bodyPr wrap="square" lIns="0" tIns="0" rIns="0" bIns="0" rtlCol="0">
            <a:noAutofit/>
          </a:bodyPr>
          <a:lstStyle/>
          <a:p>
            <a:endParaRPr/>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
        <p:nvSpPr>
          <p:cNvPr id="24" name="object 24"/>
          <p:cNvSpPr txBox="1"/>
          <p:nvPr/>
        </p:nvSpPr>
        <p:spPr>
          <a:xfrm>
            <a:off x="2634136" y="1776982"/>
            <a:ext cx="2199640" cy="1789175"/>
          </a:xfrm>
          <a:prstGeom prst="rect">
            <a:avLst/>
          </a:prstGeom>
        </p:spPr>
        <p:txBody>
          <a:bodyPr vert="horz" wrap="square" lIns="0" tIns="0" rIns="0" bIns="0" rtlCol="0">
            <a:noAutofit/>
          </a:bodyPr>
          <a:lstStyle/>
          <a:p>
            <a:pPr marL="12700">
              <a:lnSpc>
                <a:spcPct val="100000"/>
              </a:lnSpc>
            </a:pPr>
            <a:r>
              <a:rPr lang="es-MX" sz="3600" dirty="0">
                <a:solidFill>
                  <a:srgbClr val="18BAD4"/>
                </a:solidFill>
                <a:latin typeface="Calibri"/>
                <a:cs typeface="Calibri"/>
              </a:rPr>
              <a:t>Estructura repetitiva </a:t>
            </a:r>
            <a:r>
              <a:rPr lang="es-MX" sz="3600" dirty="0" err="1">
                <a:solidFill>
                  <a:srgbClr val="18BAD4"/>
                </a:solidFill>
                <a:latin typeface="Calibri"/>
                <a:cs typeface="Calibri"/>
              </a:rPr>
              <a:t>While</a:t>
            </a:r>
            <a:endParaRPr sz="3600" dirty="0">
              <a:latin typeface="Calibri"/>
              <a:cs typeface="Calibri"/>
            </a:endParaRPr>
          </a:p>
        </p:txBody>
      </p:sp>
      <p:pic>
        <p:nvPicPr>
          <p:cNvPr id="27" name="Imagen 26">
            <a:extLst>
              <a:ext uri="{FF2B5EF4-FFF2-40B4-BE49-F238E27FC236}">
                <a16:creationId xmlns:a16="http://schemas.microsoft.com/office/drawing/2014/main" id="{AA60D644-EE4B-4B9B-8E38-9DD6BC7580BF}"/>
              </a:ext>
            </a:extLst>
          </p:cNvPr>
          <p:cNvPicPr>
            <a:picLocks noChangeAspect="1"/>
          </p:cNvPicPr>
          <p:nvPr/>
        </p:nvPicPr>
        <p:blipFill>
          <a:blip r:embed="rId5"/>
          <a:stretch>
            <a:fillRect/>
          </a:stretch>
        </p:blipFill>
        <p:spPr>
          <a:xfrm>
            <a:off x="5105400" y="0"/>
            <a:ext cx="4038600" cy="51435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275"/>
            <a:ext cx="940308" cy="896112"/>
          </a:xfrm>
          <a:prstGeom prst="rect">
            <a:avLst/>
          </a:prstGeom>
          <a:blipFill>
            <a:blip r:embed="rId3" cstate="print"/>
            <a:stretch>
              <a:fillRect/>
            </a:stretch>
          </a:blipFill>
        </p:spPr>
        <p:txBody>
          <a:bodyPr wrap="square" lIns="0" tIns="0" rIns="0" bIns="0" rtlCol="0">
            <a:noAutofit/>
          </a:bodyPr>
          <a:lstStyle/>
          <a:p>
            <a:endParaRPr/>
          </a:p>
        </p:txBody>
      </p:sp>
      <p:sp>
        <p:nvSpPr>
          <p:cNvPr id="3" name="object 3"/>
          <p:cNvSpPr/>
          <p:nvPr/>
        </p:nvSpPr>
        <p:spPr>
          <a:xfrm>
            <a:off x="420623" y="1676400"/>
            <a:ext cx="2065020" cy="1789176"/>
          </a:xfrm>
          <a:prstGeom prst="rect">
            <a:avLst/>
          </a:prstGeom>
          <a:blipFill>
            <a:blip r:embed="rId4" cstate="print"/>
            <a:stretch>
              <a:fillRect/>
            </a:stretch>
          </a:blipFill>
        </p:spPr>
        <p:txBody>
          <a:bodyPr wrap="square" lIns="0" tIns="0" rIns="0" bIns="0" rtlCol="0">
            <a:noAutofit/>
          </a:bodyPr>
          <a:lstStyle/>
          <a:p>
            <a:endParaRPr/>
          </a:p>
        </p:txBody>
      </p:sp>
      <p:sp>
        <p:nvSpPr>
          <p:cNvPr id="4" name="object 4"/>
          <p:cNvSpPr/>
          <p:nvPr/>
        </p:nvSpPr>
        <p:spPr>
          <a:xfrm>
            <a:off x="-4572" y="3130295"/>
            <a:ext cx="1778508" cy="2048255"/>
          </a:xfrm>
          <a:prstGeom prst="rect">
            <a:avLst/>
          </a:prstGeom>
          <a:blipFill>
            <a:blip r:embed="rId5" cstate="print"/>
            <a:stretch>
              <a:fillRect/>
            </a:stretch>
          </a:blipFill>
        </p:spPr>
        <p:txBody>
          <a:bodyPr wrap="square" lIns="0" tIns="0" rIns="0" bIns="0" rtlCol="0">
            <a:noAutofit/>
          </a:bodyPr>
          <a:lstStyle/>
          <a:p>
            <a:endParaRPr/>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
        <p:nvSpPr>
          <p:cNvPr id="24" name="object 24"/>
          <p:cNvSpPr txBox="1"/>
          <p:nvPr/>
        </p:nvSpPr>
        <p:spPr>
          <a:xfrm>
            <a:off x="2667000" y="609091"/>
            <a:ext cx="3649700" cy="584200"/>
          </a:xfrm>
          <a:prstGeom prst="rect">
            <a:avLst/>
          </a:prstGeom>
        </p:spPr>
        <p:txBody>
          <a:bodyPr vert="horz" wrap="square" lIns="0" tIns="0" rIns="0" bIns="0" rtlCol="0">
            <a:noAutofit/>
          </a:bodyPr>
          <a:lstStyle/>
          <a:p>
            <a:pPr marL="12700">
              <a:lnSpc>
                <a:spcPct val="100000"/>
              </a:lnSpc>
            </a:pPr>
            <a:r>
              <a:rPr lang="es-MX" sz="3600" dirty="0">
                <a:solidFill>
                  <a:srgbClr val="18BAD4"/>
                </a:solidFill>
                <a:latin typeface="Calibri"/>
                <a:cs typeface="Calibri"/>
              </a:rPr>
              <a:t>Actividad grupal</a:t>
            </a:r>
            <a:endParaRPr sz="3600" dirty="0">
              <a:latin typeface="Calibri"/>
              <a:cs typeface="Calibri"/>
            </a:endParaRPr>
          </a:p>
        </p:txBody>
      </p:sp>
      <p:sp>
        <p:nvSpPr>
          <p:cNvPr id="25" name="object 25"/>
          <p:cNvSpPr txBox="1"/>
          <p:nvPr/>
        </p:nvSpPr>
        <p:spPr>
          <a:xfrm>
            <a:off x="2699795" y="2108199"/>
            <a:ext cx="4158205" cy="502861"/>
          </a:xfrm>
          <a:prstGeom prst="rect">
            <a:avLst/>
          </a:prstGeom>
        </p:spPr>
        <p:txBody>
          <a:bodyPr vert="horz" wrap="square" lIns="0" tIns="0" rIns="0" bIns="0" rtlCol="0">
            <a:noAutofit/>
          </a:bodyPr>
          <a:lstStyle/>
          <a:p>
            <a:pPr marL="355600" indent="-342900">
              <a:lnSpc>
                <a:spcPct val="100000"/>
              </a:lnSpc>
              <a:spcAft>
                <a:spcPts val="600"/>
              </a:spcAft>
              <a:buFont typeface="Wingdings" panose="05000000000000000000" pitchFamily="2" charset="2"/>
              <a:buChar char="v"/>
            </a:pPr>
            <a:r>
              <a:rPr lang="es-MX" sz="2000" spc="-20" dirty="0">
                <a:solidFill>
                  <a:srgbClr val="C5DAEB"/>
                </a:solidFill>
                <a:cs typeface="Calibri"/>
              </a:rPr>
              <a:t>Imprima los números del 5 al 1.</a:t>
            </a:r>
            <a:endParaRPr sz="2000" dirty="0">
              <a:latin typeface="Calibri"/>
              <a:cs typeface="Calibri"/>
            </a:endParaRPr>
          </a:p>
        </p:txBody>
      </p:sp>
      <p:sp>
        <p:nvSpPr>
          <p:cNvPr id="26" name="object 25">
            <a:extLst>
              <a:ext uri="{FF2B5EF4-FFF2-40B4-BE49-F238E27FC236}">
                <a16:creationId xmlns:a16="http://schemas.microsoft.com/office/drawing/2014/main" id="{0663B11B-215D-46AB-A19C-E39A65374766}"/>
              </a:ext>
            </a:extLst>
          </p:cNvPr>
          <p:cNvSpPr txBox="1"/>
          <p:nvPr/>
        </p:nvSpPr>
        <p:spPr>
          <a:xfrm>
            <a:off x="2670857" y="1549966"/>
            <a:ext cx="6108601" cy="502861"/>
          </a:xfrm>
          <a:prstGeom prst="rect">
            <a:avLst/>
          </a:prstGeom>
        </p:spPr>
        <p:txBody>
          <a:bodyPr vert="horz" wrap="square" lIns="0" tIns="0" rIns="0" bIns="0" rtlCol="0">
            <a:noAutofit/>
          </a:bodyPr>
          <a:lstStyle/>
          <a:p>
            <a:pPr marL="12700">
              <a:lnSpc>
                <a:spcPct val="100000"/>
              </a:lnSpc>
              <a:spcAft>
                <a:spcPts val="600"/>
              </a:spcAft>
            </a:pPr>
            <a:r>
              <a:rPr lang="es-MX" sz="2000" spc="-20" dirty="0">
                <a:solidFill>
                  <a:srgbClr val="C5DAEB"/>
                </a:solidFill>
                <a:latin typeface="Calibri"/>
                <a:cs typeface="Calibri"/>
              </a:rPr>
              <a:t>Definir el programa en </a:t>
            </a:r>
            <a:r>
              <a:rPr lang="es-MX" sz="2000" b="1" spc="-20" dirty="0">
                <a:solidFill>
                  <a:srgbClr val="FFC000"/>
                </a:solidFill>
                <a:latin typeface="Calibri"/>
                <a:cs typeface="Calibri"/>
              </a:rPr>
              <a:t>Python</a:t>
            </a:r>
            <a:r>
              <a:rPr lang="es-MX" sz="2000" spc="-20" dirty="0">
                <a:solidFill>
                  <a:srgbClr val="C5DAEB"/>
                </a:solidFill>
                <a:latin typeface="Calibri"/>
                <a:cs typeface="Calibri"/>
              </a:rPr>
              <a:t>:</a:t>
            </a:r>
            <a:endParaRPr sz="2000" dirty="0">
              <a:latin typeface="Calibri"/>
              <a:cs typeface="Calibri"/>
            </a:endParaRPr>
          </a:p>
        </p:txBody>
      </p:sp>
      <p:pic>
        <p:nvPicPr>
          <p:cNvPr id="31" name="Imagen 30">
            <a:extLst>
              <a:ext uri="{FF2B5EF4-FFF2-40B4-BE49-F238E27FC236}">
                <a16:creationId xmlns:a16="http://schemas.microsoft.com/office/drawing/2014/main" id="{8BBC9BD6-B05D-4DB3-BED2-301CAA8052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5200" y="2745233"/>
            <a:ext cx="2664864" cy="1789176"/>
          </a:xfrm>
          <a:prstGeom prst="rect">
            <a:avLst/>
          </a:prstGeom>
        </p:spPr>
      </p:pic>
      <p:sp>
        <p:nvSpPr>
          <p:cNvPr id="32" name="object 26">
            <a:extLst>
              <a:ext uri="{FF2B5EF4-FFF2-40B4-BE49-F238E27FC236}">
                <a16:creationId xmlns:a16="http://schemas.microsoft.com/office/drawing/2014/main" id="{96D9A129-C789-411B-AA78-1367C71B2FBE}"/>
              </a:ext>
            </a:extLst>
          </p:cNvPr>
          <p:cNvSpPr txBox="1"/>
          <p:nvPr/>
        </p:nvSpPr>
        <p:spPr>
          <a:xfrm>
            <a:off x="1275714" y="2163826"/>
            <a:ext cx="334645" cy="774700"/>
          </a:xfrm>
          <a:prstGeom prst="rect">
            <a:avLst/>
          </a:prstGeom>
        </p:spPr>
        <p:txBody>
          <a:bodyPr vert="horz" wrap="square" lIns="0" tIns="0" rIns="0" bIns="0" rtlCol="0">
            <a:noAutofit/>
          </a:bodyPr>
          <a:lstStyle/>
          <a:p>
            <a:pPr marL="12700">
              <a:lnSpc>
                <a:spcPct val="100000"/>
              </a:lnSpc>
            </a:pPr>
            <a:r>
              <a:rPr lang="es-MX" sz="4800" b="1" spc="-25" dirty="0">
                <a:solidFill>
                  <a:srgbClr val="FFFFFF"/>
                </a:solidFill>
                <a:latin typeface="Calibri"/>
                <a:cs typeface="Calibri"/>
              </a:rPr>
              <a:t>2</a:t>
            </a:r>
            <a:endParaRPr sz="4800" dirty="0">
              <a:latin typeface="Calibri"/>
              <a:cs typeface="Calibri"/>
            </a:endParaRPr>
          </a:p>
        </p:txBody>
      </p:sp>
    </p:spTree>
    <p:extLst>
      <p:ext uri="{BB962C8B-B14F-4D97-AF65-F5344CB8AC3E}">
        <p14:creationId xmlns:p14="http://schemas.microsoft.com/office/powerpoint/2010/main" val="2053847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n 24">
            <a:extLst>
              <a:ext uri="{FF2B5EF4-FFF2-40B4-BE49-F238E27FC236}">
                <a16:creationId xmlns:a16="http://schemas.microsoft.com/office/drawing/2014/main" id="{F3749D14-7279-4D67-ABD6-D14ABFF20C14}"/>
              </a:ext>
            </a:extLst>
          </p:cNvPr>
          <p:cNvPicPr>
            <a:picLocks noChangeAspect="1"/>
          </p:cNvPicPr>
          <p:nvPr/>
        </p:nvPicPr>
        <p:blipFill>
          <a:blip r:embed="rId3"/>
          <a:stretch>
            <a:fillRect/>
          </a:stretch>
        </p:blipFill>
        <p:spPr>
          <a:xfrm>
            <a:off x="2764703" y="1828799"/>
            <a:ext cx="5312498" cy="1692994"/>
          </a:xfrm>
          <a:prstGeom prst="rect">
            <a:avLst/>
          </a:prstGeom>
        </p:spPr>
      </p:pic>
      <p:sp>
        <p:nvSpPr>
          <p:cNvPr id="2" name="object 2"/>
          <p:cNvSpPr/>
          <p:nvPr/>
        </p:nvSpPr>
        <p:spPr>
          <a:xfrm>
            <a:off x="0" y="303275"/>
            <a:ext cx="940308" cy="896112"/>
          </a:xfrm>
          <a:prstGeom prst="rect">
            <a:avLst/>
          </a:prstGeom>
          <a:blipFill>
            <a:blip r:embed="rId4" cstate="print"/>
            <a:stretch>
              <a:fillRect/>
            </a:stretch>
          </a:blipFill>
        </p:spPr>
        <p:txBody>
          <a:bodyPr wrap="square" lIns="0" tIns="0" rIns="0" bIns="0" rtlCol="0">
            <a:noAutofit/>
          </a:bodyPr>
          <a:lstStyle/>
          <a:p>
            <a:endParaRPr/>
          </a:p>
        </p:txBody>
      </p:sp>
      <p:sp>
        <p:nvSpPr>
          <p:cNvPr id="4" name="object 4"/>
          <p:cNvSpPr/>
          <p:nvPr/>
        </p:nvSpPr>
        <p:spPr>
          <a:xfrm>
            <a:off x="-4572" y="3130295"/>
            <a:ext cx="1778508" cy="2048255"/>
          </a:xfrm>
          <a:prstGeom prst="rect">
            <a:avLst/>
          </a:prstGeom>
          <a:blipFill>
            <a:blip r:embed="rId5" cstate="print"/>
            <a:stretch>
              <a:fillRect/>
            </a:stretch>
          </a:blipFill>
        </p:spPr>
        <p:txBody>
          <a:bodyPr wrap="square" lIns="0" tIns="0" rIns="0" bIns="0" rtlCol="0">
            <a:noAutofit/>
          </a:bodyPr>
          <a:lstStyle/>
          <a:p>
            <a:endParaRPr/>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
        <p:nvSpPr>
          <p:cNvPr id="24" name="object 24"/>
          <p:cNvSpPr txBox="1"/>
          <p:nvPr/>
        </p:nvSpPr>
        <p:spPr>
          <a:xfrm>
            <a:off x="2787752" y="266191"/>
            <a:ext cx="3649700" cy="1111504"/>
          </a:xfrm>
          <a:prstGeom prst="rect">
            <a:avLst/>
          </a:prstGeom>
        </p:spPr>
        <p:txBody>
          <a:bodyPr vert="horz" wrap="square" lIns="0" tIns="0" rIns="0" bIns="0" rtlCol="0">
            <a:noAutofit/>
          </a:bodyPr>
          <a:lstStyle/>
          <a:p>
            <a:pPr marL="12700">
              <a:lnSpc>
                <a:spcPct val="100000"/>
              </a:lnSpc>
            </a:pPr>
            <a:r>
              <a:rPr lang="es-MX" sz="3600" dirty="0">
                <a:solidFill>
                  <a:srgbClr val="18BAD4"/>
                </a:solidFill>
                <a:latin typeface="Calibri"/>
                <a:cs typeface="Calibri"/>
              </a:rPr>
              <a:t>Actividad grupal</a:t>
            </a:r>
          </a:p>
          <a:p>
            <a:pPr marL="12700">
              <a:lnSpc>
                <a:spcPct val="100000"/>
              </a:lnSpc>
            </a:pPr>
            <a:r>
              <a:rPr lang="es-MX" sz="2800" b="1" dirty="0">
                <a:solidFill>
                  <a:schemeClr val="bg1"/>
                </a:solidFill>
                <a:latin typeface="Calibri"/>
                <a:cs typeface="Calibri"/>
              </a:rPr>
              <a:t>Programa</a:t>
            </a:r>
            <a:endParaRPr sz="2800" b="1" dirty="0">
              <a:solidFill>
                <a:schemeClr val="bg1"/>
              </a:solidFill>
              <a:latin typeface="Calibri"/>
              <a:cs typeface="Calibri"/>
            </a:endParaRPr>
          </a:p>
        </p:txBody>
      </p:sp>
      <p:sp>
        <p:nvSpPr>
          <p:cNvPr id="39" name="object 3">
            <a:extLst>
              <a:ext uri="{FF2B5EF4-FFF2-40B4-BE49-F238E27FC236}">
                <a16:creationId xmlns:a16="http://schemas.microsoft.com/office/drawing/2014/main" id="{A525328C-784D-4E43-B52C-66C9899CC64E}"/>
              </a:ext>
            </a:extLst>
          </p:cNvPr>
          <p:cNvSpPr/>
          <p:nvPr/>
        </p:nvSpPr>
        <p:spPr>
          <a:xfrm>
            <a:off x="420623" y="1676400"/>
            <a:ext cx="2065020" cy="1789176"/>
          </a:xfrm>
          <a:prstGeom prst="rect">
            <a:avLst/>
          </a:prstGeom>
          <a:blipFill>
            <a:blip r:embed="rId6" cstate="print"/>
            <a:stretch>
              <a:fillRect/>
            </a:stretch>
          </a:blipFill>
        </p:spPr>
        <p:txBody>
          <a:bodyPr wrap="square" lIns="0" tIns="0" rIns="0" bIns="0" rtlCol="0">
            <a:noAutofit/>
          </a:bodyPr>
          <a:lstStyle/>
          <a:p>
            <a:endParaRPr/>
          </a:p>
        </p:txBody>
      </p:sp>
      <p:sp>
        <p:nvSpPr>
          <p:cNvPr id="41" name="object 26">
            <a:extLst>
              <a:ext uri="{FF2B5EF4-FFF2-40B4-BE49-F238E27FC236}">
                <a16:creationId xmlns:a16="http://schemas.microsoft.com/office/drawing/2014/main" id="{D13731EE-52D3-4A63-BB6D-961F6EE8714D}"/>
              </a:ext>
            </a:extLst>
          </p:cNvPr>
          <p:cNvSpPr txBox="1"/>
          <p:nvPr/>
        </p:nvSpPr>
        <p:spPr>
          <a:xfrm>
            <a:off x="1275714" y="2163826"/>
            <a:ext cx="334645" cy="774700"/>
          </a:xfrm>
          <a:prstGeom prst="rect">
            <a:avLst/>
          </a:prstGeom>
        </p:spPr>
        <p:txBody>
          <a:bodyPr vert="horz" wrap="square" lIns="0" tIns="0" rIns="0" bIns="0" rtlCol="0">
            <a:noAutofit/>
          </a:bodyPr>
          <a:lstStyle/>
          <a:p>
            <a:pPr marL="12700">
              <a:lnSpc>
                <a:spcPct val="100000"/>
              </a:lnSpc>
            </a:pPr>
            <a:r>
              <a:rPr lang="es-MX" sz="4800" b="1" spc="-25" dirty="0">
                <a:solidFill>
                  <a:srgbClr val="FFFFFF"/>
                </a:solidFill>
                <a:latin typeface="Calibri"/>
                <a:cs typeface="Calibri"/>
              </a:rPr>
              <a:t>2</a:t>
            </a:r>
            <a:endParaRPr sz="4800" dirty="0">
              <a:latin typeface="Calibri"/>
              <a:cs typeface="Calibri"/>
            </a:endParaRPr>
          </a:p>
        </p:txBody>
      </p:sp>
      <p:pic>
        <p:nvPicPr>
          <p:cNvPr id="36" name="Imagen 35">
            <a:extLst>
              <a:ext uri="{FF2B5EF4-FFF2-40B4-BE49-F238E27FC236}">
                <a16:creationId xmlns:a16="http://schemas.microsoft.com/office/drawing/2014/main" id="{92CAD75B-0586-4CEB-A051-AE58F6A7B66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81680" y="2930057"/>
            <a:ext cx="855044" cy="855044"/>
          </a:xfrm>
          <a:prstGeom prst="rect">
            <a:avLst/>
          </a:prstGeom>
          <a:effectLst>
            <a:outerShdw blurRad="50800" dist="50800" dir="5400000" algn="ctr" rotWithShape="0">
              <a:schemeClr val="bg1">
                <a:lumMod val="85000"/>
              </a:schemeClr>
            </a:outerShdw>
            <a:softEdge rad="25400"/>
          </a:effectLst>
        </p:spPr>
      </p:pic>
    </p:spTree>
    <p:extLst>
      <p:ext uri="{BB962C8B-B14F-4D97-AF65-F5344CB8AC3E}">
        <p14:creationId xmlns:p14="http://schemas.microsoft.com/office/powerpoint/2010/main" val="1624300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275"/>
            <a:ext cx="940308" cy="896112"/>
          </a:xfrm>
          <a:prstGeom prst="rect">
            <a:avLst/>
          </a:prstGeom>
          <a:blipFill>
            <a:blip r:embed="rId3" cstate="print"/>
            <a:stretch>
              <a:fillRect/>
            </a:stretch>
          </a:blipFill>
        </p:spPr>
        <p:txBody>
          <a:bodyPr wrap="square" lIns="0" tIns="0" rIns="0" bIns="0" rtlCol="0">
            <a:noAutofit/>
          </a:bodyPr>
          <a:lstStyle/>
          <a:p>
            <a:endParaRPr/>
          </a:p>
        </p:txBody>
      </p:sp>
      <p:sp>
        <p:nvSpPr>
          <p:cNvPr id="3" name="object 3"/>
          <p:cNvSpPr/>
          <p:nvPr/>
        </p:nvSpPr>
        <p:spPr>
          <a:xfrm>
            <a:off x="420623" y="1676400"/>
            <a:ext cx="2065020" cy="1789176"/>
          </a:xfrm>
          <a:prstGeom prst="rect">
            <a:avLst/>
          </a:prstGeom>
          <a:blipFill>
            <a:blip r:embed="rId4" cstate="print"/>
            <a:stretch>
              <a:fillRect/>
            </a:stretch>
          </a:blipFill>
        </p:spPr>
        <p:txBody>
          <a:bodyPr wrap="square" lIns="0" tIns="0" rIns="0" bIns="0" rtlCol="0">
            <a:noAutofit/>
          </a:bodyPr>
          <a:lstStyle/>
          <a:p>
            <a:endParaRPr/>
          </a:p>
        </p:txBody>
      </p:sp>
      <p:sp>
        <p:nvSpPr>
          <p:cNvPr id="4" name="object 4"/>
          <p:cNvSpPr/>
          <p:nvPr/>
        </p:nvSpPr>
        <p:spPr>
          <a:xfrm>
            <a:off x="-4572" y="3130295"/>
            <a:ext cx="1778508" cy="2048255"/>
          </a:xfrm>
          <a:prstGeom prst="rect">
            <a:avLst/>
          </a:prstGeom>
          <a:blipFill>
            <a:blip r:embed="rId5" cstate="print"/>
            <a:stretch>
              <a:fillRect/>
            </a:stretch>
          </a:blipFill>
        </p:spPr>
        <p:txBody>
          <a:bodyPr wrap="square" lIns="0" tIns="0" rIns="0" bIns="0" rtlCol="0">
            <a:noAutofit/>
          </a:bodyPr>
          <a:lstStyle/>
          <a:p>
            <a:endParaRPr/>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
        <p:nvSpPr>
          <p:cNvPr id="24" name="object 24"/>
          <p:cNvSpPr txBox="1"/>
          <p:nvPr/>
        </p:nvSpPr>
        <p:spPr>
          <a:xfrm>
            <a:off x="2667000" y="609091"/>
            <a:ext cx="3649700" cy="584200"/>
          </a:xfrm>
          <a:prstGeom prst="rect">
            <a:avLst/>
          </a:prstGeom>
        </p:spPr>
        <p:txBody>
          <a:bodyPr vert="horz" wrap="square" lIns="0" tIns="0" rIns="0" bIns="0" rtlCol="0">
            <a:noAutofit/>
          </a:bodyPr>
          <a:lstStyle/>
          <a:p>
            <a:pPr marL="12700">
              <a:lnSpc>
                <a:spcPct val="100000"/>
              </a:lnSpc>
            </a:pPr>
            <a:r>
              <a:rPr lang="es-MX" sz="3600" dirty="0">
                <a:solidFill>
                  <a:srgbClr val="18BAD4"/>
                </a:solidFill>
                <a:latin typeface="Calibri"/>
                <a:cs typeface="Calibri"/>
              </a:rPr>
              <a:t>Actividad grupal</a:t>
            </a:r>
            <a:endParaRPr sz="3600" dirty="0">
              <a:latin typeface="Calibri"/>
              <a:cs typeface="Calibri"/>
            </a:endParaRPr>
          </a:p>
        </p:txBody>
      </p:sp>
      <p:sp>
        <p:nvSpPr>
          <p:cNvPr id="25" name="object 25"/>
          <p:cNvSpPr txBox="1"/>
          <p:nvPr/>
        </p:nvSpPr>
        <p:spPr>
          <a:xfrm>
            <a:off x="2699795" y="2108199"/>
            <a:ext cx="5910805" cy="830327"/>
          </a:xfrm>
          <a:prstGeom prst="rect">
            <a:avLst/>
          </a:prstGeom>
        </p:spPr>
        <p:txBody>
          <a:bodyPr vert="horz" wrap="square" lIns="0" tIns="0" rIns="0" bIns="0" rtlCol="0">
            <a:noAutofit/>
          </a:bodyPr>
          <a:lstStyle/>
          <a:p>
            <a:pPr marL="355600" indent="-342900">
              <a:lnSpc>
                <a:spcPct val="100000"/>
              </a:lnSpc>
              <a:spcAft>
                <a:spcPts val="600"/>
              </a:spcAft>
              <a:buFont typeface="Wingdings" panose="05000000000000000000" pitchFamily="2" charset="2"/>
              <a:buChar char="v"/>
            </a:pPr>
            <a:r>
              <a:rPr lang="es-MX" sz="2000" spc="-20" dirty="0">
                <a:solidFill>
                  <a:srgbClr val="C5DAEB"/>
                </a:solidFill>
                <a:cs typeface="Calibri"/>
              </a:rPr>
              <a:t>Pedir al usuario un número </a:t>
            </a:r>
            <a:r>
              <a:rPr lang="es-MX" sz="2000" b="1" spc="-20" dirty="0">
                <a:solidFill>
                  <a:schemeClr val="accent6">
                    <a:lumMod val="75000"/>
                  </a:schemeClr>
                </a:solidFill>
                <a:cs typeface="Calibri"/>
              </a:rPr>
              <a:t>n </a:t>
            </a:r>
            <a:r>
              <a:rPr lang="es-MX" sz="2000" spc="-20" dirty="0">
                <a:solidFill>
                  <a:srgbClr val="C5DAEB"/>
                </a:solidFill>
                <a:cs typeface="Calibri"/>
              </a:rPr>
              <a:t>mayor o igual a 1.</a:t>
            </a:r>
          </a:p>
          <a:p>
            <a:pPr marL="355600" indent="-342900">
              <a:lnSpc>
                <a:spcPct val="100000"/>
              </a:lnSpc>
              <a:spcAft>
                <a:spcPts val="600"/>
              </a:spcAft>
              <a:buFont typeface="Wingdings" panose="05000000000000000000" pitchFamily="2" charset="2"/>
              <a:buChar char="v"/>
            </a:pPr>
            <a:r>
              <a:rPr lang="es-MX" sz="2000" spc="-20" dirty="0">
                <a:solidFill>
                  <a:srgbClr val="C5DAEB"/>
                </a:solidFill>
                <a:cs typeface="Calibri"/>
              </a:rPr>
              <a:t>Calcular la suma de todos los números naturales desde el 1 hasta el número </a:t>
            </a:r>
            <a:r>
              <a:rPr lang="es-MX" sz="2000" b="1" spc="-20" dirty="0">
                <a:solidFill>
                  <a:schemeClr val="accent6">
                    <a:lumMod val="75000"/>
                  </a:schemeClr>
                </a:solidFill>
                <a:cs typeface="Calibri"/>
              </a:rPr>
              <a:t>n </a:t>
            </a:r>
            <a:r>
              <a:rPr lang="es-MX" sz="2000" spc="-20" dirty="0">
                <a:solidFill>
                  <a:srgbClr val="C5DAEB"/>
                </a:solidFill>
                <a:cs typeface="Calibri"/>
              </a:rPr>
              <a:t>.</a:t>
            </a:r>
            <a:endParaRPr sz="2000" dirty="0">
              <a:latin typeface="Calibri"/>
              <a:cs typeface="Calibri"/>
            </a:endParaRPr>
          </a:p>
        </p:txBody>
      </p:sp>
      <p:sp>
        <p:nvSpPr>
          <p:cNvPr id="26" name="object 25">
            <a:extLst>
              <a:ext uri="{FF2B5EF4-FFF2-40B4-BE49-F238E27FC236}">
                <a16:creationId xmlns:a16="http://schemas.microsoft.com/office/drawing/2014/main" id="{0663B11B-215D-46AB-A19C-E39A65374766}"/>
              </a:ext>
            </a:extLst>
          </p:cNvPr>
          <p:cNvSpPr txBox="1"/>
          <p:nvPr/>
        </p:nvSpPr>
        <p:spPr>
          <a:xfrm>
            <a:off x="2670857" y="1549966"/>
            <a:ext cx="6108601" cy="502861"/>
          </a:xfrm>
          <a:prstGeom prst="rect">
            <a:avLst/>
          </a:prstGeom>
        </p:spPr>
        <p:txBody>
          <a:bodyPr vert="horz" wrap="square" lIns="0" tIns="0" rIns="0" bIns="0" rtlCol="0">
            <a:noAutofit/>
          </a:bodyPr>
          <a:lstStyle/>
          <a:p>
            <a:pPr marL="12700">
              <a:lnSpc>
                <a:spcPct val="100000"/>
              </a:lnSpc>
              <a:spcAft>
                <a:spcPts val="600"/>
              </a:spcAft>
            </a:pPr>
            <a:r>
              <a:rPr lang="es-MX" sz="2000" spc="-20" dirty="0">
                <a:solidFill>
                  <a:srgbClr val="C5DAEB"/>
                </a:solidFill>
                <a:latin typeface="Calibri"/>
                <a:cs typeface="Calibri"/>
              </a:rPr>
              <a:t>Definir el programa en </a:t>
            </a:r>
            <a:r>
              <a:rPr lang="es-MX" sz="2000" b="1" spc="-20" dirty="0">
                <a:solidFill>
                  <a:srgbClr val="FFC000"/>
                </a:solidFill>
                <a:latin typeface="Calibri"/>
                <a:cs typeface="Calibri"/>
              </a:rPr>
              <a:t>Python</a:t>
            </a:r>
            <a:r>
              <a:rPr lang="es-MX" sz="2000" spc="-20" dirty="0">
                <a:solidFill>
                  <a:srgbClr val="C5DAEB"/>
                </a:solidFill>
                <a:latin typeface="Calibri"/>
                <a:cs typeface="Calibri"/>
              </a:rPr>
              <a:t>:</a:t>
            </a:r>
            <a:endParaRPr sz="2000" dirty="0">
              <a:latin typeface="Calibri"/>
              <a:cs typeface="Calibri"/>
            </a:endParaRPr>
          </a:p>
        </p:txBody>
      </p:sp>
      <p:pic>
        <p:nvPicPr>
          <p:cNvPr id="31" name="Imagen 30">
            <a:extLst>
              <a:ext uri="{FF2B5EF4-FFF2-40B4-BE49-F238E27FC236}">
                <a16:creationId xmlns:a16="http://schemas.microsoft.com/office/drawing/2014/main" id="{8BBC9BD6-B05D-4DB3-BED2-301CAA8052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49749" y="3473799"/>
            <a:ext cx="2125762" cy="1427226"/>
          </a:xfrm>
          <a:prstGeom prst="rect">
            <a:avLst/>
          </a:prstGeom>
        </p:spPr>
      </p:pic>
      <p:sp>
        <p:nvSpPr>
          <p:cNvPr id="32" name="object 26">
            <a:extLst>
              <a:ext uri="{FF2B5EF4-FFF2-40B4-BE49-F238E27FC236}">
                <a16:creationId xmlns:a16="http://schemas.microsoft.com/office/drawing/2014/main" id="{96D9A129-C789-411B-AA78-1367C71B2FBE}"/>
              </a:ext>
            </a:extLst>
          </p:cNvPr>
          <p:cNvSpPr txBox="1"/>
          <p:nvPr/>
        </p:nvSpPr>
        <p:spPr>
          <a:xfrm>
            <a:off x="1275714" y="2163826"/>
            <a:ext cx="334645" cy="774700"/>
          </a:xfrm>
          <a:prstGeom prst="rect">
            <a:avLst/>
          </a:prstGeom>
        </p:spPr>
        <p:txBody>
          <a:bodyPr vert="horz" wrap="square" lIns="0" tIns="0" rIns="0" bIns="0" rtlCol="0">
            <a:noAutofit/>
          </a:bodyPr>
          <a:lstStyle/>
          <a:p>
            <a:pPr marL="12700">
              <a:lnSpc>
                <a:spcPct val="100000"/>
              </a:lnSpc>
            </a:pPr>
            <a:r>
              <a:rPr lang="es-MX" sz="4800" b="1" spc="-25" dirty="0">
                <a:solidFill>
                  <a:srgbClr val="FFFFFF"/>
                </a:solidFill>
                <a:latin typeface="Calibri"/>
                <a:cs typeface="Calibri"/>
              </a:rPr>
              <a:t>3</a:t>
            </a:r>
            <a:endParaRPr sz="4800" dirty="0">
              <a:latin typeface="Calibri"/>
              <a:cs typeface="Calibri"/>
            </a:endParaRPr>
          </a:p>
        </p:txBody>
      </p:sp>
      <p:sp>
        <p:nvSpPr>
          <p:cNvPr id="27" name="Rectángulo 26">
            <a:extLst>
              <a:ext uri="{FF2B5EF4-FFF2-40B4-BE49-F238E27FC236}">
                <a16:creationId xmlns:a16="http://schemas.microsoft.com/office/drawing/2014/main" id="{469DF4F5-3BBC-47FA-9662-24AB0CAB2C8D}"/>
              </a:ext>
            </a:extLst>
          </p:cNvPr>
          <p:cNvSpPr/>
          <p:nvPr/>
        </p:nvSpPr>
        <p:spPr>
          <a:xfrm>
            <a:off x="2910838" y="3093785"/>
            <a:ext cx="4572000" cy="544765"/>
          </a:xfrm>
          <a:prstGeom prst="rect">
            <a:avLst/>
          </a:prstGeom>
        </p:spPr>
        <p:txBody>
          <a:bodyPr>
            <a:spAutoFit/>
          </a:bodyPr>
          <a:lstStyle/>
          <a:p>
            <a:pPr algn="ctr">
              <a:lnSpc>
                <a:spcPts val="4000"/>
              </a:lnSpc>
              <a:spcBef>
                <a:spcPct val="20000"/>
              </a:spcBef>
              <a:buClr>
                <a:schemeClr val="accent1"/>
              </a:buClr>
              <a:buSzPct val="80000"/>
            </a:pPr>
            <a:r>
              <a:rPr lang="es-ES_tradnl" sz="2000" b="1" dirty="0">
                <a:solidFill>
                  <a:schemeClr val="bg1"/>
                </a:solidFill>
              </a:rPr>
              <a:t>1 + 2 + 3 + 4 + ... + n</a:t>
            </a:r>
            <a:endParaRPr lang="es-MX" dirty="0">
              <a:solidFill>
                <a:schemeClr val="bg1"/>
              </a:solidFill>
            </a:endParaRPr>
          </a:p>
        </p:txBody>
      </p:sp>
      <p:sp>
        <p:nvSpPr>
          <p:cNvPr id="30" name="object 25">
            <a:extLst>
              <a:ext uri="{FF2B5EF4-FFF2-40B4-BE49-F238E27FC236}">
                <a16:creationId xmlns:a16="http://schemas.microsoft.com/office/drawing/2014/main" id="{269A6372-D3C8-41A9-A7D3-2BF3E284861D}"/>
              </a:ext>
            </a:extLst>
          </p:cNvPr>
          <p:cNvSpPr txBox="1"/>
          <p:nvPr/>
        </p:nvSpPr>
        <p:spPr>
          <a:xfrm>
            <a:off x="3048000" y="3797251"/>
            <a:ext cx="3047999" cy="1212899"/>
          </a:xfrm>
          <a:prstGeom prst="rect">
            <a:avLst/>
          </a:prstGeom>
        </p:spPr>
        <p:txBody>
          <a:bodyPr vert="horz" wrap="square" lIns="0" tIns="0" rIns="0" bIns="0" rtlCol="0">
            <a:noAutofit/>
          </a:bodyPr>
          <a:lstStyle/>
          <a:p>
            <a:pPr marL="12700">
              <a:lnSpc>
                <a:spcPct val="100000"/>
              </a:lnSpc>
              <a:spcAft>
                <a:spcPts val="600"/>
              </a:spcAft>
            </a:pPr>
            <a:r>
              <a:rPr lang="es-MX" sz="2000" spc="-20" dirty="0">
                <a:solidFill>
                  <a:srgbClr val="C5DAEB"/>
                </a:solidFill>
                <a:cs typeface="Calibri"/>
              </a:rPr>
              <a:t>Por ejemplo, si n = 3,  el resultado sería:</a:t>
            </a:r>
          </a:p>
          <a:p>
            <a:pPr marL="12700">
              <a:lnSpc>
                <a:spcPct val="100000"/>
              </a:lnSpc>
              <a:spcAft>
                <a:spcPts val="600"/>
              </a:spcAft>
            </a:pPr>
            <a:r>
              <a:rPr lang="es-MX" sz="2000" spc="-20" dirty="0">
                <a:solidFill>
                  <a:srgbClr val="C5DAEB"/>
                </a:solidFill>
                <a:cs typeface="Calibri"/>
              </a:rPr>
              <a:t>1 + 2 + 3  =  6</a:t>
            </a:r>
            <a:endParaRPr sz="2000" dirty="0">
              <a:latin typeface="Calibri"/>
              <a:cs typeface="Calibri"/>
            </a:endParaRPr>
          </a:p>
        </p:txBody>
      </p:sp>
    </p:spTree>
    <p:extLst>
      <p:ext uri="{BB962C8B-B14F-4D97-AF65-F5344CB8AC3E}">
        <p14:creationId xmlns:p14="http://schemas.microsoft.com/office/powerpoint/2010/main" val="3703960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275"/>
            <a:ext cx="940308" cy="896112"/>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4572" y="3130295"/>
            <a:ext cx="1778508" cy="2048255"/>
          </a:xfrm>
          <a:prstGeom prst="rect">
            <a:avLst/>
          </a:prstGeom>
          <a:blipFill>
            <a:blip r:embed="rId4" cstate="print"/>
            <a:stretch>
              <a:fillRect/>
            </a:stretch>
          </a:blipFill>
        </p:spPr>
        <p:txBody>
          <a:bodyPr wrap="square" lIns="0" tIns="0" rIns="0" bIns="0" rtlCol="0">
            <a:noAutofit/>
          </a:bodyPr>
          <a:lstStyle/>
          <a:p>
            <a:endParaRPr/>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
        <p:nvSpPr>
          <p:cNvPr id="24" name="object 24"/>
          <p:cNvSpPr txBox="1"/>
          <p:nvPr/>
        </p:nvSpPr>
        <p:spPr>
          <a:xfrm>
            <a:off x="2787752" y="266191"/>
            <a:ext cx="3649700" cy="1111504"/>
          </a:xfrm>
          <a:prstGeom prst="rect">
            <a:avLst/>
          </a:prstGeom>
        </p:spPr>
        <p:txBody>
          <a:bodyPr vert="horz" wrap="square" lIns="0" tIns="0" rIns="0" bIns="0" rtlCol="0">
            <a:noAutofit/>
          </a:bodyPr>
          <a:lstStyle/>
          <a:p>
            <a:pPr marL="12700">
              <a:lnSpc>
                <a:spcPct val="100000"/>
              </a:lnSpc>
            </a:pPr>
            <a:r>
              <a:rPr lang="es-MX" sz="3600" dirty="0">
                <a:solidFill>
                  <a:srgbClr val="18BAD4"/>
                </a:solidFill>
                <a:latin typeface="Calibri"/>
                <a:cs typeface="Calibri"/>
              </a:rPr>
              <a:t>Actividad grupal</a:t>
            </a:r>
          </a:p>
          <a:p>
            <a:pPr marL="12700">
              <a:lnSpc>
                <a:spcPct val="100000"/>
              </a:lnSpc>
            </a:pPr>
            <a:r>
              <a:rPr lang="es-MX" sz="2800" b="1" dirty="0">
                <a:solidFill>
                  <a:schemeClr val="bg1"/>
                </a:solidFill>
                <a:latin typeface="Calibri"/>
                <a:cs typeface="Calibri"/>
              </a:rPr>
              <a:t>Programa</a:t>
            </a:r>
            <a:endParaRPr sz="2800" b="1" dirty="0">
              <a:solidFill>
                <a:schemeClr val="bg1"/>
              </a:solidFill>
              <a:latin typeface="Calibri"/>
              <a:cs typeface="Calibri"/>
            </a:endParaRPr>
          </a:p>
        </p:txBody>
      </p:sp>
      <p:sp>
        <p:nvSpPr>
          <p:cNvPr id="39" name="object 3">
            <a:extLst>
              <a:ext uri="{FF2B5EF4-FFF2-40B4-BE49-F238E27FC236}">
                <a16:creationId xmlns:a16="http://schemas.microsoft.com/office/drawing/2014/main" id="{A525328C-784D-4E43-B52C-66C9899CC64E}"/>
              </a:ext>
            </a:extLst>
          </p:cNvPr>
          <p:cNvSpPr/>
          <p:nvPr/>
        </p:nvSpPr>
        <p:spPr>
          <a:xfrm>
            <a:off x="420623" y="1676400"/>
            <a:ext cx="2065020" cy="1789176"/>
          </a:xfrm>
          <a:prstGeom prst="rect">
            <a:avLst/>
          </a:prstGeom>
          <a:blipFill>
            <a:blip r:embed="rId5" cstate="print"/>
            <a:stretch>
              <a:fillRect/>
            </a:stretch>
          </a:blipFill>
        </p:spPr>
        <p:txBody>
          <a:bodyPr wrap="square" lIns="0" tIns="0" rIns="0" bIns="0" rtlCol="0">
            <a:noAutofit/>
          </a:bodyPr>
          <a:lstStyle/>
          <a:p>
            <a:endParaRPr/>
          </a:p>
        </p:txBody>
      </p:sp>
      <p:sp>
        <p:nvSpPr>
          <p:cNvPr id="41" name="object 26">
            <a:extLst>
              <a:ext uri="{FF2B5EF4-FFF2-40B4-BE49-F238E27FC236}">
                <a16:creationId xmlns:a16="http://schemas.microsoft.com/office/drawing/2014/main" id="{D13731EE-52D3-4A63-BB6D-961F6EE8714D}"/>
              </a:ext>
            </a:extLst>
          </p:cNvPr>
          <p:cNvSpPr txBox="1"/>
          <p:nvPr/>
        </p:nvSpPr>
        <p:spPr>
          <a:xfrm>
            <a:off x="1275714" y="2163826"/>
            <a:ext cx="334645" cy="774700"/>
          </a:xfrm>
          <a:prstGeom prst="rect">
            <a:avLst/>
          </a:prstGeom>
        </p:spPr>
        <p:txBody>
          <a:bodyPr vert="horz" wrap="square" lIns="0" tIns="0" rIns="0" bIns="0" rtlCol="0">
            <a:noAutofit/>
          </a:bodyPr>
          <a:lstStyle/>
          <a:p>
            <a:pPr marL="12700">
              <a:lnSpc>
                <a:spcPct val="100000"/>
              </a:lnSpc>
            </a:pPr>
            <a:r>
              <a:rPr lang="es-MX" sz="4800" b="1" spc="-25" dirty="0">
                <a:solidFill>
                  <a:srgbClr val="FFFFFF"/>
                </a:solidFill>
                <a:latin typeface="Calibri"/>
                <a:cs typeface="Calibri"/>
              </a:rPr>
              <a:t>3</a:t>
            </a:r>
            <a:endParaRPr sz="4800" dirty="0">
              <a:latin typeface="Calibri"/>
              <a:cs typeface="Calibri"/>
            </a:endParaRPr>
          </a:p>
        </p:txBody>
      </p:sp>
      <p:pic>
        <p:nvPicPr>
          <p:cNvPr id="3" name="Imagen 2">
            <a:extLst>
              <a:ext uri="{FF2B5EF4-FFF2-40B4-BE49-F238E27FC236}">
                <a16:creationId xmlns:a16="http://schemas.microsoft.com/office/drawing/2014/main" id="{F1191FFA-0164-4F83-A665-081A7C072470}"/>
              </a:ext>
            </a:extLst>
          </p:cNvPr>
          <p:cNvPicPr>
            <a:picLocks noChangeAspect="1"/>
          </p:cNvPicPr>
          <p:nvPr/>
        </p:nvPicPr>
        <p:blipFill>
          <a:blip r:embed="rId6"/>
          <a:stretch>
            <a:fillRect/>
          </a:stretch>
        </p:blipFill>
        <p:spPr>
          <a:xfrm>
            <a:off x="2763013" y="1591023"/>
            <a:ext cx="5909489" cy="2174783"/>
          </a:xfrm>
          <a:prstGeom prst="rect">
            <a:avLst/>
          </a:prstGeom>
        </p:spPr>
      </p:pic>
      <p:pic>
        <p:nvPicPr>
          <p:cNvPr id="36" name="Imagen 35">
            <a:extLst>
              <a:ext uri="{FF2B5EF4-FFF2-40B4-BE49-F238E27FC236}">
                <a16:creationId xmlns:a16="http://schemas.microsoft.com/office/drawing/2014/main" id="{92CAD75B-0586-4CEB-A051-AE58F6A7B66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60961" y="3338284"/>
            <a:ext cx="855044" cy="855044"/>
          </a:xfrm>
          <a:prstGeom prst="rect">
            <a:avLst/>
          </a:prstGeom>
          <a:effectLst>
            <a:outerShdw blurRad="50800" dist="50800" dir="5400000" algn="ctr" rotWithShape="0">
              <a:schemeClr val="bg1">
                <a:lumMod val="85000"/>
              </a:schemeClr>
            </a:outerShdw>
            <a:softEdge rad="25400"/>
          </a:effectLst>
        </p:spPr>
      </p:pic>
    </p:spTree>
    <p:extLst>
      <p:ext uri="{BB962C8B-B14F-4D97-AF65-F5344CB8AC3E}">
        <p14:creationId xmlns:p14="http://schemas.microsoft.com/office/powerpoint/2010/main" val="4234211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275"/>
            <a:ext cx="940308" cy="896112"/>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4572" y="3130295"/>
            <a:ext cx="1778508" cy="2048255"/>
          </a:xfrm>
          <a:prstGeom prst="rect">
            <a:avLst/>
          </a:prstGeom>
          <a:blipFill>
            <a:blip r:embed="rId4" cstate="print"/>
            <a:stretch>
              <a:fillRect/>
            </a:stretch>
          </a:blipFill>
        </p:spPr>
        <p:txBody>
          <a:bodyPr wrap="square" lIns="0" tIns="0" rIns="0" bIns="0" rtlCol="0">
            <a:noAutofit/>
          </a:bodyPr>
          <a:lstStyle/>
          <a:p>
            <a:endParaRPr dirty="0"/>
          </a:p>
        </p:txBody>
      </p:sp>
      <p:sp>
        <p:nvSpPr>
          <p:cNvPr id="5" name="object 5"/>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dirty="0"/>
          </a:p>
        </p:txBody>
      </p:sp>
      <p:sp>
        <p:nvSpPr>
          <p:cNvPr id="6" name="object 6"/>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dirty="0"/>
          </a:p>
        </p:txBody>
      </p:sp>
      <p:sp>
        <p:nvSpPr>
          <p:cNvPr id="7" name="object 7"/>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dirty="0"/>
          </a:p>
        </p:txBody>
      </p:sp>
      <p:sp>
        <p:nvSpPr>
          <p:cNvPr id="8" name="object 8"/>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dirty="0"/>
          </a:p>
        </p:txBody>
      </p:sp>
      <p:sp>
        <p:nvSpPr>
          <p:cNvPr id="9" name="object 9"/>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dirty="0"/>
          </a:p>
        </p:txBody>
      </p:sp>
      <p:sp>
        <p:nvSpPr>
          <p:cNvPr id="10" name="object 10"/>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dirty="0"/>
          </a:p>
        </p:txBody>
      </p:sp>
      <p:sp>
        <p:nvSpPr>
          <p:cNvPr id="11" name="object 11"/>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dirty="0"/>
          </a:p>
        </p:txBody>
      </p:sp>
      <p:sp>
        <p:nvSpPr>
          <p:cNvPr id="12" name="object 12"/>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dirty="0"/>
          </a:p>
        </p:txBody>
      </p:sp>
      <p:sp>
        <p:nvSpPr>
          <p:cNvPr id="13" name="object 13"/>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dirty="0"/>
          </a:p>
        </p:txBody>
      </p:sp>
      <p:sp>
        <p:nvSpPr>
          <p:cNvPr id="14" name="object 14"/>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dirty="0"/>
          </a:p>
        </p:txBody>
      </p:sp>
      <p:sp>
        <p:nvSpPr>
          <p:cNvPr id="15" name="object 15"/>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dirty="0"/>
          </a:p>
        </p:txBody>
      </p:sp>
      <p:sp>
        <p:nvSpPr>
          <p:cNvPr id="16" name="object 16"/>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dirty="0"/>
          </a:p>
        </p:txBody>
      </p:sp>
      <p:sp>
        <p:nvSpPr>
          <p:cNvPr id="17" name="object 17"/>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dirty="0"/>
          </a:p>
        </p:txBody>
      </p:sp>
      <p:sp>
        <p:nvSpPr>
          <p:cNvPr id="18" name="object 18"/>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dirty="0"/>
          </a:p>
        </p:txBody>
      </p:sp>
      <p:sp>
        <p:nvSpPr>
          <p:cNvPr id="19" name="object 19"/>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dirty="0"/>
          </a:p>
        </p:txBody>
      </p:sp>
      <p:sp>
        <p:nvSpPr>
          <p:cNvPr id="20" name="object 20"/>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dirty="0"/>
          </a:p>
        </p:txBody>
      </p:sp>
      <p:sp>
        <p:nvSpPr>
          <p:cNvPr id="21" name="object 21"/>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dirty="0"/>
          </a:p>
        </p:txBody>
      </p:sp>
      <p:sp>
        <p:nvSpPr>
          <p:cNvPr id="22" name="object 22"/>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dirty="0"/>
          </a:p>
        </p:txBody>
      </p:sp>
      <p:sp>
        <p:nvSpPr>
          <p:cNvPr id="23" name="object 23"/>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dirty="0"/>
          </a:p>
        </p:txBody>
      </p:sp>
      <p:sp>
        <p:nvSpPr>
          <p:cNvPr id="24" name="object 24"/>
          <p:cNvSpPr txBox="1"/>
          <p:nvPr/>
        </p:nvSpPr>
        <p:spPr>
          <a:xfrm>
            <a:off x="2824966" y="1504950"/>
            <a:ext cx="3649700" cy="584200"/>
          </a:xfrm>
          <a:prstGeom prst="rect">
            <a:avLst/>
          </a:prstGeom>
        </p:spPr>
        <p:txBody>
          <a:bodyPr vert="horz" wrap="square" lIns="0" tIns="0" rIns="0" bIns="0" rtlCol="0">
            <a:noAutofit/>
          </a:bodyPr>
          <a:lstStyle/>
          <a:p>
            <a:pPr marL="12700">
              <a:lnSpc>
                <a:spcPct val="100000"/>
              </a:lnSpc>
            </a:pPr>
            <a:r>
              <a:rPr lang="es-MX" sz="3600" dirty="0">
                <a:solidFill>
                  <a:srgbClr val="18BAD4"/>
                </a:solidFill>
                <a:latin typeface="Calibri"/>
                <a:cs typeface="Calibri"/>
              </a:rPr>
              <a:t>Ejercicios</a:t>
            </a:r>
            <a:endParaRPr sz="2800" b="1" dirty="0">
              <a:solidFill>
                <a:schemeClr val="bg1"/>
              </a:solidFill>
              <a:latin typeface="Calibri"/>
              <a:cs typeface="Calibri"/>
            </a:endParaRPr>
          </a:p>
        </p:txBody>
      </p:sp>
      <p:sp>
        <p:nvSpPr>
          <p:cNvPr id="30" name="object 3">
            <a:extLst>
              <a:ext uri="{FF2B5EF4-FFF2-40B4-BE49-F238E27FC236}">
                <a16:creationId xmlns:a16="http://schemas.microsoft.com/office/drawing/2014/main" id="{7FE3A13B-DBB4-449A-B454-81AAB09D6EA8}"/>
              </a:ext>
            </a:extLst>
          </p:cNvPr>
          <p:cNvSpPr/>
          <p:nvPr/>
        </p:nvSpPr>
        <p:spPr>
          <a:xfrm>
            <a:off x="420623" y="1676400"/>
            <a:ext cx="2065020" cy="1789176"/>
          </a:xfrm>
          <a:prstGeom prst="rect">
            <a:avLst/>
          </a:prstGeom>
          <a:blipFill>
            <a:blip r:embed="rId5" cstate="print"/>
            <a:stretch>
              <a:fillRect/>
            </a:stretch>
          </a:blipFill>
        </p:spPr>
        <p:txBody>
          <a:bodyPr wrap="square" lIns="0" tIns="0" rIns="0" bIns="0" rtlCol="0">
            <a:noAutofit/>
          </a:bodyPr>
          <a:lstStyle/>
          <a:p>
            <a:endParaRPr dirty="0"/>
          </a:p>
        </p:txBody>
      </p:sp>
      <p:sp>
        <p:nvSpPr>
          <p:cNvPr id="27" name="Rectángulo 26">
            <a:extLst>
              <a:ext uri="{FF2B5EF4-FFF2-40B4-BE49-F238E27FC236}">
                <a16:creationId xmlns:a16="http://schemas.microsoft.com/office/drawing/2014/main" id="{9819C0FA-A64B-452F-A66A-DAA2C2AA93FF}"/>
              </a:ext>
            </a:extLst>
          </p:cNvPr>
          <p:cNvSpPr/>
          <p:nvPr/>
        </p:nvSpPr>
        <p:spPr>
          <a:xfrm>
            <a:off x="2789188" y="2089150"/>
            <a:ext cx="5272219" cy="833305"/>
          </a:xfrm>
          <a:prstGeom prst="rect">
            <a:avLst/>
          </a:prstGeom>
        </p:spPr>
        <p:txBody>
          <a:bodyPr wrap="square">
            <a:spAutoFit/>
          </a:bodyPr>
          <a:lstStyle/>
          <a:p>
            <a:pPr marL="12700" algn="just">
              <a:lnSpc>
                <a:spcPts val="3000"/>
              </a:lnSpc>
              <a:spcBef>
                <a:spcPts val="600"/>
              </a:spcBef>
            </a:pPr>
            <a:r>
              <a:rPr lang="es-MX" sz="2000" b="1" spc="-10" dirty="0">
                <a:solidFill>
                  <a:srgbClr val="C5DAEB"/>
                </a:solidFill>
                <a:cs typeface="Calibri"/>
              </a:rPr>
              <a:t>Utili</a:t>
            </a:r>
            <a:r>
              <a:rPr lang="es-MX" sz="2000" b="1" spc="-5" dirty="0">
                <a:solidFill>
                  <a:srgbClr val="C5DAEB"/>
                </a:solidFill>
                <a:cs typeface="Calibri"/>
              </a:rPr>
              <a:t>z</a:t>
            </a:r>
            <a:r>
              <a:rPr lang="es-MX" sz="2000" b="1" spc="-10" dirty="0">
                <a:solidFill>
                  <a:srgbClr val="C5DAEB"/>
                </a:solidFill>
                <a:cs typeface="Calibri"/>
              </a:rPr>
              <a:t>a</a:t>
            </a:r>
            <a:r>
              <a:rPr lang="es-MX" sz="2000" b="1" spc="-25" dirty="0">
                <a:solidFill>
                  <a:srgbClr val="C5DAEB"/>
                </a:solidFill>
                <a:cs typeface="Calibri"/>
              </a:rPr>
              <a:t> </a:t>
            </a:r>
            <a:r>
              <a:rPr lang="es-MX" sz="2000" b="1" spc="-25" dirty="0" err="1">
                <a:solidFill>
                  <a:srgbClr val="C5DAEB"/>
                </a:solidFill>
                <a:cs typeface="Calibri"/>
              </a:rPr>
              <a:t>Thonny</a:t>
            </a:r>
            <a:r>
              <a:rPr lang="es-MX" sz="2000" b="1" spc="-25" dirty="0">
                <a:solidFill>
                  <a:srgbClr val="C5DAEB"/>
                </a:solidFill>
                <a:cs typeface="Calibri"/>
              </a:rPr>
              <a:t> para codificar las siguientes funciones en </a:t>
            </a:r>
            <a:r>
              <a:rPr lang="es-MX" sz="2000" b="1" spc="-25" dirty="0">
                <a:solidFill>
                  <a:schemeClr val="accent6">
                    <a:lumMod val="75000"/>
                  </a:schemeClr>
                </a:solidFill>
                <a:cs typeface="Calibri"/>
              </a:rPr>
              <a:t>Python</a:t>
            </a:r>
            <a:r>
              <a:rPr lang="es-MX" sz="2000" b="1" spc="-25" dirty="0">
                <a:solidFill>
                  <a:srgbClr val="C5DAEB"/>
                </a:solidFill>
                <a:cs typeface="Calibri"/>
              </a:rPr>
              <a:t> y ejecútalas.</a:t>
            </a:r>
            <a:endParaRPr lang="es-MX" sz="2000" dirty="0">
              <a:cs typeface="Calibri"/>
            </a:endParaRPr>
          </a:p>
        </p:txBody>
      </p:sp>
      <p:pic>
        <p:nvPicPr>
          <p:cNvPr id="29" name="Imagen 28">
            <a:extLst>
              <a:ext uri="{FF2B5EF4-FFF2-40B4-BE49-F238E27FC236}">
                <a16:creationId xmlns:a16="http://schemas.microsoft.com/office/drawing/2014/main" id="{D8DAC7DC-81A5-4818-9A52-92350E3C97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72400" y="3744640"/>
            <a:ext cx="1219200" cy="1219200"/>
          </a:xfrm>
          <a:prstGeom prst="rect">
            <a:avLst/>
          </a:prstGeom>
          <a:effectLst>
            <a:outerShdw blurRad="50800" dist="50800" dir="5400000" algn="ctr" rotWithShape="0">
              <a:schemeClr val="bg1">
                <a:lumMod val="85000"/>
              </a:schemeClr>
            </a:outerShdw>
            <a:softEdge rad="25400"/>
          </a:effectLst>
        </p:spPr>
      </p:pic>
      <p:sp>
        <p:nvSpPr>
          <p:cNvPr id="3" name="Rectángulo 2">
            <a:extLst>
              <a:ext uri="{FF2B5EF4-FFF2-40B4-BE49-F238E27FC236}">
                <a16:creationId xmlns:a16="http://schemas.microsoft.com/office/drawing/2014/main" id="{FAAFCB65-DF48-428D-9512-4AC10FF8182F}"/>
              </a:ext>
            </a:extLst>
          </p:cNvPr>
          <p:cNvSpPr/>
          <p:nvPr/>
        </p:nvSpPr>
        <p:spPr>
          <a:xfrm>
            <a:off x="2783401" y="3274219"/>
            <a:ext cx="3878691" cy="464871"/>
          </a:xfrm>
          <a:prstGeom prst="rect">
            <a:avLst/>
          </a:prstGeom>
        </p:spPr>
        <p:txBody>
          <a:bodyPr wrap="none">
            <a:spAutoFit/>
          </a:bodyPr>
          <a:lstStyle/>
          <a:p>
            <a:pPr algn="just">
              <a:lnSpc>
                <a:spcPct val="150000"/>
              </a:lnSpc>
            </a:pPr>
            <a:r>
              <a:rPr lang="es-MX" dirty="0">
                <a:solidFill>
                  <a:srgbClr val="C5DAEB"/>
                </a:solidFill>
                <a:cs typeface="Calibri"/>
              </a:rPr>
              <a:t>Instala</a:t>
            </a:r>
            <a:r>
              <a:rPr lang="es-MX" b="1" dirty="0">
                <a:solidFill>
                  <a:srgbClr val="FFC000"/>
                </a:solidFill>
                <a:cs typeface="Calibri"/>
              </a:rPr>
              <a:t> </a:t>
            </a:r>
            <a:r>
              <a:rPr lang="es-MX" b="1" dirty="0" err="1">
                <a:solidFill>
                  <a:srgbClr val="FFC000"/>
                </a:solidFill>
                <a:cs typeface="Calibri"/>
              </a:rPr>
              <a:t>Thonny</a:t>
            </a:r>
            <a:r>
              <a:rPr lang="es-MX" b="1" dirty="0">
                <a:solidFill>
                  <a:srgbClr val="C5DAEB"/>
                </a:solidFill>
                <a:cs typeface="Calibri"/>
              </a:rPr>
              <a:t> </a:t>
            </a:r>
            <a:r>
              <a:rPr lang="es-MX" dirty="0">
                <a:solidFill>
                  <a:srgbClr val="C5DAEB"/>
                </a:solidFill>
                <a:cs typeface="Calibri"/>
              </a:rPr>
              <a:t>en: </a:t>
            </a:r>
            <a:r>
              <a:rPr lang="es-MX" b="1" dirty="0">
                <a:solidFill>
                  <a:schemeClr val="bg1"/>
                </a:solidFill>
                <a:cs typeface="Calibri"/>
                <a:hlinkClick r:id="rId7">
                  <a:extLst>
                    <a:ext uri="{A12FA001-AC4F-418D-AE19-62706E023703}">
                      <ahyp:hlinkClr xmlns:ahyp="http://schemas.microsoft.com/office/drawing/2018/hyperlinkcolor" val="tx"/>
                    </a:ext>
                  </a:extLst>
                </a:hlinkClick>
              </a:rPr>
              <a:t>https://thonny.org/</a:t>
            </a:r>
            <a:endParaRPr lang="es-MX" b="1" dirty="0">
              <a:solidFill>
                <a:schemeClr val="bg1"/>
              </a:solidFill>
              <a:cs typeface="Calibri"/>
            </a:endParaRPr>
          </a:p>
        </p:txBody>
      </p:sp>
    </p:spTree>
    <p:extLst>
      <p:ext uri="{BB962C8B-B14F-4D97-AF65-F5344CB8AC3E}">
        <p14:creationId xmlns:p14="http://schemas.microsoft.com/office/powerpoint/2010/main" val="661262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120896"/>
            <a:ext cx="684276" cy="594360"/>
          </a:xfrm>
          <a:prstGeom prst="rect">
            <a:avLst/>
          </a:prstGeom>
          <a:blipFill>
            <a:blip r:embed="rId3" cstate="print"/>
            <a:stretch>
              <a:fillRect/>
            </a:stretch>
          </a:blipFill>
        </p:spPr>
        <p:txBody>
          <a:bodyPr wrap="square" lIns="0" tIns="0" rIns="0" bIns="0" rtlCol="0">
            <a:noAutofit/>
          </a:bodyPr>
          <a:lstStyle/>
          <a:p>
            <a:endParaRPr/>
          </a:p>
        </p:txBody>
      </p:sp>
      <p:sp>
        <p:nvSpPr>
          <p:cNvPr id="3" name="object 3"/>
          <p:cNvSpPr/>
          <p:nvPr/>
        </p:nvSpPr>
        <p:spPr>
          <a:xfrm>
            <a:off x="315468" y="178307"/>
            <a:ext cx="1089660" cy="943355"/>
          </a:xfrm>
          <a:prstGeom prst="rect">
            <a:avLst/>
          </a:prstGeom>
          <a:blipFill>
            <a:blip r:embed="rId4" cstate="print"/>
            <a:stretch>
              <a:fillRect/>
            </a:stretch>
          </a:blipFill>
        </p:spPr>
        <p:txBody>
          <a:bodyPr wrap="square" lIns="0" tIns="0" rIns="0" bIns="0" rtlCol="0">
            <a:noAutofit/>
          </a:bodyPr>
          <a:lstStyle/>
          <a:p>
            <a:endParaRPr/>
          </a:p>
        </p:txBody>
      </p:sp>
      <p:sp>
        <p:nvSpPr>
          <p:cNvPr id="4" name="object 4"/>
          <p:cNvSpPr/>
          <p:nvPr/>
        </p:nvSpPr>
        <p:spPr>
          <a:xfrm>
            <a:off x="0" y="847344"/>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a:p>
        </p:txBody>
      </p:sp>
      <p:sp>
        <p:nvSpPr>
          <p:cNvPr id="5" name="object 5"/>
          <p:cNvSpPr/>
          <p:nvPr/>
        </p:nvSpPr>
        <p:spPr>
          <a:xfrm>
            <a:off x="502919" y="116128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a:p>
        </p:txBody>
      </p:sp>
      <p:sp>
        <p:nvSpPr>
          <p:cNvPr id="6" name="object 6"/>
          <p:cNvSpPr/>
          <p:nvPr/>
        </p:nvSpPr>
        <p:spPr>
          <a:xfrm>
            <a:off x="1208532" y="0"/>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a:p>
        </p:txBody>
      </p:sp>
      <p:sp>
        <p:nvSpPr>
          <p:cNvPr id="7" name="object 7"/>
          <p:cNvSpPr/>
          <p:nvPr/>
        </p:nvSpPr>
        <p:spPr>
          <a:xfrm>
            <a:off x="1208532" y="0"/>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a:p>
        </p:txBody>
      </p:sp>
      <p:sp>
        <p:nvSpPr>
          <p:cNvPr id="8" name="object 8"/>
          <p:cNvSpPr/>
          <p:nvPr/>
        </p:nvSpPr>
        <p:spPr>
          <a:xfrm>
            <a:off x="248411" y="5029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a:p>
        </p:txBody>
      </p:sp>
      <p:sp>
        <p:nvSpPr>
          <p:cNvPr id="9" name="object 9"/>
          <p:cNvSpPr/>
          <p:nvPr/>
        </p:nvSpPr>
        <p:spPr>
          <a:xfrm>
            <a:off x="8763000" y="472135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a:p>
        </p:txBody>
      </p:sp>
      <p:sp>
        <p:nvSpPr>
          <p:cNvPr id="10" name="object 10"/>
          <p:cNvSpPr/>
          <p:nvPr/>
        </p:nvSpPr>
        <p:spPr>
          <a:xfrm>
            <a:off x="8763000" y="4486655"/>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a:p>
        </p:txBody>
      </p:sp>
      <p:sp>
        <p:nvSpPr>
          <p:cNvPr id="11" name="object 11"/>
          <p:cNvSpPr/>
          <p:nvPr/>
        </p:nvSpPr>
        <p:spPr>
          <a:xfrm>
            <a:off x="8523731" y="474116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a:p>
        </p:txBody>
      </p:sp>
      <p:sp>
        <p:nvSpPr>
          <p:cNvPr id="12" name="object 12"/>
          <p:cNvSpPr/>
          <p:nvPr/>
        </p:nvSpPr>
        <p:spPr>
          <a:xfrm>
            <a:off x="8322564" y="362864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a:p>
        </p:txBody>
      </p:sp>
      <p:sp>
        <p:nvSpPr>
          <p:cNvPr id="13" name="object 13"/>
          <p:cNvSpPr/>
          <p:nvPr/>
        </p:nvSpPr>
        <p:spPr>
          <a:xfrm>
            <a:off x="8763761" y="401040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a:p>
        </p:txBody>
      </p:sp>
      <p:sp>
        <p:nvSpPr>
          <p:cNvPr id="18" name="object 18"/>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200" spc="-10" dirty="0" smtClean="0">
                <a:solidFill>
                  <a:srgbClr val="18BAD4"/>
                </a:solidFill>
                <a:latin typeface="Calibri"/>
                <a:cs typeface="Calibri"/>
              </a:rPr>
              <a:t>35</a:t>
            </a:fld>
            <a:endParaRPr sz="1200">
              <a:latin typeface="Calibri"/>
              <a:cs typeface="Calibri"/>
            </a:endParaRPr>
          </a:p>
        </p:txBody>
      </p:sp>
      <p:sp>
        <p:nvSpPr>
          <p:cNvPr id="15" name="object 15"/>
          <p:cNvSpPr txBox="1">
            <a:spLocks noGrp="1"/>
          </p:cNvSpPr>
          <p:nvPr>
            <p:ph type="title"/>
          </p:nvPr>
        </p:nvSpPr>
        <p:spPr>
          <a:xfrm>
            <a:off x="2023527" y="176214"/>
            <a:ext cx="4933950" cy="584276"/>
          </a:xfrm>
          <a:prstGeom prst="rect">
            <a:avLst/>
          </a:prstGeom>
        </p:spPr>
        <p:txBody>
          <a:bodyPr vert="horz" wrap="square" lIns="0" tIns="0" rIns="0" bIns="0" rtlCol="0">
            <a:noAutofit/>
          </a:bodyPr>
          <a:lstStyle/>
          <a:p>
            <a:pPr marL="12700">
              <a:lnSpc>
                <a:spcPct val="100000"/>
              </a:lnSpc>
            </a:pPr>
            <a:r>
              <a:rPr sz="3600" dirty="0" err="1">
                <a:solidFill>
                  <a:srgbClr val="18BAD4"/>
                </a:solidFill>
                <a:latin typeface="Calibri"/>
                <a:cs typeface="Calibri"/>
              </a:rPr>
              <a:t>Ejercicio</a:t>
            </a:r>
            <a:r>
              <a:rPr lang="es-MX" sz="3600" dirty="0">
                <a:solidFill>
                  <a:srgbClr val="18BAD4"/>
                </a:solidFill>
                <a:latin typeface="Calibri"/>
                <a:cs typeface="Calibri"/>
              </a:rPr>
              <a:t> 1</a:t>
            </a:r>
            <a:endParaRPr sz="3600" dirty="0">
              <a:latin typeface="Calibri"/>
              <a:cs typeface="Calibri"/>
            </a:endParaRPr>
          </a:p>
        </p:txBody>
      </p:sp>
      <p:sp>
        <p:nvSpPr>
          <p:cNvPr id="19" name="Text Box 2">
            <a:extLst>
              <a:ext uri="{FF2B5EF4-FFF2-40B4-BE49-F238E27FC236}">
                <a16:creationId xmlns:a16="http://schemas.microsoft.com/office/drawing/2014/main" id="{B537437D-D23A-4BB3-95CC-8226A313EEAB}"/>
              </a:ext>
            </a:extLst>
          </p:cNvPr>
          <p:cNvSpPr txBox="1">
            <a:spLocks noChangeArrowheads="1"/>
          </p:cNvSpPr>
          <p:nvPr/>
        </p:nvSpPr>
        <p:spPr bwMode="auto">
          <a:xfrm>
            <a:off x="1598039" y="927682"/>
            <a:ext cx="6925692" cy="1000274"/>
          </a:xfrm>
          <a:prstGeom prst="rect">
            <a:avLst/>
          </a:prstGeom>
          <a:noFill/>
          <a:ln w="12700">
            <a:noFill/>
            <a:miter lim="800000"/>
            <a:headEnd type="none" w="sm" len="sm"/>
            <a:tailEnd type="none" w="sm" len="sm"/>
          </a:ln>
          <a:effectLst/>
        </p:spPr>
        <p:txBody>
          <a:bodyPr wrap="square">
            <a:spAutoFit/>
          </a:bodyPr>
          <a:lstStyle/>
          <a:p>
            <a:pPr marL="355600" marR="12700" indent="-342900" algn="just">
              <a:lnSpc>
                <a:spcPct val="100000"/>
              </a:lnSpc>
              <a:buFont typeface="Arial" panose="020B0604020202020204" pitchFamily="34" charset="0"/>
              <a:buChar char="•"/>
            </a:pPr>
            <a:r>
              <a:rPr lang="es-MX" dirty="0">
                <a:solidFill>
                  <a:schemeClr val="accent5">
                    <a:lumMod val="40000"/>
                    <a:lumOff val="60000"/>
                  </a:schemeClr>
                </a:solidFill>
              </a:rPr>
              <a:t>Escriba la función </a:t>
            </a:r>
            <a:r>
              <a:rPr lang="es-MX" b="1" dirty="0" err="1">
                <a:solidFill>
                  <a:schemeClr val="accent6">
                    <a:lumMod val="75000"/>
                  </a:schemeClr>
                </a:solidFill>
              </a:rPr>
              <a:t>tablaMultiplicar</a:t>
            </a:r>
            <a:r>
              <a:rPr lang="es-MX" dirty="0">
                <a:solidFill>
                  <a:schemeClr val="accent5">
                    <a:lumMod val="40000"/>
                    <a:lumOff val="60000"/>
                  </a:schemeClr>
                </a:solidFill>
              </a:rPr>
              <a:t>, que recibe un número entero e imprime la tabla de multiplicar de ese número. </a:t>
            </a:r>
          </a:p>
          <a:p>
            <a:pPr marL="355600" marR="12700" indent="-342900" algn="just">
              <a:lnSpc>
                <a:spcPct val="100000"/>
              </a:lnSpc>
              <a:spcBef>
                <a:spcPts val="600"/>
              </a:spcBef>
              <a:buFont typeface="Arial" panose="020B0604020202020204" pitchFamily="34" charset="0"/>
              <a:buChar char="•"/>
            </a:pPr>
            <a:r>
              <a:rPr lang="es-MX" dirty="0">
                <a:solidFill>
                  <a:schemeClr val="accent5">
                    <a:lumMod val="40000"/>
                    <a:lumOff val="60000"/>
                  </a:schemeClr>
                </a:solidFill>
                <a:cs typeface="Arial"/>
              </a:rPr>
              <a:t>En el </a:t>
            </a:r>
            <a:r>
              <a:rPr lang="es-MX" dirty="0">
                <a:solidFill>
                  <a:schemeClr val="accent6">
                    <a:lumMod val="75000"/>
                  </a:schemeClr>
                </a:solidFill>
                <a:cs typeface="Arial"/>
              </a:rPr>
              <a:t>script principal</a:t>
            </a:r>
            <a:r>
              <a:rPr lang="es-MX" dirty="0">
                <a:solidFill>
                  <a:schemeClr val="accent5">
                    <a:lumMod val="40000"/>
                    <a:lumOff val="60000"/>
                  </a:schemeClr>
                </a:solidFill>
                <a:cs typeface="Arial"/>
              </a:rPr>
              <a:t>, pedir un número y mandar llamar la función.</a:t>
            </a:r>
            <a:endParaRPr lang="es-ES" dirty="0">
              <a:solidFill>
                <a:schemeClr val="accent5">
                  <a:lumMod val="40000"/>
                  <a:lumOff val="60000"/>
                </a:schemeClr>
              </a:solidFill>
              <a:effectLst>
                <a:outerShdw blurRad="38100" dist="38100" dir="2700000" algn="tl">
                  <a:srgbClr val="C0C0C0"/>
                </a:outerShdw>
              </a:effectLst>
            </a:endParaRPr>
          </a:p>
        </p:txBody>
      </p:sp>
      <p:sp>
        <p:nvSpPr>
          <p:cNvPr id="22" name="object 25">
            <a:extLst>
              <a:ext uri="{FF2B5EF4-FFF2-40B4-BE49-F238E27FC236}">
                <a16:creationId xmlns:a16="http://schemas.microsoft.com/office/drawing/2014/main" id="{C667367C-FBDB-48CB-9E31-73EDF37B2A42}"/>
              </a:ext>
            </a:extLst>
          </p:cNvPr>
          <p:cNvSpPr txBox="1"/>
          <p:nvPr/>
        </p:nvSpPr>
        <p:spPr>
          <a:xfrm>
            <a:off x="5060885" y="3252952"/>
            <a:ext cx="2362853" cy="751383"/>
          </a:xfrm>
          <a:prstGeom prst="rect">
            <a:avLst/>
          </a:prstGeom>
        </p:spPr>
        <p:txBody>
          <a:bodyPr vert="horz" wrap="square" lIns="0" tIns="0" rIns="0" bIns="0" rtlCol="0">
            <a:noAutofit/>
          </a:bodyPr>
          <a:lstStyle/>
          <a:p>
            <a:pPr marL="12700">
              <a:lnSpc>
                <a:spcPct val="100000"/>
              </a:lnSpc>
              <a:spcAft>
                <a:spcPts val="600"/>
              </a:spcAft>
            </a:pPr>
            <a:r>
              <a:rPr lang="es-MX" spc="-20" dirty="0">
                <a:solidFill>
                  <a:schemeClr val="bg1"/>
                </a:solidFill>
                <a:cs typeface="Calibri"/>
              </a:rPr>
              <a:t>Guarda tu programa:</a:t>
            </a:r>
            <a:r>
              <a:rPr lang="es-MX" b="1" spc="-20" dirty="0">
                <a:solidFill>
                  <a:schemeClr val="bg1"/>
                </a:solidFill>
                <a:cs typeface="Calibri"/>
              </a:rPr>
              <a:t> </a:t>
            </a:r>
            <a:r>
              <a:rPr lang="es-MX" b="1" spc="-20" dirty="0">
                <a:solidFill>
                  <a:srgbClr val="FFFF00"/>
                </a:solidFill>
                <a:cs typeface="Calibri"/>
              </a:rPr>
              <a:t>ciclos_matricula.py</a:t>
            </a:r>
            <a:endParaRPr b="1" dirty="0">
              <a:solidFill>
                <a:srgbClr val="FFFF00"/>
              </a:solidFill>
              <a:latin typeface="Calibri"/>
              <a:cs typeface="Calibri"/>
            </a:endParaRPr>
          </a:p>
        </p:txBody>
      </p:sp>
      <p:sp>
        <p:nvSpPr>
          <p:cNvPr id="14" name="Rectángulo 13">
            <a:extLst>
              <a:ext uri="{FF2B5EF4-FFF2-40B4-BE49-F238E27FC236}">
                <a16:creationId xmlns:a16="http://schemas.microsoft.com/office/drawing/2014/main" id="{6929EFDB-5A86-475F-951E-FBCA380097B3}"/>
              </a:ext>
            </a:extLst>
          </p:cNvPr>
          <p:cNvSpPr/>
          <p:nvPr/>
        </p:nvSpPr>
        <p:spPr>
          <a:xfrm>
            <a:off x="967102" y="1986135"/>
            <a:ext cx="8187566" cy="2877711"/>
          </a:xfrm>
          <a:prstGeom prst="rect">
            <a:avLst/>
          </a:prstGeom>
        </p:spPr>
        <p:txBody>
          <a:bodyPr wrap="square">
            <a:spAutoFit/>
          </a:bodyPr>
          <a:lstStyle/>
          <a:p>
            <a:pPr marL="1028700" marR="12700" indent="0" algn="just">
              <a:lnSpc>
                <a:spcPct val="100000"/>
              </a:lnSpc>
              <a:spcBef>
                <a:spcPts val="0"/>
              </a:spcBef>
              <a:spcAft>
                <a:spcPts val="600"/>
              </a:spcAft>
              <a:buNone/>
            </a:pPr>
            <a:r>
              <a:rPr lang="es-MX" sz="1600" spc="-10" dirty="0">
                <a:solidFill>
                  <a:schemeClr val="accent3">
                    <a:lumMod val="40000"/>
                    <a:lumOff val="60000"/>
                  </a:schemeClr>
                </a:solidFill>
                <a:cs typeface="Calibri"/>
              </a:rPr>
              <a:t>Por ejemplo: Si el número que da el usuario es 5, se deberá desplegar la tabla del 5:</a:t>
            </a:r>
          </a:p>
          <a:p>
            <a:pPr marL="1485900" lvl="1" indent="0">
              <a:lnSpc>
                <a:spcPct val="100000"/>
              </a:lnSpc>
              <a:spcBef>
                <a:spcPts val="0"/>
              </a:spcBef>
              <a:buNone/>
            </a:pPr>
            <a:r>
              <a:rPr lang="es-MX" sz="1600" spc="-10" dirty="0">
                <a:solidFill>
                  <a:schemeClr val="accent3">
                    <a:lumMod val="40000"/>
                    <a:lumOff val="60000"/>
                  </a:schemeClr>
                </a:solidFill>
                <a:cs typeface="Calibri"/>
              </a:rPr>
              <a:t>5 X 1=5</a:t>
            </a:r>
          </a:p>
          <a:p>
            <a:pPr marL="1485900" lvl="1" indent="0">
              <a:lnSpc>
                <a:spcPct val="100000"/>
              </a:lnSpc>
              <a:spcBef>
                <a:spcPts val="0"/>
              </a:spcBef>
              <a:buNone/>
            </a:pPr>
            <a:r>
              <a:rPr lang="es-MX" sz="1600" spc="-10" dirty="0">
                <a:solidFill>
                  <a:schemeClr val="accent3">
                    <a:lumMod val="40000"/>
                    <a:lumOff val="60000"/>
                  </a:schemeClr>
                </a:solidFill>
                <a:cs typeface="Calibri"/>
              </a:rPr>
              <a:t>5 X 2 = 10</a:t>
            </a:r>
          </a:p>
          <a:p>
            <a:pPr marL="1485900" lvl="1" indent="0">
              <a:lnSpc>
                <a:spcPct val="100000"/>
              </a:lnSpc>
              <a:spcBef>
                <a:spcPts val="0"/>
              </a:spcBef>
              <a:buNone/>
            </a:pPr>
            <a:r>
              <a:rPr lang="es-MX" sz="1600" spc="-10" dirty="0">
                <a:solidFill>
                  <a:schemeClr val="accent3">
                    <a:lumMod val="40000"/>
                    <a:lumOff val="60000"/>
                  </a:schemeClr>
                </a:solidFill>
                <a:cs typeface="Calibri"/>
              </a:rPr>
              <a:t>5 X 3 = 15</a:t>
            </a:r>
          </a:p>
          <a:p>
            <a:pPr marL="1485900" lvl="1" indent="0">
              <a:lnSpc>
                <a:spcPct val="100000"/>
              </a:lnSpc>
              <a:spcBef>
                <a:spcPts val="0"/>
              </a:spcBef>
              <a:buNone/>
            </a:pPr>
            <a:r>
              <a:rPr lang="es-MX" sz="1600" spc="-10" dirty="0">
                <a:solidFill>
                  <a:schemeClr val="accent3">
                    <a:lumMod val="40000"/>
                    <a:lumOff val="60000"/>
                  </a:schemeClr>
                </a:solidFill>
                <a:cs typeface="Calibri"/>
              </a:rPr>
              <a:t>5 X 4 =20</a:t>
            </a:r>
          </a:p>
          <a:p>
            <a:pPr marL="1485900" lvl="1" indent="0">
              <a:lnSpc>
                <a:spcPct val="100000"/>
              </a:lnSpc>
              <a:spcBef>
                <a:spcPts val="0"/>
              </a:spcBef>
              <a:buNone/>
            </a:pPr>
            <a:r>
              <a:rPr lang="es-MX" sz="1600" spc="-10" dirty="0">
                <a:solidFill>
                  <a:schemeClr val="accent3">
                    <a:lumMod val="40000"/>
                    <a:lumOff val="60000"/>
                  </a:schemeClr>
                </a:solidFill>
                <a:cs typeface="Calibri"/>
              </a:rPr>
              <a:t>5 X 5 =25</a:t>
            </a:r>
          </a:p>
          <a:p>
            <a:pPr marL="1485900" lvl="1" indent="0">
              <a:lnSpc>
                <a:spcPct val="100000"/>
              </a:lnSpc>
              <a:spcBef>
                <a:spcPts val="0"/>
              </a:spcBef>
              <a:buNone/>
            </a:pPr>
            <a:r>
              <a:rPr lang="es-MX" sz="1600" spc="-10" dirty="0">
                <a:solidFill>
                  <a:schemeClr val="accent3">
                    <a:lumMod val="40000"/>
                    <a:lumOff val="60000"/>
                  </a:schemeClr>
                </a:solidFill>
                <a:cs typeface="Calibri"/>
              </a:rPr>
              <a:t>5 X 6 = 30</a:t>
            </a:r>
          </a:p>
          <a:p>
            <a:pPr marL="1485900" lvl="1" indent="0">
              <a:lnSpc>
                <a:spcPct val="100000"/>
              </a:lnSpc>
              <a:spcBef>
                <a:spcPts val="0"/>
              </a:spcBef>
              <a:buNone/>
            </a:pPr>
            <a:r>
              <a:rPr lang="es-MX" sz="1600" spc="-10" dirty="0">
                <a:solidFill>
                  <a:schemeClr val="accent3">
                    <a:lumMod val="40000"/>
                    <a:lumOff val="60000"/>
                  </a:schemeClr>
                </a:solidFill>
                <a:cs typeface="Calibri"/>
              </a:rPr>
              <a:t>5 X 7 =35</a:t>
            </a:r>
          </a:p>
          <a:p>
            <a:pPr marL="1485900" lvl="1" indent="0">
              <a:lnSpc>
                <a:spcPct val="100000"/>
              </a:lnSpc>
              <a:spcBef>
                <a:spcPts val="0"/>
              </a:spcBef>
              <a:buNone/>
            </a:pPr>
            <a:r>
              <a:rPr lang="es-MX" sz="1600" spc="-10" dirty="0">
                <a:solidFill>
                  <a:schemeClr val="accent3">
                    <a:lumMod val="40000"/>
                    <a:lumOff val="60000"/>
                  </a:schemeClr>
                </a:solidFill>
                <a:cs typeface="Calibri"/>
              </a:rPr>
              <a:t>5 X 8 =40</a:t>
            </a:r>
          </a:p>
          <a:p>
            <a:pPr marL="1485900" lvl="1" indent="0">
              <a:lnSpc>
                <a:spcPct val="100000"/>
              </a:lnSpc>
              <a:spcBef>
                <a:spcPts val="0"/>
              </a:spcBef>
              <a:buNone/>
            </a:pPr>
            <a:r>
              <a:rPr lang="es-MX" sz="1600" spc="-10" dirty="0">
                <a:solidFill>
                  <a:schemeClr val="accent3">
                    <a:lumMod val="40000"/>
                    <a:lumOff val="60000"/>
                  </a:schemeClr>
                </a:solidFill>
                <a:cs typeface="Calibri"/>
              </a:rPr>
              <a:t>5 X 9 =45</a:t>
            </a:r>
          </a:p>
          <a:p>
            <a:pPr marL="1485900" lvl="1" indent="0">
              <a:lnSpc>
                <a:spcPct val="100000"/>
              </a:lnSpc>
              <a:spcBef>
                <a:spcPts val="0"/>
              </a:spcBef>
              <a:buNone/>
            </a:pPr>
            <a:r>
              <a:rPr lang="es-MX" sz="1600" spc="-10" dirty="0">
                <a:solidFill>
                  <a:schemeClr val="accent3">
                    <a:lumMod val="40000"/>
                    <a:lumOff val="60000"/>
                  </a:schemeClr>
                </a:solidFill>
                <a:cs typeface="Calibri"/>
              </a:rPr>
              <a:t>5 X 10 =50</a:t>
            </a:r>
            <a:endParaRPr lang="es-MX" sz="1600" dirty="0">
              <a:solidFill>
                <a:schemeClr val="accent3">
                  <a:lumMod val="40000"/>
                  <a:lumOff val="6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120896"/>
            <a:ext cx="684276" cy="59436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315468" y="178307"/>
            <a:ext cx="1089660" cy="943355"/>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0" y="847344"/>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a:p>
        </p:txBody>
      </p:sp>
      <p:sp>
        <p:nvSpPr>
          <p:cNvPr id="5" name="object 5"/>
          <p:cNvSpPr/>
          <p:nvPr/>
        </p:nvSpPr>
        <p:spPr>
          <a:xfrm>
            <a:off x="502919" y="116128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a:p>
        </p:txBody>
      </p:sp>
      <p:sp>
        <p:nvSpPr>
          <p:cNvPr id="6" name="object 6"/>
          <p:cNvSpPr/>
          <p:nvPr/>
        </p:nvSpPr>
        <p:spPr>
          <a:xfrm>
            <a:off x="1208532" y="0"/>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a:p>
        </p:txBody>
      </p:sp>
      <p:sp>
        <p:nvSpPr>
          <p:cNvPr id="7" name="object 7"/>
          <p:cNvSpPr/>
          <p:nvPr/>
        </p:nvSpPr>
        <p:spPr>
          <a:xfrm>
            <a:off x="1208532" y="0"/>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a:p>
        </p:txBody>
      </p:sp>
      <p:sp>
        <p:nvSpPr>
          <p:cNvPr id="8" name="object 8"/>
          <p:cNvSpPr/>
          <p:nvPr/>
        </p:nvSpPr>
        <p:spPr>
          <a:xfrm>
            <a:off x="248411" y="5029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a:p>
        </p:txBody>
      </p:sp>
      <p:sp>
        <p:nvSpPr>
          <p:cNvPr id="9" name="object 9"/>
          <p:cNvSpPr/>
          <p:nvPr/>
        </p:nvSpPr>
        <p:spPr>
          <a:xfrm>
            <a:off x="8763000" y="472135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a:p>
        </p:txBody>
      </p:sp>
      <p:sp>
        <p:nvSpPr>
          <p:cNvPr id="10" name="object 10"/>
          <p:cNvSpPr/>
          <p:nvPr/>
        </p:nvSpPr>
        <p:spPr>
          <a:xfrm>
            <a:off x="8763000" y="4486655"/>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a:p>
        </p:txBody>
      </p:sp>
      <p:sp>
        <p:nvSpPr>
          <p:cNvPr id="11" name="object 11"/>
          <p:cNvSpPr/>
          <p:nvPr/>
        </p:nvSpPr>
        <p:spPr>
          <a:xfrm>
            <a:off x="8523731" y="474116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a:p>
        </p:txBody>
      </p:sp>
      <p:sp>
        <p:nvSpPr>
          <p:cNvPr id="12" name="object 12"/>
          <p:cNvSpPr/>
          <p:nvPr/>
        </p:nvSpPr>
        <p:spPr>
          <a:xfrm>
            <a:off x="8322564" y="362864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a:p>
        </p:txBody>
      </p:sp>
      <p:sp>
        <p:nvSpPr>
          <p:cNvPr id="13" name="object 13"/>
          <p:cNvSpPr/>
          <p:nvPr/>
        </p:nvSpPr>
        <p:spPr>
          <a:xfrm>
            <a:off x="8763761" y="401040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a:p>
        </p:txBody>
      </p:sp>
      <p:sp>
        <p:nvSpPr>
          <p:cNvPr id="18" name="object 18"/>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200" spc="-10" dirty="0" smtClean="0">
                <a:solidFill>
                  <a:srgbClr val="18BAD4"/>
                </a:solidFill>
                <a:latin typeface="Calibri"/>
                <a:cs typeface="Calibri"/>
              </a:rPr>
              <a:t>36</a:t>
            </a:fld>
            <a:endParaRPr sz="1200">
              <a:latin typeface="Calibri"/>
              <a:cs typeface="Calibri"/>
            </a:endParaRPr>
          </a:p>
        </p:txBody>
      </p:sp>
      <p:sp>
        <p:nvSpPr>
          <p:cNvPr id="15" name="object 15"/>
          <p:cNvSpPr txBox="1">
            <a:spLocks noGrp="1"/>
          </p:cNvSpPr>
          <p:nvPr>
            <p:ph type="title"/>
          </p:nvPr>
        </p:nvSpPr>
        <p:spPr>
          <a:xfrm>
            <a:off x="2023527" y="176214"/>
            <a:ext cx="4933950" cy="584276"/>
          </a:xfrm>
          <a:prstGeom prst="rect">
            <a:avLst/>
          </a:prstGeom>
        </p:spPr>
        <p:txBody>
          <a:bodyPr vert="horz" wrap="square" lIns="0" tIns="0" rIns="0" bIns="0" rtlCol="0">
            <a:noAutofit/>
          </a:bodyPr>
          <a:lstStyle/>
          <a:p>
            <a:pPr marL="12700">
              <a:lnSpc>
                <a:spcPct val="100000"/>
              </a:lnSpc>
            </a:pPr>
            <a:r>
              <a:rPr sz="3600" dirty="0" err="1">
                <a:solidFill>
                  <a:srgbClr val="18BAD4"/>
                </a:solidFill>
                <a:latin typeface="Calibri"/>
                <a:cs typeface="Calibri"/>
              </a:rPr>
              <a:t>Ejercicio</a:t>
            </a:r>
            <a:r>
              <a:rPr lang="es-MX" sz="3600" dirty="0">
                <a:solidFill>
                  <a:srgbClr val="18BAD4"/>
                </a:solidFill>
                <a:latin typeface="Calibri"/>
                <a:cs typeface="Calibri"/>
              </a:rPr>
              <a:t> 2</a:t>
            </a:r>
            <a:endParaRPr sz="3600" dirty="0">
              <a:latin typeface="Calibri"/>
              <a:cs typeface="Calibri"/>
            </a:endParaRPr>
          </a:p>
        </p:txBody>
      </p:sp>
      <p:sp>
        <p:nvSpPr>
          <p:cNvPr id="19" name="Text Box 2">
            <a:extLst>
              <a:ext uri="{FF2B5EF4-FFF2-40B4-BE49-F238E27FC236}">
                <a16:creationId xmlns:a16="http://schemas.microsoft.com/office/drawing/2014/main" id="{B537437D-D23A-4BB3-95CC-8226A313EEAB}"/>
              </a:ext>
            </a:extLst>
          </p:cNvPr>
          <p:cNvSpPr txBox="1">
            <a:spLocks noChangeArrowheads="1"/>
          </p:cNvSpPr>
          <p:nvPr/>
        </p:nvSpPr>
        <p:spPr bwMode="auto">
          <a:xfrm>
            <a:off x="1625089" y="911844"/>
            <a:ext cx="6756911" cy="2385268"/>
          </a:xfrm>
          <a:prstGeom prst="rect">
            <a:avLst/>
          </a:prstGeom>
          <a:noFill/>
          <a:ln w="12700">
            <a:noFill/>
            <a:miter lim="800000"/>
            <a:headEnd type="none" w="sm" len="sm"/>
            <a:tailEnd type="none" w="sm" len="sm"/>
          </a:ln>
          <a:effectLst/>
        </p:spPr>
        <p:txBody>
          <a:bodyPr wrap="square">
            <a:spAutoFit/>
          </a:bodyPr>
          <a:lstStyle/>
          <a:p>
            <a:pPr marL="355600" marR="12700" indent="-342900" algn="just">
              <a:lnSpc>
                <a:spcPct val="100000"/>
              </a:lnSpc>
              <a:spcAft>
                <a:spcPts val="600"/>
              </a:spcAft>
              <a:buFont typeface="Arial" panose="020B0604020202020204" pitchFamily="34" charset="0"/>
              <a:buChar char="•"/>
            </a:pPr>
            <a:r>
              <a:rPr lang="es-MX" dirty="0">
                <a:solidFill>
                  <a:schemeClr val="accent5">
                    <a:lumMod val="40000"/>
                    <a:lumOff val="60000"/>
                  </a:schemeClr>
                </a:solidFill>
              </a:rPr>
              <a:t>Escriba la función </a:t>
            </a:r>
            <a:r>
              <a:rPr lang="es-MX" b="1" dirty="0" err="1">
                <a:solidFill>
                  <a:schemeClr val="accent6">
                    <a:lumMod val="75000"/>
                  </a:schemeClr>
                </a:solidFill>
              </a:rPr>
              <a:t>numerosAscendentes</a:t>
            </a:r>
            <a:r>
              <a:rPr lang="es-MX" dirty="0">
                <a:solidFill>
                  <a:schemeClr val="accent5">
                    <a:lumMod val="40000"/>
                    <a:lumOff val="60000"/>
                  </a:schemeClr>
                </a:solidFill>
              </a:rPr>
              <a:t>, que recibe dos números enteros: </a:t>
            </a:r>
            <a:r>
              <a:rPr lang="es-MX" b="1" dirty="0">
                <a:solidFill>
                  <a:schemeClr val="accent5">
                    <a:lumMod val="40000"/>
                    <a:lumOff val="60000"/>
                  </a:schemeClr>
                </a:solidFill>
              </a:rPr>
              <a:t>inicio</a:t>
            </a:r>
            <a:r>
              <a:rPr lang="es-MX" dirty="0">
                <a:solidFill>
                  <a:schemeClr val="accent5">
                    <a:lumMod val="40000"/>
                    <a:lumOff val="60000"/>
                  </a:schemeClr>
                </a:solidFill>
              </a:rPr>
              <a:t> y </a:t>
            </a:r>
            <a:r>
              <a:rPr lang="es-MX" b="1" dirty="0">
                <a:solidFill>
                  <a:schemeClr val="accent5">
                    <a:lumMod val="40000"/>
                    <a:lumOff val="60000"/>
                  </a:schemeClr>
                </a:solidFill>
              </a:rPr>
              <a:t>fin</a:t>
            </a:r>
            <a:r>
              <a:rPr lang="es-MX" dirty="0">
                <a:solidFill>
                  <a:schemeClr val="accent5">
                    <a:lumMod val="40000"/>
                    <a:lumOff val="60000"/>
                  </a:schemeClr>
                </a:solidFill>
              </a:rPr>
              <a:t>. La función deberá des</a:t>
            </a:r>
            <a:r>
              <a:rPr lang="es-MX" dirty="0">
                <a:solidFill>
                  <a:schemeClr val="accent5">
                    <a:lumMod val="40000"/>
                    <a:lumOff val="60000"/>
                  </a:schemeClr>
                </a:solidFill>
                <a:cs typeface="Arial"/>
              </a:rPr>
              <a:t>plegar los números en orden ascendente y de dos en dos, comenzando por el número de </a:t>
            </a:r>
            <a:r>
              <a:rPr lang="es-MX" b="1" dirty="0">
                <a:solidFill>
                  <a:schemeClr val="accent5">
                    <a:lumMod val="40000"/>
                    <a:lumOff val="60000"/>
                  </a:schemeClr>
                </a:solidFill>
                <a:cs typeface="Arial"/>
              </a:rPr>
              <a:t>inicio</a:t>
            </a:r>
            <a:r>
              <a:rPr lang="es-MX" dirty="0">
                <a:solidFill>
                  <a:schemeClr val="accent5">
                    <a:lumMod val="40000"/>
                    <a:lumOff val="60000"/>
                  </a:schemeClr>
                </a:solidFill>
                <a:cs typeface="Arial"/>
              </a:rPr>
              <a:t> y terminando con el número </a:t>
            </a:r>
            <a:r>
              <a:rPr lang="es-MX" b="1" dirty="0">
                <a:solidFill>
                  <a:schemeClr val="accent5">
                    <a:lumMod val="40000"/>
                    <a:lumOff val="60000"/>
                  </a:schemeClr>
                </a:solidFill>
                <a:cs typeface="Arial"/>
              </a:rPr>
              <a:t>fin</a:t>
            </a:r>
            <a:r>
              <a:rPr lang="es-MX" dirty="0">
                <a:solidFill>
                  <a:schemeClr val="accent5">
                    <a:lumMod val="40000"/>
                    <a:lumOff val="60000"/>
                  </a:schemeClr>
                </a:solidFill>
                <a:cs typeface="Arial"/>
              </a:rPr>
              <a:t> (sin pasarse del límite).</a:t>
            </a:r>
          </a:p>
          <a:p>
            <a:pPr marL="355600" marR="12700" indent="-342900" algn="just">
              <a:buFont typeface="Arial" panose="020B0604020202020204" pitchFamily="34" charset="0"/>
              <a:buChar char="•"/>
            </a:pPr>
            <a:r>
              <a:rPr lang="es-MX" dirty="0">
                <a:solidFill>
                  <a:schemeClr val="accent5">
                    <a:lumMod val="40000"/>
                    <a:lumOff val="60000"/>
                  </a:schemeClr>
                </a:solidFill>
                <a:cs typeface="Arial"/>
              </a:rPr>
              <a:t>En el </a:t>
            </a:r>
            <a:r>
              <a:rPr lang="es-MX" dirty="0">
                <a:solidFill>
                  <a:schemeClr val="accent6">
                    <a:lumMod val="75000"/>
                  </a:schemeClr>
                </a:solidFill>
                <a:cs typeface="Arial"/>
              </a:rPr>
              <a:t>script principal</a:t>
            </a:r>
            <a:r>
              <a:rPr lang="es-MX" dirty="0">
                <a:solidFill>
                  <a:schemeClr val="accent5">
                    <a:lumMod val="40000"/>
                    <a:lumOff val="60000"/>
                  </a:schemeClr>
                </a:solidFill>
                <a:cs typeface="Arial"/>
              </a:rPr>
              <a:t>, pedir dos números (inicio y fin) y mandar llamar la función. Validar que los datos que te proporcione el usuario sean adecuados para resolver el problema, de lo contrario, manda un mensaje de error.</a:t>
            </a:r>
            <a:endParaRPr lang="es-ES" dirty="0">
              <a:solidFill>
                <a:schemeClr val="accent5">
                  <a:lumMod val="40000"/>
                  <a:lumOff val="60000"/>
                </a:schemeClr>
              </a:solidFill>
              <a:effectLst>
                <a:outerShdw blurRad="38100" dist="38100" dir="2700000" algn="tl">
                  <a:srgbClr val="C0C0C0"/>
                </a:outerShdw>
              </a:effectLst>
            </a:endParaRPr>
          </a:p>
        </p:txBody>
      </p:sp>
      <p:sp>
        <p:nvSpPr>
          <p:cNvPr id="22" name="object 25">
            <a:extLst>
              <a:ext uri="{FF2B5EF4-FFF2-40B4-BE49-F238E27FC236}">
                <a16:creationId xmlns:a16="http://schemas.microsoft.com/office/drawing/2014/main" id="{C667367C-FBDB-48CB-9E31-73EDF37B2A42}"/>
              </a:ext>
            </a:extLst>
          </p:cNvPr>
          <p:cNvSpPr txBox="1"/>
          <p:nvPr/>
        </p:nvSpPr>
        <p:spPr>
          <a:xfrm>
            <a:off x="2082963" y="4310066"/>
            <a:ext cx="4595038" cy="319084"/>
          </a:xfrm>
          <a:prstGeom prst="rect">
            <a:avLst/>
          </a:prstGeom>
        </p:spPr>
        <p:txBody>
          <a:bodyPr vert="horz" wrap="square" lIns="0" tIns="0" rIns="0" bIns="0" rtlCol="0">
            <a:noAutofit/>
          </a:bodyPr>
          <a:lstStyle/>
          <a:p>
            <a:pPr marL="12700">
              <a:lnSpc>
                <a:spcPct val="100000"/>
              </a:lnSpc>
              <a:spcAft>
                <a:spcPts val="600"/>
              </a:spcAft>
            </a:pPr>
            <a:r>
              <a:rPr lang="es-MX" spc="-20" dirty="0">
                <a:solidFill>
                  <a:schemeClr val="bg1"/>
                </a:solidFill>
                <a:cs typeface="Calibri"/>
              </a:rPr>
              <a:t>Guarda tu programa:</a:t>
            </a:r>
            <a:r>
              <a:rPr lang="es-MX" b="1" spc="-20" dirty="0">
                <a:solidFill>
                  <a:schemeClr val="bg1"/>
                </a:solidFill>
                <a:cs typeface="Calibri"/>
              </a:rPr>
              <a:t> </a:t>
            </a:r>
            <a:r>
              <a:rPr lang="es-MX" b="1" spc="-20" dirty="0">
                <a:solidFill>
                  <a:srgbClr val="FFFF00"/>
                </a:solidFill>
                <a:cs typeface="Calibri"/>
              </a:rPr>
              <a:t>ciclos_matricula.py</a:t>
            </a:r>
            <a:endParaRPr b="1" dirty="0">
              <a:solidFill>
                <a:srgbClr val="FFFF00"/>
              </a:solidFill>
              <a:latin typeface="Calibri"/>
              <a:cs typeface="Calibri"/>
            </a:endParaRPr>
          </a:p>
        </p:txBody>
      </p:sp>
      <p:sp>
        <p:nvSpPr>
          <p:cNvPr id="20" name="Text Box 2">
            <a:extLst>
              <a:ext uri="{FF2B5EF4-FFF2-40B4-BE49-F238E27FC236}">
                <a16:creationId xmlns:a16="http://schemas.microsoft.com/office/drawing/2014/main" id="{99EC4C34-67BE-40A4-83D3-7CEF125C2D51}"/>
              </a:ext>
            </a:extLst>
          </p:cNvPr>
          <p:cNvSpPr txBox="1">
            <a:spLocks noChangeArrowheads="1"/>
          </p:cNvSpPr>
          <p:nvPr/>
        </p:nvSpPr>
        <p:spPr bwMode="auto">
          <a:xfrm>
            <a:off x="1955686" y="3402304"/>
            <a:ext cx="5966461" cy="646331"/>
          </a:xfrm>
          <a:prstGeom prst="rect">
            <a:avLst/>
          </a:prstGeom>
          <a:noFill/>
          <a:ln w="12700">
            <a:noFill/>
            <a:miter lim="800000"/>
            <a:headEnd type="none" w="sm" len="sm"/>
            <a:tailEnd type="none" w="sm" len="sm"/>
          </a:ln>
          <a:effectLst/>
        </p:spPr>
        <p:txBody>
          <a:bodyPr wrap="square">
            <a:spAutoFit/>
          </a:bodyPr>
          <a:lstStyle/>
          <a:p>
            <a:pPr marL="12700" marR="12700" algn="just">
              <a:lnSpc>
                <a:spcPct val="100000"/>
              </a:lnSpc>
            </a:pPr>
            <a:r>
              <a:rPr lang="es-MX" dirty="0">
                <a:solidFill>
                  <a:schemeClr val="accent3">
                    <a:lumMod val="40000"/>
                    <a:lumOff val="60000"/>
                  </a:schemeClr>
                </a:solidFill>
                <a:cs typeface="Arial"/>
              </a:rPr>
              <a:t>Por ejemplo: si inicio es = 3 y fin = 20. Los números que se deben desplegar a pantalla son el 3 5 7 9 11 13 15 17 19. </a:t>
            </a:r>
            <a:endParaRPr lang="es-ES" dirty="0">
              <a:solidFill>
                <a:schemeClr val="accent3">
                  <a:lumMod val="40000"/>
                  <a:lumOff val="60000"/>
                </a:schemeClr>
              </a:solidFill>
              <a:effectLst>
                <a:outerShdw blurRad="38100" dist="38100" dir="2700000" algn="tl">
                  <a:srgbClr val="C0C0C0"/>
                </a:outerShdw>
              </a:effectLst>
            </a:endParaRPr>
          </a:p>
        </p:txBody>
      </p:sp>
    </p:spTree>
    <p:extLst>
      <p:ext uri="{BB962C8B-B14F-4D97-AF65-F5344CB8AC3E}">
        <p14:creationId xmlns:p14="http://schemas.microsoft.com/office/powerpoint/2010/main" val="421020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0-#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120896"/>
            <a:ext cx="684276" cy="59436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315468" y="178307"/>
            <a:ext cx="1089660" cy="943355"/>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0" y="847344"/>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a:p>
        </p:txBody>
      </p:sp>
      <p:sp>
        <p:nvSpPr>
          <p:cNvPr id="5" name="object 5"/>
          <p:cNvSpPr/>
          <p:nvPr/>
        </p:nvSpPr>
        <p:spPr>
          <a:xfrm>
            <a:off x="502919" y="116128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a:p>
        </p:txBody>
      </p:sp>
      <p:sp>
        <p:nvSpPr>
          <p:cNvPr id="6" name="object 6"/>
          <p:cNvSpPr/>
          <p:nvPr/>
        </p:nvSpPr>
        <p:spPr>
          <a:xfrm>
            <a:off x="1208532" y="0"/>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a:p>
        </p:txBody>
      </p:sp>
      <p:sp>
        <p:nvSpPr>
          <p:cNvPr id="7" name="object 7"/>
          <p:cNvSpPr/>
          <p:nvPr/>
        </p:nvSpPr>
        <p:spPr>
          <a:xfrm>
            <a:off x="1208532" y="0"/>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a:p>
        </p:txBody>
      </p:sp>
      <p:sp>
        <p:nvSpPr>
          <p:cNvPr id="8" name="object 8"/>
          <p:cNvSpPr/>
          <p:nvPr/>
        </p:nvSpPr>
        <p:spPr>
          <a:xfrm>
            <a:off x="248411" y="5029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a:p>
        </p:txBody>
      </p:sp>
      <p:sp>
        <p:nvSpPr>
          <p:cNvPr id="9" name="object 9"/>
          <p:cNvSpPr/>
          <p:nvPr/>
        </p:nvSpPr>
        <p:spPr>
          <a:xfrm>
            <a:off x="8763000" y="472135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a:p>
        </p:txBody>
      </p:sp>
      <p:sp>
        <p:nvSpPr>
          <p:cNvPr id="10" name="object 10"/>
          <p:cNvSpPr/>
          <p:nvPr/>
        </p:nvSpPr>
        <p:spPr>
          <a:xfrm>
            <a:off x="8763000" y="4486655"/>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a:p>
        </p:txBody>
      </p:sp>
      <p:sp>
        <p:nvSpPr>
          <p:cNvPr id="11" name="object 11"/>
          <p:cNvSpPr/>
          <p:nvPr/>
        </p:nvSpPr>
        <p:spPr>
          <a:xfrm>
            <a:off x="8523731" y="474116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a:p>
        </p:txBody>
      </p:sp>
      <p:sp>
        <p:nvSpPr>
          <p:cNvPr id="12" name="object 12"/>
          <p:cNvSpPr/>
          <p:nvPr/>
        </p:nvSpPr>
        <p:spPr>
          <a:xfrm>
            <a:off x="8322564" y="362864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a:p>
        </p:txBody>
      </p:sp>
      <p:sp>
        <p:nvSpPr>
          <p:cNvPr id="13" name="object 13"/>
          <p:cNvSpPr/>
          <p:nvPr/>
        </p:nvSpPr>
        <p:spPr>
          <a:xfrm>
            <a:off x="8763761" y="401040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a:p>
        </p:txBody>
      </p:sp>
      <p:sp>
        <p:nvSpPr>
          <p:cNvPr id="15" name="object 15"/>
          <p:cNvSpPr txBox="1">
            <a:spLocks noGrp="1"/>
          </p:cNvSpPr>
          <p:nvPr>
            <p:ph type="title"/>
          </p:nvPr>
        </p:nvSpPr>
        <p:spPr>
          <a:xfrm>
            <a:off x="2071117" y="389493"/>
            <a:ext cx="3345135" cy="584276"/>
          </a:xfrm>
          <a:prstGeom prst="rect">
            <a:avLst/>
          </a:prstGeom>
        </p:spPr>
        <p:txBody>
          <a:bodyPr vert="horz" wrap="square" lIns="0" tIns="0" rIns="0" bIns="0" rtlCol="0">
            <a:noAutofit/>
          </a:bodyPr>
          <a:lstStyle/>
          <a:p>
            <a:pPr marL="12700">
              <a:lnSpc>
                <a:spcPct val="100000"/>
              </a:lnSpc>
            </a:pPr>
            <a:r>
              <a:rPr sz="3600" dirty="0" err="1">
                <a:solidFill>
                  <a:srgbClr val="18BAD4"/>
                </a:solidFill>
                <a:latin typeface="Calibri"/>
                <a:cs typeface="Calibri"/>
              </a:rPr>
              <a:t>Ejercicio</a:t>
            </a:r>
            <a:r>
              <a:rPr lang="es-MX" sz="3600" dirty="0">
                <a:solidFill>
                  <a:srgbClr val="18BAD4"/>
                </a:solidFill>
                <a:latin typeface="Calibri"/>
                <a:cs typeface="Calibri"/>
              </a:rPr>
              <a:t> 3</a:t>
            </a:r>
            <a:endParaRPr sz="3600" dirty="0">
              <a:latin typeface="Calibri"/>
              <a:cs typeface="Calibri"/>
            </a:endParaRPr>
          </a:p>
        </p:txBody>
      </p:sp>
      <p:sp>
        <p:nvSpPr>
          <p:cNvPr id="16" name="object 16"/>
          <p:cNvSpPr txBox="1"/>
          <p:nvPr/>
        </p:nvSpPr>
        <p:spPr>
          <a:xfrm>
            <a:off x="2129787" y="1161287"/>
            <a:ext cx="6677407" cy="2324863"/>
          </a:xfrm>
          <a:prstGeom prst="rect">
            <a:avLst/>
          </a:prstGeom>
        </p:spPr>
        <p:txBody>
          <a:bodyPr vert="horz" wrap="square" lIns="0" tIns="0" rIns="0" bIns="0" rtlCol="0">
            <a:noAutofit/>
          </a:bodyPr>
          <a:lstStyle/>
          <a:p>
            <a:pPr marL="12700" marR="12700" algn="just"/>
            <a:r>
              <a:rPr lang="es-MX" sz="1900" dirty="0">
                <a:solidFill>
                  <a:schemeClr val="accent5">
                    <a:lumMod val="40000"/>
                    <a:lumOff val="60000"/>
                  </a:schemeClr>
                </a:solidFill>
              </a:rPr>
              <a:t>Escriba la función </a:t>
            </a:r>
            <a:r>
              <a:rPr lang="es-MX" sz="1900" b="1" dirty="0" err="1">
                <a:solidFill>
                  <a:schemeClr val="accent6">
                    <a:lumMod val="75000"/>
                  </a:schemeClr>
                </a:solidFill>
              </a:rPr>
              <a:t>menu</a:t>
            </a:r>
            <a:r>
              <a:rPr lang="es-MX" sz="1900" dirty="0">
                <a:solidFill>
                  <a:schemeClr val="accent5">
                    <a:lumMod val="40000"/>
                    <a:lumOff val="60000"/>
                  </a:schemeClr>
                </a:solidFill>
              </a:rPr>
              <a:t>, que imprima el siguiente menú en pantalla: </a:t>
            </a:r>
          </a:p>
          <a:p>
            <a:pPr marL="12700" marR="12700" algn="just"/>
            <a:endParaRPr lang="es-MX" sz="1900" dirty="0">
              <a:solidFill>
                <a:schemeClr val="accent5">
                  <a:lumMod val="40000"/>
                  <a:lumOff val="60000"/>
                </a:schemeClr>
              </a:solidFill>
            </a:endParaRPr>
          </a:p>
          <a:p>
            <a:pPr marL="12700" marR="12700" algn="just"/>
            <a:r>
              <a:rPr lang="es-MX" sz="1900" dirty="0">
                <a:solidFill>
                  <a:schemeClr val="accent5">
                    <a:lumMod val="40000"/>
                    <a:lumOff val="60000"/>
                  </a:schemeClr>
                </a:solidFill>
              </a:rPr>
              <a:t>1. Tabla de multiplicar</a:t>
            </a:r>
          </a:p>
          <a:p>
            <a:pPr marL="12700" marR="12700" algn="just"/>
            <a:r>
              <a:rPr lang="es-MX" sz="1900" dirty="0">
                <a:solidFill>
                  <a:schemeClr val="accent5">
                    <a:lumMod val="40000"/>
                    <a:lumOff val="60000"/>
                  </a:schemeClr>
                </a:solidFill>
              </a:rPr>
              <a:t>2. Escribe números ascendentemente</a:t>
            </a:r>
          </a:p>
          <a:p>
            <a:pPr marL="12700" marR="12700" algn="just"/>
            <a:r>
              <a:rPr lang="es-MX" sz="1900" dirty="0">
                <a:solidFill>
                  <a:schemeClr val="accent5">
                    <a:lumMod val="40000"/>
                    <a:lumOff val="60000"/>
                  </a:schemeClr>
                </a:solidFill>
              </a:rPr>
              <a:t>3. Salir</a:t>
            </a:r>
          </a:p>
          <a:p>
            <a:pPr marL="12700" marR="12700" algn="just"/>
            <a:endParaRPr lang="es-MX" sz="1900" dirty="0">
              <a:solidFill>
                <a:schemeClr val="accent5">
                  <a:lumMod val="40000"/>
                  <a:lumOff val="60000"/>
                </a:schemeClr>
              </a:solidFill>
              <a:cs typeface="Calibri"/>
            </a:endParaRPr>
          </a:p>
          <a:p>
            <a:pPr marL="12700" marR="12700" algn="just"/>
            <a:r>
              <a:rPr lang="es-MX" sz="1900" dirty="0">
                <a:solidFill>
                  <a:schemeClr val="accent5">
                    <a:lumMod val="40000"/>
                    <a:lumOff val="60000"/>
                  </a:schemeClr>
                </a:solidFill>
                <a:cs typeface="Calibri"/>
              </a:rPr>
              <a:t>Pide una opción y </a:t>
            </a:r>
            <a:r>
              <a:rPr lang="es-MX" sz="1900" b="1" dirty="0">
                <a:solidFill>
                  <a:srgbClr val="FF0000"/>
                </a:solidFill>
                <a:cs typeface="Calibri"/>
              </a:rPr>
              <a:t>regresa el valor de la opción</a:t>
            </a:r>
            <a:r>
              <a:rPr lang="es-MX" sz="1900" dirty="0">
                <a:solidFill>
                  <a:schemeClr val="accent5">
                    <a:lumMod val="40000"/>
                    <a:lumOff val="60000"/>
                  </a:schemeClr>
                </a:solidFill>
                <a:cs typeface="Calibri"/>
              </a:rPr>
              <a:t>. Si la opción es inválida regresar 0.</a:t>
            </a:r>
          </a:p>
          <a:p>
            <a:pPr marL="12700" marR="12700" algn="just"/>
            <a:endParaRPr lang="es-MX" sz="1900" dirty="0">
              <a:solidFill>
                <a:srgbClr val="C5DAEB"/>
              </a:solidFill>
              <a:cs typeface="Calibri"/>
            </a:endParaRPr>
          </a:p>
          <a:p>
            <a:pPr marL="12700" marR="12700" algn="just"/>
            <a:endParaRPr lang="es-MX" sz="1900" dirty="0">
              <a:solidFill>
                <a:schemeClr val="accent5">
                  <a:lumMod val="40000"/>
                  <a:lumOff val="60000"/>
                </a:schemeClr>
              </a:solidFill>
            </a:endParaRPr>
          </a:p>
        </p:txBody>
      </p:sp>
      <p:sp>
        <p:nvSpPr>
          <p:cNvPr id="20" name="object 20"/>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200" spc="-10" dirty="0" smtClean="0">
                <a:solidFill>
                  <a:srgbClr val="18BAD4"/>
                </a:solidFill>
                <a:latin typeface="Calibri"/>
                <a:cs typeface="Calibri"/>
              </a:rPr>
              <a:t>37</a:t>
            </a:fld>
            <a:endParaRPr sz="1200">
              <a:latin typeface="Calibri"/>
              <a:cs typeface="Calibri"/>
            </a:endParaRPr>
          </a:p>
        </p:txBody>
      </p:sp>
      <p:sp>
        <p:nvSpPr>
          <p:cNvPr id="23" name="object 25">
            <a:extLst>
              <a:ext uri="{FF2B5EF4-FFF2-40B4-BE49-F238E27FC236}">
                <a16:creationId xmlns:a16="http://schemas.microsoft.com/office/drawing/2014/main" id="{C5E70C3C-DF1B-40C6-AB3D-05645AC06032}"/>
              </a:ext>
            </a:extLst>
          </p:cNvPr>
          <p:cNvSpPr txBox="1"/>
          <p:nvPr/>
        </p:nvSpPr>
        <p:spPr>
          <a:xfrm>
            <a:off x="2129787" y="4019577"/>
            <a:ext cx="4692062" cy="593851"/>
          </a:xfrm>
          <a:prstGeom prst="rect">
            <a:avLst/>
          </a:prstGeom>
        </p:spPr>
        <p:txBody>
          <a:bodyPr vert="horz" wrap="square" lIns="0" tIns="0" rIns="0" bIns="0" rtlCol="0">
            <a:noAutofit/>
          </a:bodyPr>
          <a:lstStyle/>
          <a:p>
            <a:pPr marL="12700">
              <a:lnSpc>
                <a:spcPct val="100000"/>
              </a:lnSpc>
              <a:spcAft>
                <a:spcPts val="600"/>
              </a:spcAft>
            </a:pPr>
            <a:r>
              <a:rPr lang="es-MX" spc="-20" dirty="0">
                <a:solidFill>
                  <a:schemeClr val="bg1"/>
                </a:solidFill>
                <a:cs typeface="Calibri"/>
              </a:rPr>
              <a:t>Guarda tu programa:</a:t>
            </a:r>
            <a:r>
              <a:rPr lang="es-MX" b="1" spc="-20" dirty="0">
                <a:solidFill>
                  <a:schemeClr val="bg1"/>
                </a:solidFill>
                <a:cs typeface="Calibri"/>
              </a:rPr>
              <a:t> </a:t>
            </a:r>
            <a:r>
              <a:rPr lang="es-MX" b="1" spc="-20" dirty="0">
                <a:solidFill>
                  <a:srgbClr val="FFFF00"/>
                </a:solidFill>
                <a:cs typeface="Calibri"/>
              </a:rPr>
              <a:t>ciclos_matricula.py</a:t>
            </a:r>
            <a:endParaRPr b="1" dirty="0">
              <a:solidFill>
                <a:srgbClr val="FFFF00"/>
              </a:solidFill>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120896"/>
            <a:ext cx="684276" cy="59436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315468" y="178307"/>
            <a:ext cx="1089660" cy="943355"/>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0" y="847344"/>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a:p>
        </p:txBody>
      </p:sp>
      <p:sp>
        <p:nvSpPr>
          <p:cNvPr id="5" name="object 5"/>
          <p:cNvSpPr/>
          <p:nvPr/>
        </p:nvSpPr>
        <p:spPr>
          <a:xfrm>
            <a:off x="502919" y="116128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a:p>
        </p:txBody>
      </p:sp>
      <p:sp>
        <p:nvSpPr>
          <p:cNvPr id="6" name="object 6"/>
          <p:cNvSpPr/>
          <p:nvPr/>
        </p:nvSpPr>
        <p:spPr>
          <a:xfrm>
            <a:off x="1208532" y="0"/>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a:p>
        </p:txBody>
      </p:sp>
      <p:sp>
        <p:nvSpPr>
          <p:cNvPr id="7" name="object 7"/>
          <p:cNvSpPr/>
          <p:nvPr/>
        </p:nvSpPr>
        <p:spPr>
          <a:xfrm>
            <a:off x="1208532" y="0"/>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a:p>
        </p:txBody>
      </p:sp>
      <p:sp>
        <p:nvSpPr>
          <p:cNvPr id="8" name="object 8"/>
          <p:cNvSpPr/>
          <p:nvPr/>
        </p:nvSpPr>
        <p:spPr>
          <a:xfrm>
            <a:off x="248411" y="5029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a:p>
        </p:txBody>
      </p:sp>
      <p:sp>
        <p:nvSpPr>
          <p:cNvPr id="9" name="object 9"/>
          <p:cNvSpPr/>
          <p:nvPr/>
        </p:nvSpPr>
        <p:spPr>
          <a:xfrm>
            <a:off x="8763000" y="472135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a:p>
        </p:txBody>
      </p:sp>
      <p:sp>
        <p:nvSpPr>
          <p:cNvPr id="10" name="object 10"/>
          <p:cNvSpPr/>
          <p:nvPr/>
        </p:nvSpPr>
        <p:spPr>
          <a:xfrm>
            <a:off x="8763000" y="4486655"/>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a:p>
        </p:txBody>
      </p:sp>
      <p:sp>
        <p:nvSpPr>
          <p:cNvPr id="11" name="object 11"/>
          <p:cNvSpPr/>
          <p:nvPr/>
        </p:nvSpPr>
        <p:spPr>
          <a:xfrm>
            <a:off x="8523731" y="474116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a:p>
        </p:txBody>
      </p:sp>
      <p:sp>
        <p:nvSpPr>
          <p:cNvPr id="12" name="object 12"/>
          <p:cNvSpPr/>
          <p:nvPr/>
        </p:nvSpPr>
        <p:spPr>
          <a:xfrm>
            <a:off x="8322564" y="362864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a:p>
        </p:txBody>
      </p:sp>
      <p:sp>
        <p:nvSpPr>
          <p:cNvPr id="13" name="object 13"/>
          <p:cNvSpPr/>
          <p:nvPr/>
        </p:nvSpPr>
        <p:spPr>
          <a:xfrm>
            <a:off x="8763761" y="401040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a:p>
        </p:txBody>
      </p:sp>
      <p:sp>
        <p:nvSpPr>
          <p:cNvPr id="15" name="object 15"/>
          <p:cNvSpPr txBox="1">
            <a:spLocks noGrp="1"/>
          </p:cNvSpPr>
          <p:nvPr>
            <p:ph type="title"/>
          </p:nvPr>
        </p:nvSpPr>
        <p:spPr>
          <a:xfrm>
            <a:off x="2129788" y="132390"/>
            <a:ext cx="3345135" cy="584276"/>
          </a:xfrm>
          <a:prstGeom prst="rect">
            <a:avLst/>
          </a:prstGeom>
        </p:spPr>
        <p:txBody>
          <a:bodyPr vert="horz" wrap="square" lIns="0" tIns="0" rIns="0" bIns="0" rtlCol="0">
            <a:noAutofit/>
          </a:bodyPr>
          <a:lstStyle/>
          <a:p>
            <a:pPr marL="12700">
              <a:lnSpc>
                <a:spcPct val="100000"/>
              </a:lnSpc>
            </a:pPr>
            <a:r>
              <a:rPr sz="3600" dirty="0" err="1">
                <a:solidFill>
                  <a:srgbClr val="18BAD4"/>
                </a:solidFill>
                <a:latin typeface="Calibri"/>
                <a:cs typeface="Calibri"/>
              </a:rPr>
              <a:t>Ejercicio</a:t>
            </a:r>
            <a:r>
              <a:rPr lang="es-MX" sz="3600" dirty="0">
                <a:solidFill>
                  <a:srgbClr val="18BAD4"/>
                </a:solidFill>
                <a:latin typeface="Calibri"/>
                <a:cs typeface="Calibri"/>
              </a:rPr>
              <a:t> 4</a:t>
            </a:r>
            <a:endParaRPr sz="3600" dirty="0">
              <a:latin typeface="Calibri"/>
              <a:cs typeface="Calibri"/>
            </a:endParaRPr>
          </a:p>
        </p:txBody>
      </p:sp>
      <p:sp>
        <p:nvSpPr>
          <p:cNvPr id="16" name="object 16"/>
          <p:cNvSpPr txBox="1"/>
          <p:nvPr/>
        </p:nvSpPr>
        <p:spPr>
          <a:xfrm>
            <a:off x="2129787" y="801463"/>
            <a:ext cx="6677407" cy="4513487"/>
          </a:xfrm>
          <a:prstGeom prst="rect">
            <a:avLst/>
          </a:prstGeom>
        </p:spPr>
        <p:txBody>
          <a:bodyPr vert="horz" wrap="square" lIns="0" tIns="0" rIns="0" bIns="0" rtlCol="0">
            <a:noAutofit/>
          </a:bodyPr>
          <a:lstStyle/>
          <a:p>
            <a:pPr algn="just"/>
            <a:r>
              <a:rPr lang="es-MX" dirty="0">
                <a:solidFill>
                  <a:schemeClr val="accent5">
                    <a:lumMod val="40000"/>
                    <a:lumOff val="60000"/>
                  </a:schemeClr>
                </a:solidFill>
              </a:rPr>
              <a:t>Escriba el </a:t>
            </a:r>
            <a:r>
              <a:rPr lang="es-MX" b="1" dirty="0">
                <a:solidFill>
                  <a:schemeClr val="accent6">
                    <a:lumMod val="75000"/>
                  </a:schemeClr>
                </a:solidFill>
              </a:rPr>
              <a:t>script principal</a:t>
            </a:r>
            <a:r>
              <a:rPr lang="es-MX" dirty="0">
                <a:solidFill>
                  <a:schemeClr val="accent5">
                    <a:lumMod val="40000"/>
                    <a:lumOff val="60000"/>
                  </a:schemeClr>
                </a:solidFill>
              </a:rPr>
              <a:t>, que mande llamar la función </a:t>
            </a:r>
            <a:r>
              <a:rPr lang="es-MX" b="1" dirty="0" err="1">
                <a:solidFill>
                  <a:schemeClr val="accent5">
                    <a:lumMod val="40000"/>
                    <a:lumOff val="60000"/>
                  </a:schemeClr>
                </a:solidFill>
              </a:rPr>
              <a:t>menu</a:t>
            </a:r>
            <a:r>
              <a:rPr lang="es-MX" dirty="0">
                <a:solidFill>
                  <a:schemeClr val="accent5">
                    <a:lumMod val="40000"/>
                    <a:lumOff val="60000"/>
                  </a:schemeClr>
                </a:solidFill>
              </a:rPr>
              <a:t> y de acuerdo a la opción seleccionada por el usuario le dé la oportunidad de ejecutar cualquiera de las funciones que han sido construidas, haciendo uso del </a:t>
            </a:r>
            <a:r>
              <a:rPr lang="es-MX" b="1" dirty="0" err="1">
                <a:solidFill>
                  <a:schemeClr val="accent5">
                    <a:lumMod val="40000"/>
                    <a:lumOff val="60000"/>
                  </a:schemeClr>
                </a:solidFill>
              </a:rPr>
              <a:t>if</a:t>
            </a:r>
            <a:r>
              <a:rPr lang="es-MX" b="1" dirty="0">
                <a:solidFill>
                  <a:schemeClr val="accent5">
                    <a:lumMod val="40000"/>
                    <a:lumOff val="60000"/>
                  </a:schemeClr>
                </a:solidFill>
              </a:rPr>
              <a:t> - anidado</a:t>
            </a:r>
            <a:r>
              <a:rPr lang="es-MX" dirty="0">
                <a:solidFill>
                  <a:schemeClr val="accent5">
                    <a:lumMod val="40000"/>
                    <a:lumOff val="60000"/>
                  </a:schemeClr>
                </a:solidFill>
              </a:rPr>
              <a:t>.</a:t>
            </a:r>
            <a:r>
              <a:rPr lang="es-MX" dirty="0"/>
              <a:t> </a:t>
            </a:r>
            <a:r>
              <a:rPr lang="es-MX" dirty="0">
                <a:solidFill>
                  <a:schemeClr val="accent5">
                    <a:lumMod val="40000"/>
                    <a:lumOff val="60000"/>
                  </a:schemeClr>
                </a:solidFill>
              </a:rPr>
              <a:t>Utiliza  el ciclo </a:t>
            </a:r>
            <a:r>
              <a:rPr lang="es-MX" b="1" dirty="0" err="1">
                <a:solidFill>
                  <a:schemeClr val="accent5">
                    <a:lumMod val="40000"/>
                    <a:lumOff val="60000"/>
                  </a:schemeClr>
                </a:solidFill>
              </a:rPr>
              <a:t>while</a:t>
            </a:r>
            <a:r>
              <a:rPr lang="es-MX" dirty="0">
                <a:solidFill>
                  <a:schemeClr val="accent5">
                    <a:lumMod val="40000"/>
                    <a:lumOff val="60000"/>
                  </a:schemeClr>
                </a:solidFill>
              </a:rPr>
              <a:t> para que se cicle el programa hasta que el usuario introduzca la opción de salir (3). </a:t>
            </a:r>
          </a:p>
          <a:p>
            <a:r>
              <a:rPr lang="es-MX" dirty="0">
                <a:solidFill>
                  <a:schemeClr val="accent5">
                    <a:lumMod val="40000"/>
                    <a:lumOff val="60000"/>
                  </a:schemeClr>
                </a:solidFill>
              </a:rPr>
              <a:t>         </a:t>
            </a:r>
            <a:r>
              <a:rPr lang="es-MX" sz="1600" b="1" dirty="0" err="1">
                <a:solidFill>
                  <a:schemeClr val="accent3">
                    <a:lumMod val="60000"/>
                    <a:lumOff val="40000"/>
                  </a:schemeClr>
                </a:solidFill>
              </a:rPr>
              <a:t>opcion</a:t>
            </a:r>
            <a:r>
              <a:rPr lang="es-MX" sz="1600" b="1" dirty="0">
                <a:solidFill>
                  <a:schemeClr val="accent3">
                    <a:lumMod val="60000"/>
                    <a:lumOff val="40000"/>
                  </a:schemeClr>
                </a:solidFill>
              </a:rPr>
              <a:t> = 0   </a:t>
            </a:r>
          </a:p>
          <a:p>
            <a:r>
              <a:rPr lang="es-MX" sz="1600" dirty="0">
                <a:solidFill>
                  <a:schemeClr val="accent5">
                    <a:lumMod val="40000"/>
                    <a:lumOff val="60000"/>
                  </a:schemeClr>
                </a:solidFill>
              </a:rPr>
              <a:t>          </a:t>
            </a:r>
            <a:r>
              <a:rPr lang="es-MX" sz="1600" b="1" dirty="0" err="1">
                <a:solidFill>
                  <a:schemeClr val="accent3">
                    <a:lumMod val="60000"/>
                    <a:lumOff val="40000"/>
                  </a:schemeClr>
                </a:solidFill>
              </a:rPr>
              <a:t>while</a:t>
            </a:r>
            <a:r>
              <a:rPr lang="es-MX" sz="1600" b="1" dirty="0">
                <a:solidFill>
                  <a:schemeClr val="accent3">
                    <a:lumMod val="60000"/>
                    <a:lumOff val="40000"/>
                  </a:schemeClr>
                </a:solidFill>
              </a:rPr>
              <a:t> </a:t>
            </a:r>
            <a:r>
              <a:rPr lang="es-MX" sz="1600" b="1" dirty="0" err="1">
                <a:solidFill>
                  <a:schemeClr val="accent3">
                    <a:lumMod val="60000"/>
                    <a:lumOff val="40000"/>
                  </a:schemeClr>
                </a:solidFill>
              </a:rPr>
              <a:t>opcion</a:t>
            </a:r>
            <a:r>
              <a:rPr lang="es-MX" sz="1600" b="1" dirty="0">
                <a:solidFill>
                  <a:schemeClr val="accent3">
                    <a:lumMod val="60000"/>
                    <a:lumOff val="40000"/>
                  </a:schemeClr>
                </a:solidFill>
              </a:rPr>
              <a:t> != 3: </a:t>
            </a:r>
            <a:br>
              <a:rPr lang="es-MX" sz="1600" b="1" dirty="0">
                <a:solidFill>
                  <a:schemeClr val="accent3">
                    <a:lumMod val="60000"/>
                    <a:lumOff val="40000"/>
                  </a:schemeClr>
                </a:solidFill>
              </a:rPr>
            </a:br>
            <a:r>
              <a:rPr lang="es-MX" sz="1600" b="1" dirty="0">
                <a:solidFill>
                  <a:schemeClr val="accent3">
                    <a:lumMod val="60000"/>
                    <a:lumOff val="40000"/>
                  </a:schemeClr>
                </a:solidFill>
              </a:rPr>
              <a:t>                </a:t>
            </a:r>
            <a:r>
              <a:rPr lang="es-MX" sz="1600" b="1" dirty="0" err="1">
                <a:solidFill>
                  <a:schemeClr val="accent3">
                    <a:lumMod val="60000"/>
                    <a:lumOff val="40000"/>
                  </a:schemeClr>
                </a:solidFill>
              </a:rPr>
              <a:t>opcion</a:t>
            </a:r>
            <a:r>
              <a:rPr lang="es-MX" sz="1600" b="1" dirty="0">
                <a:solidFill>
                  <a:schemeClr val="accent3">
                    <a:lumMod val="60000"/>
                    <a:lumOff val="40000"/>
                  </a:schemeClr>
                </a:solidFill>
              </a:rPr>
              <a:t> = </a:t>
            </a:r>
            <a:r>
              <a:rPr lang="es-MX" sz="1600" b="1" dirty="0" err="1">
                <a:solidFill>
                  <a:schemeClr val="accent3">
                    <a:lumMod val="60000"/>
                    <a:lumOff val="40000"/>
                  </a:schemeClr>
                </a:solidFill>
              </a:rPr>
              <a:t>menu</a:t>
            </a:r>
            <a:r>
              <a:rPr lang="es-MX" sz="1600" b="1" dirty="0">
                <a:solidFill>
                  <a:schemeClr val="accent3">
                    <a:lumMod val="60000"/>
                    <a:lumOff val="40000"/>
                  </a:schemeClr>
                </a:solidFill>
              </a:rPr>
              <a:t>() </a:t>
            </a:r>
            <a:br>
              <a:rPr lang="es-MX" sz="1600" b="1" dirty="0">
                <a:solidFill>
                  <a:schemeClr val="accent3">
                    <a:lumMod val="60000"/>
                    <a:lumOff val="40000"/>
                  </a:schemeClr>
                </a:solidFill>
              </a:rPr>
            </a:br>
            <a:r>
              <a:rPr lang="es-MX" sz="1600" b="1" dirty="0">
                <a:solidFill>
                  <a:schemeClr val="accent3">
                    <a:lumMod val="60000"/>
                    <a:lumOff val="40000"/>
                  </a:schemeClr>
                </a:solidFill>
              </a:rPr>
              <a:t>                </a:t>
            </a:r>
            <a:r>
              <a:rPr lang="es-MX" sz="1600" b="1" dirty="0" err="1">
                <a:solidFill>
                  <a:schemeClr val="accent3">
                    <a:lumMod val="60000"/>
                    <a:lumOff val="40000"/>
                  </a:schemeClr>
                </a:solidFill>
              </a:rPr>
              <a:t>if</a:t>
            </a:r>
            <a:r>
              <a:rPr lang="es-MX" sz="1600" b="1" dirty="0">
                <a:solidFill>
                  <a:schemeClr val="accent3">
                    <a:lumMod val="60000"/>
                    <a:lumOff val="40000"/>
                  </a:schemeClr>
                </a:solidFill>
              </a:rPr>
              <a:t> </a:t>
            </a:r>
            <a:r>
              <a:rPr lang="es-MX" sz="1600" b="1" dirty="0" err="1">
                <a:solidFill>
                  <a:schemeClr val="accent3">
                    <a:lumMod val="60000"/>
                    <a:lumOff val="40000"/>
                  </a:schemeClr>
                </a:solidFill>
              </a:rPr>
              <a:t>opcion</a:t>
            </a:r>
            <a:r>
              <a:rPr lang="es-MX" sz="1600" b="1" dirty="0">
                <a:solidFill>
                  <a:schemeClr val="accent3">
                    <a:lumMod val="60000"/>
                    <a:lumOff val="40000"/>
                  </a:schemeClr>
                </a:solidFill>
              </a:rPr>
              <a:t> == 1: </a:t>
            </a:r>
            <a:br>
              <a:rPr lang="es-MX" sz="1600" b="1" dirty="0">
                <a:solidFill>
                  <a:schemeClr val="accent3">
                    <a:lumMod val="60000"/>
                    <a:lumOff val="40000"/>
                  </a:schemeClr>
                </a:solidFill>
              </a:rPr>
            </a:br>
            <a:r>
              <a:rPr lang="es-MX" sz="1600" b="1" dirty="0">
                <a:solidFill>
                  <a:schemeClr val="accent3">
                    <a:lumMod val="60000"/>
                    <a:lumOff val="40000"/>
                  </a:schemeClr>
                </a:solidFill>
              </a:rPr>
              <a:t>               </a:t>
            </a:r>
          </a:p>
          <a:p>
            <a:r>
              <a:rPr lang="es-MX" sz="1600" b="1" dirty="0">
                <a:solidFill>
                  <a:schemeClr val="accent3">
                    <a:lumMod val="60000"/>
                    <a:lumOff val="40000"/>
                  </a:schemeClr>
                </a:solidFill>
              </a:rPr>
              <a:t>               </a:t>
            </a:r>
            <a:r>
              <a:rPr lang="es-MX" sz="1600" b="1" dirty="0" err="1">
                <a:solidFill>
                  <a:schemeClr val="accent3">
                    <a:lumMod val="60000"/>
                    <a:lumOff val="40000"/>
                  </a:schemeClr>
                </a:solidFill>
              </a:rPr>
              <a:t>elif</a:t>
            </a:r>
            <a:r>
              <a:rPr lang="es-MX" sz="1600" b="1" dirty="0">
                <a:solidFill>
                  <a:schemeClr val="accent3">
                    <a:lumMod val="60000"/>
                    <a:lumOff val="40000"/>
                  </a:schemeClr>
                </a:solidFill>
              </a:rPr>
              <a:t> </a:t>
            </a:r>
            <a:r>
              <a:rPr lang="es-MX" sz="1600" b="1" dirty="0" err="1">
                <a:solidFill>
                  <a:schemeClr val="accent3">
                    <a:lumMod val="60000"/>
                    <a:lumOff val="40000"/>
                  </a:schemeClr>
                </a:solidFill>
              </a:rPr>
              <a:t>opcion</a:t>
            </a:r>
            <a:r>
              <a:rPr lang="es-MX" sz="1600" b="1" dirty="0">
                <a:solidFill>
                  <a:schemeClr val="accent3">
                    <a:lumMod val="60000"/>
                    <a:lumOff val="40000"/>
                  </a:schemeClr>
                </a:solidFill>
              </a:rPr>
              <a:t> == 2: </a:t>
            </a:r>
          </a:p>
          <a:p>
            <a:br>
              <a:rPr lang="es-MX" sz="1600" b="1" dirty="0">
                <a:solidFill>
                  <a:schemeClr val="accent3">
                    <a:lumMod val="60000"/>
                    <a:lumOff val="40000"/>
                  </a:schemeClr>
                </a:solidFill>
              </a:rPr>
            </a:br>
            <a:r>
              <a:rPr lang="es-MX" sz="1600" b="1" dirty="0">
                <a:solidFill>
                  <a:schemeClr val="accent3">
                    <a:lumMod val="60000"/>
                    <a:lumOff val="40000"/>
                  </a:schemeClr>
                </a:solidFill>
              </a:rPr>
              <a:t>               </a:t>
            </a:r>
            <a:r>
              <a:rPr lang="es-MX" sz="1600" b="1" dirty="0" err="1">
                <a:solidFill>
                  <a:schemeClr val="accent3">
                    <a:lumMod val="60000"/>
                    <a:lumOff val="40000"/>
                  </a:schemeClr>
                </a:solidFill>
              </a:rPr>
              <a:t>elif</a:t>
            </a:r>
            <a:r>
              <a:rPr lang="es-MX" sz="1600" b="1" dirty="0">
                <a:solidFill>
                  <a:schemeClr val="accent3">
                    <a:lumMod val="60000"/>
                    <a:lumOff val="40000"/>
                  </a:schemeClr>
                </a:solidFill>
              </a:rPr>
              <a:t> </a:t>
            </a:r>
            <a:r>
              <a:rPr lang="es-MX" sz="1600" b="1" dirty="0" err="1">
                <a:solidFill>
                  <a:schemeClr val="accent3">
                    <a:lumMod val="60000"/>
                    <a:lumOff val="40000"/>
                  </a:schemeClr>
                </a:solidFill>
              </a:rPr>
              <a:t>opcion</a:t>
            </a:r>
            <a:r>
              <a:rPr lang="es-MX" sz="1600" b="1" dirty="0">
                <a:solidFill>
                  <a:schemeClr val="accent3">
                    <a:lumMod val="60000"/>
                    <a:lumOff val="40000"/>
                  </a:schemeClr>
                </a:solidFill>
              </a:rPr>
              <a:t> == 3: </a:t>
            </a:r>
            <a:br>
              <a:rPr lang="es-MX" sz="1600" b="1" dirty="0">
                <a:solidFill>
                  <a:schemeClr val="accent3">
                    <a:lumMod val="60000"/>
                    <a:lumOff val="40000"/>
                  </a:schemeClr>
                </a:solidFill>
              </a:rPr>
            </a:br>
            <a:r>
              <a:rPr lang="es-MX" sz="1600" b="1" dirty="0">
                <a:solidFill>
                  <a:schemeClr val="accent3">
                    <a:lumMod val="60000"/>
                    <a:lumOff val="40000"/>
                  </a:schemeClr>
                </a:solidFill>
              </a:rPr>
              <a:t>                     break</a:t>
            </a:r>
          </a:p>
          <a:p>
            <a:r>
              <a:rPr lang="es-MX" sz="1600" b="1" dirty="0">
                <a:solidFill>
                  <a:schemeClr val="accent3">
                    <a:lumMod val="60000"/>
                    <a:lumOff val="40000"/>
                  </a:schemeClr>
                </a:solidFill>
              </a:rPr>
              <a:t>               </a:t>
            </a:r>
            <a:r>
              <a:rPr lang="es-MX" sz="1600" b="1" dirty="0" err="1">
                <a:solidFill>
                  <a:schemeClr val="accent3">
                    <a:lumMod val="60000"/>
                    <a:lumOff val="40000"/>
                  </a:schemeClr>
                </a:solidFill>
              </a:rPr>
              <a:t>else</a:t>
            </a:r>
            <a:r>
              <a:rPr lang="es-MX" sz="1600" b="1" dirty="0">
                <a:solidFill>
                  <a:schemeClr val="accent3">
                    <a:lumMod val="60000"/>
                    <a:lumOff val="40000"/>
                  </a:schemeClr>
                </a:solidFill>
              </a:rPr>
              <a:t>:</a:t>
            </a:r>
          </a:p>
          <a:p>
            <a:r>
              <a:rPr lang="es-MX" sz="1600" b="1" dirty="0">
                <a:solidFill>
                  <a:schemeClr val="accent3">
                    <a:lumMod val="60000"/>
                    <a:lumOff val="40000"/>
                  </a:schemeClr>
                </a:solidFill>
              </a:rPr>
              <a:t>                     </a:t>
            </a:r>
            <a:r>
              <a:rPr lang="es-MX" sz="1600" b="1" dirty="0" err="1">
                <a:solidFill>
                  <a:schemeClr val="accent3">
                    <a:lumMod val="60000"/>
                    <a:lumOff val="40000"/>
                  </a:schemeClr>
                </a:solidFill>
              </a:rPr>
              <a:t>print</a:t>
            </a:r>
            <a:r>
              <a:rPr lang="es-MX" sz="1600" b="1" dirty="0">
                <a:solidFill>
                  <a:schemeClr val="accent3">
                    <a:lumMod val="60000"/>
                    <a:lumOff val="40000"/>
                  </a:schemeClr>
                </a:solidFill>
              </a:rPr>
              <a:t>("Opción inválida") </a:t>
            </a:r>
          </a:p>
        </p:txBody>
      </p:sp>
      <p:sp>
        <p:nvSpPr>
          <p:cNvPr id="20" name="object 20"/>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200" spc="-10" dirty="0" smtClean="0">
                <a:solidFill>
                  <a:srgbClr val="18BAD4"/>
                </a:solidFill>
                <a:latin typeface="Calibri"/>
                <a:cs typeface="Calibri"/>
              </a:rPr>
              <a:t>38</a:t>
            </a:fld>
            <a:endParaRPr sz="1200">
              <a:latin typeface="Calibri"/>
              <a:cs typeface="Calibri"/>
            </a:endParaRPr>
          </a:p>
        </p:txBody>
      </p:sp>
      <p:sp>
        <p:nvSpPr>
          <p:cNvPr id="23" name="object 25">
            <a:extLst>
              <a:ext uri="{FF2B5EF4-FFF2-40B4-BE49-F238E27FC236}">
                <a16:creationId xmlns:a16="http://schemas.microsoft.com/office/drawing/2014/main" id="{C5E70C3C-DF1B-40C6-AB3D-05645AC06032}"/>
              </a:ext>
            </a:extLst>
          </p:cNvPr>
          <p:cNvSpPr txBox="1"/>
          <p:nvPr/>
        </p:nvSpPr>
        <p:spPr>
          <a:xfrm>
            <a:off x="5625845" y="2963984"/>
            <a:ext cx="2696718" cy="974624"/>
          </a:xfrm>
          <a:prstGeom prst="rect">
            <a:avLst/>
          </a:prstGeom>
        </p:spPr>
        <p:txBody>
          <a:bodyPr vert="horz" wrap="square" lIns="0" tIns="0" rIns="0" bIns="0" rtlCol="0">
            <a:noAutofit/>
          </a:bodyPr>
          <a:lstStyle/>
          <a:p>
            <a:pPr marL="12700">
              <a:lnSpc>
                <a:spcPct val="100000"/>
              </a:lnSpc>
              <a:spcAft>
                <a:spcPts val="600"/>
              </a:spcAft>
            </a:pPr>
            <a:r>
              <a:rPr lang="es-MX" spc="-20" dirty="0">
                <a:solidFill>
                  <a:schemeClr val="bg1"/>
                </a:solidFill>
                <a:cs typeface="Calibri"/>
              </a:rPr>
              <a:t>Guarda tu programa:</a:t>
            </a:r>
            <a:r>
              <a:rPr lang="es-MX" b="1" spc="-20" dirty="0">
                <a:solidFill>
                  <a:schemeClr val="bg1"/>
                </a:solidFill>
                <a:cs typeface="Calibri"/>
              </a:rPr>
              <a:t> </a:t>
            </a:r>
            <a:r>
              <a:rPr lang="es-MX" b="1" spc="-20" dirty="0">
                <a:solidFill>
                  <a:srgbClr val="FFFF00"/>
                </a:solidFill>
                <a:cs typeface="Calibri"/>
              </a:rPr>
              <a:t>ciclos_matricula.py</a:t>
            </a:r>
            <a:endParaRPr b="1" dirty="0">
              <a:solidFill>
                <a:srgbClr val="FFFF00"/>
              </a:solidFill>
              <a:latin typeface="Calibri"/>
              <a:cs typeface="Calibri"/>
            </a:endParaRPr>
          </a:p>
        </p:txBody>
      </p:sp>
    </p:spTree>
    <p:extLst>
      <p:ext uri="{BB962C8B-B14F-4D97-AF65-F5344CB8AC3E}">
        <p14:creationId xmlns:p14="http://schemas.microsoft.com/office/powerpoint/2010/main" val="2898034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120896"/>
            <a:ext cx="684276" cy="59436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315468" y="178307"/>
            <a:ext cx="1089660" cy="943355"/>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0" y="847344"/>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a:p>
        </p:txBody>
      </p:sp>
      <p:sp>
        <p:nvSpPr>
          <p:cNvPr id="5" name="object 5"/>
          <p:cNvSpPr/>
          <p:nvPr/>
        </p:nvSpPr>
        <p:spPr>
          <a:xfrm>
            <a:off x="502919" y="116128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a:p>
        </p:txBody>
      </p:sp>
      <p:sp>
        <p:nvSpPr>
          <p:cNvPr id="6" name="object 6"/>
          <p:cNvSpPr/>
          <p:nvPr/>
        </p:nvSpPr>
        <p:spPr>
          <a:xfrm>
            <a:off x="1208532" y="0"/>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a:p>
        </p:txBody>
      </p:sp>
      <p:sp>
        <p:nvSpPr>
          <p:cNvPr id="7" name="object 7"/>
          <p:cNvSpPr/>
          <p:nvPr/>
        </p:nvSpPr>
        <p:spPr>
          <a:xfrm>
            <a:off x="1208532" y="0"/>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a:p>
        </p:txBody>
      </p:sp>
      <p:sp>
        <p:nvSpPr>
          <p:cNvPr id="8" name="object 8"/>
          <p:cNvSpPr/>
          <p:nvPr/>
        </p:nvSpPr>
        <p:spPr>
          <a:xfrm>
            <a:off x="248411" y="5029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a:p>
        </p:txBody>
      </p:sp>
      <p:sp>
        <p:nvSpPr>
          <p:cNvPr id="9" name="object 9"/>
          <p:cNvSpPr/>
          <p:nvPr/>
        </p:nvSpPr>
        <p:spPr>
          <a:xfrm>
            <a:off x="8763000" y="472135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a:p>
        </p:txBody>
      </p:sp>
      <p:sp>
        <p:nvSpPr>
          <p:cNvPr id="10" name="object 10"/>
          <p:cNvSpPr/>
          <p:nvPr/>
        </p:nvSpPr>
        <p:spPr>
          <a:xfrm>
            <a:off x="8763000" y="4486655"/>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a:p>
        </p:txBody>
      </p:sp>
      <p:sp>
        <p:nvSpPr>
          <p:cNvPr id="11" name="object 11"/>
          <p:cNvSpPr/>
          <p:nvPr/>
        </p:nvSpPr>
        <p:spPr>
          <a:xfrm>
            <a:off x="8523731" y="474116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a:p>
        </p:txBody>
      </p:sp>
      <p:sp>
        <p:nvSpPr>
          <p:cNvPr id="12" name="object 12"/>
          <p:cNvSpPr/>
          <p:nvPr/>
        </p:nvSpPr>
        <p:spPr>
          <a:xfrm>
            <a:off x="8322564" y="362864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a:p>
        </p:txBody>
      </p:sp>
      <p:sp>
        <p:nvSpPr>
          <p:cNvPr id="13" name="object 13"/>
          <p:cNvSpPr/>
          <p:nvPr/>
        </p:nvSpPr>
        <p:spPr>
          <a:xfrm>
            <a:off x="8763761" y="401040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a:p>
        </p:txBody>
      </p:sp>
      <p:sp>
        <p:nvSpPr>
          <p:cNvPr id="15" name="object 15"/>
          <p:cNvSpPr txBox="1">
            <a:spLocks noGrp="1"/>
          </p:cNvSpPr>
          <p:nvPr>
            <p:ph type="title"/>
          </p:nvPr>
        </p:nvSpPr>
        <p:spPr>
          <a:xfrm>
            <a:off x="2129788" y="132390"/>
            <a:ext cx="6633212" cy="1220160"/>
          </a:xfrm>
          <a:prstGeom prst="rect">
            <a:avLst/>
          </a:prstGeom>
        </p:spPr>
        <p:txBody>
          <a:bodyPr vert="horz" wrap="square" lIns="0" tIns="0" rIns="0" bIns="0" rtlCol="0">
            <a:noAutofit/>
          </a:bodyPr>
          <a:lstStyle/>
          <a:p>
            <a:pPr marL="12700">
              <a:lnSpc>
                <a:spcPct val="100000"/>
              </a:lnSpc>
            </a:pPr>
            <a:r>
              <a:rPr lang="es-MX" sz="3600" dirty="0">
                <a:solidFill>
                  <a:srgbClr val="18BAD4"/>
                </a:solidFill>
                <a:latin typeface="Calibri"/>
                <a:cs typeface="Calibri"/>
              </a:rPr>
              <a:t>Situación </a:t>
            </a:r>
            <a:r>
              <a:rPr lang="es-MX" sz="3600" dirty="0">
                <a:solidFill>
                  <a:srgbClr val="18BAD4"/>
                </a:solidFill>
                <a:cs typeface="Calibri"/>
              </a:rPr>
              <a:t>problema 1</a:t>
            </a:r>
            <a:br>
              <a:rPr lang="es-MX" sz="3600" dirty="0">
                <a:solidFill>
                  <a:srgbClr val="18BAD4"/>
                </a:solidFill>
                <a:cs typeface="Calibri"/>
              </a:rPr>
            </a:br>
            <a:r>
              <a:rPr lang="es-MX" sz="2000" dirty="0">
                <a:solidFill>
                  <a:schemeClr val="accent6">
                    <a:lumMod val="75000"/>
                  </a:schemeClr>
                </a:solidFill>
                <a:cs typeface="Calibri"/>
              </a:rPr>
              <a:t>Función: Comprueba clave de acceso</a:t>
            </a:r>
            <a:br>
              <a:rPr lang="es-MX" sz="3600" dirty="0">
                <a:solidFill>
                  <a:srgbClr val="18BAD4"/>
                </a:solidFill>
                <a:latin typeface="Calibri"/>
                <a:cs typeface="Calibri"/>
              </a:rPr>
            </a:br>
            <a:endParaRPr sz="3600" dirty="0">
              <a:latin typeface="Calibri"/>
              <a:cs typeface="Calibri"/>
            </a:endParaRPr>
          </a:p>
        </p:txBody>
      </p:sp>
      <p:sp>
        <p:nvSpPr>
          <p:cNvPr id="20" name="object 20"/>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200" spc="-10" dirty="0" smtClean="0">
                <a:solidFill>
                  <a:srgbClr val="18BAD4"/>
                </a:solidFill>
                <a:latin typeface="Calibri"/>
                <a:cs typeface="Calibri"/>
              </a:rPr>
              <a:t>39</a:t>
            </a:fld>
            <a:endParaRPr sz="1200">
              <a:latin typeface="Calibri"/>
              <a:cs typeface="Calibri"/>
            </a:endParaRPr>
          </a:p>
        </p:txBody>
      </p:sp>
      <p:sp>
        <p:nvSpPr>
          <p:cNvPr id="18" name="Rectangle 2">
            <a:extLst>
              <a:ext uri="{FF2B5EF4-FFF2-40B4-BE49-F238E27FC236}">
                <a16:creationId xmlns:a16="http://schemas.microsoft.com/office/drawing/2014/main" id="{585ECC69-5CDA-4ADC-86D8-62F797E35853}"/>
              </a:ext>
            </a:extLst>
          </p:cNvPr>
          <p:cNvSpPr>
            <a:spLocks noGrp="1" noChangeArrowheads="1"/>
          </p:cNvSpPr>
          <p:nvPr>
            <p:ph type="body" idx="1"/>
          </p:nvPr>
        </p:nvSpPr>
        <p:spPr>
          <a:xfrm>
            <a:off x="1785075" y="1467612"/>
            <a:ext cx="6737893" cy="2842161"/>
          </a:xfrm>
        </p:spPr>
        <p:txBody>
          <a:bodyPr>
            <a:noAutofit/>
          </a:bodyPr>
          <a:lstStyle/>
          <a:p>
            <a:pPr marL="300038" lvl="1" indent="0" algn="just">
              <a:lnSpc>
                <a:spcPct val="120000"/>
              </a:lnSpc>
              <a:spcBef>
                <a:spcPct val="0"/>
              </a:spcBef>
              <a:buNone/>
            </a:pPr>
            <a:r>
              <a:rPr lang="es-MX" sz="1800" dirty="0">
                <a:solidFill>
                  <a:schemeClr val="accent5">
                    <a:lumMod val="20000"/>
                    <a:lumOff val="80000"/>
                  </a:schemeClr>
                </a:solidFill>
                <a:cs typeface="Arial" panose="020B0604020202020204" pitchFamily="34" charset="0"/>
              </a:rPr>
              <a:t>Escribe la función </a:t>
            </a:r>
            <a:r>
              <a:rPr lang="es-MX" sz="1800" b="1" dirty="0" err="1">
                <a:solidFill>
                  <a:schemeClr val="accent5">
                    <a:lumMod val="20000"/>
                    <a:lumOff val="80000"/>
                  </a:schemeClr>
                </a:solidFill>
                <a:cs typeface="Arial" panose="020B0604020202020204" pitchFamily="34" charset="0"/>
              </a:rPr>
              <a:t>compruebaClave</a:t>
            </a:r>
            <a:r>
              <a:rPr lang="es-MX" sz="1800" b="1" dirty="0">
                <a:solidFill>
                  <a:schemeClr val="accent5">
                    <a:lumMod val="20000"/>
                    <a:lumOff val="80000"/>
                  </a:schemeClr>
                </a:solidFill>
                <a:cs typeface="Arial" panose="020B0604020202020204" pitchFamily="34" charset="0"/>
              </a:rPr>
              <a:t>(</a:t>
            </a:r>
            <a:r>
              <a:rPr lang="es-MX" sz="1800" b="1" dirty="0" err="1">
                <a:solidFill>
                  <a:schemeClr val="accent5">
                    <a:lumMod val="20000"/>
                    <a:lumOff val="80000"/>
                  </a:schemeClr>
                </a:solidFill>
                <a:cs typeface="Arial" panose="020B0604020202020204" pitchFamily="34" charset="0"/>
              </a:rPr>
              <a:t>listaClaves</a:t>
            </a:r>
            <a:r>
              <a:rPr lang="es-MX" sz="1800" b="1" dirty="0">
                <a:solidFill>
                  <a:schemeClr val="accent5">
                    <a:lumMod val="20000"/>
                    <a:lumOff val="80000"/>
                  </a:schemeClr>
                </a:solidFill>
                <a:cs typeface="Arial" panose="020B0604020202020204" pitchFamily="34" charset="0"/>
              </a:rPr>
              <a:t>)</a:t>
            </a:r>
            <a:r>
              <a:rPr lang="es-MX" sz="1800" dirty="0">
                <a:solidFill>
                  <a:schemeClr val="accent5">
                    <a:lumMod val="20000"/>
                    <a:lumOff val="80000"/>
                  </a:schemeClr>
                </a:solidFill>
                <a:cs typeface="Arial" panose="020B0604020202020204" pitchFamily="34" charset="0"/>
              </a:rPr>
              <a:t>, que recibe la lista de claves permitidas (</a:t>
            </a:r>
            <a:r>
              <a:rPr lang="es-MX" sz="1800" dirty="0" err="1">
                <a:solidFill>
                  <a:schemeClr val="accent5">
                    <a:lumMod val="20000"/>
                    <a:lumOff val="80000"/>
                  </a:schemeClr>
                </a:solidFill>
                <a:cs typeface="Arial" panose="020B0604020202020204" pitchFamily="34" charset="0"/>
              </a:rPr>
              <a:t>listaClaves</a:t>
            </a:r>
            <a:r>
              <a:rPr lang="es-MX" sz="1800" dirty="0">
                <a:solidFill>
                  <a:schemeClr val="accent5">
                    <a:lumMod val="20000"/>
                    <a:lumOff val="80000"/>
                  </a:schemeClr>
                </a:solidFill>
                <a:cs typeface="Arial" panose="020B0604020202020204" pitchFamily="34" charset="0"/>
              </a:rPr>
              <a:t>). La función debe pedirle al usuario su clave y mediante un ciclo </a:t>
            </a:r>
            <a:r>
              <a:rPr lang="es-MX" sz="1800" dirty="0" err="1">
                <a:solidFill>
                  <a:schemeClr val="accent5">
                    <a:lumMod val="20000"/>
                    <a:lumOff val="80000"/>
                  </a:schemeClr>
                </a:solidFill>
                <a:cs typeface="Arial" panose="020B0604020202020204" pitchFamily="34" charset="0"/>
              </a:rPr>
              <a:t>while</a:t>
            </a:r>
            <a:r>
              <a:rPr lang="es-MX" sz="1800" dirty="0">
                <a:solidFill>
                  <a:schemeClr val="accent5">
                    <a:lumMod val="20000"/>
                    <a:lumOff val="80000"/>
                  </a:schemeClr>
                </a:solidFill>
                <a:cs typeface="Arial" panose="020B0604020202020204" pitchFamily="34" charset="0"/>
              </a:rPr>
              <a:t> debe comprobar que la clave esté dentro de la lista de claves permitidas, de lo contrario, imprimir “Intenta de nuevo, introduce tu clave de acceso”, hasta que introduzca una clave válida.</a:t>
            </a:r>
          </a:p>
          <a:p>
            <a:pPr marL="300038" lvl="1" indent="0" algn="just">
              <a:spcBef>
                <a:spcPct val="0"/>
              </a:spcBef>
              <a:buNone/>
            </a:pPr>
            <a:endParaRPr lang="es-MX" sz="1800" dirty="0">
              <a:solidFill>
                <a:schemeClr val="accent5">
                  <a:lumMod val="20000"/>
                  <a:lumOff val="80000"/>
                </a:schemeClr>
              </a:solidFill>
              <a:cs typeface="Arial" panose="020B0604020202020204" pitchFamily="34" charset="0"/>
            </a:endParaRPr>
          </a:p>
          <a:p>
            <a:pPr marL="300038" lvl="1" indent="0" algn="just">
              <a:spcBef>
                <a:spcPct val="0"/>
              </a:spcBef>
              <a:buNone/>
            </a:pPr>
            <a:r>
              <a:rPr lang="es-MX" sz="1800" dirty="0">
                <a:solidFill>
                  <a:schemeClr val="accent5">
                    <a:lumMod val="20000"/>
                    <a:lumOff val="80000"/>
                  </a:schemeClr>
                </a:solidFill>
                <a:cs typeface="Arial" panose="020B0604020202020204" pitchFamily="34" charset="0"/>
              </a:rPr>
              <a:t>En el script principal, definir la lista de claves (</a:t>
            </a:r>
            <a:r>
              <a:rPr lang="es-MX" sz="1800" b="1" dirty="0" err="1">
                <a:solidFill>
                  <a:schemeClr val="accent5">
                    <a:lumMod val="20000"/>
                    <a:lumOff val="80000"/>
                  </a:schemeClr>
                </a:solidFill>
                <a:cs typeface="Arial" panose="020B0604020202020204" pitchFamily="34" charset="0"/>
              </a:rPr>
              <a:t>listaClaves</a:t>
            </a:r>
            <a:r>
              <a:rPr lang="es-MX" sz="1800" dirty="0">
                <a:solidFill>
                  <a:schemeClr val="accent5">
                    <a:lumMod val="20000"/>
                    <a:lumOff val="80000"/>
                  </a:schemeClr>
                </a:solidFill>
                <a:cs typeface="Arial" panose="020B0604020202020204" pitchFamily="34" charset="0"/>
              </a:rPr>
              <a:t>) y manda llamar la función </a:t>
            </a:r>
            <a:r>
              <a:rPr lang="es-MX" sz="1800" b="1" dirty="0" err="1">
                <a:solidFill>
                  <a:schemeClr val="accent5">
                    <a:lumMod val="20000"/>
                    <a:lumOff val="80000"/>
                  </a:schemeClr>
                </a:solidFill>
                <a:cs typeface="Arial" panose="020B0604020202020204" pitchFamily="34" charset="0"/>
              </a:rPr>
              <a:t>compruebaClave</a:t>
            </a:r>
            <a:r>
              <a:rPr lang="es-MX" sz="1800" dirty="0">
                <a:solidFill>
                  <a:schemeClr val="accent5">
                    <a:lumMod val="20000"/>
                    <a:lumOff val="80000"/>
                  </a:schemeClr>
                </a:solidFill>
                <a:cs typeface="Arial" panose="020B0604020202020204" pitchFamily="34" charset="0"/>
              </a:rPr>
              <a:t>.</a:t>
            </a:r>
          </a:p>
        </p:txBody>
      </p:sp>
    </p:spTree>
    <p:extLst>
      <p:ext uri="{BB962C8B-B14F-4D97-AF65-F5344CB8AC3E}">
        <p14:creationId xmlns:p14="http://schemas.microsoft.com/office/powerpoint/2010/main" val="241947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120896"/>
            <a:ext cx="684276" cy="59436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315468" y="178307"/>
            <a:ext cx="1089660" cy="943355"/>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0" y="847344"/>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a:p>
        </p:txBody>
      </p:sp>
      <p:sp>
        <p:nvSpPr>
          <p:cNvPr id="5" name="object 5"/>
          <p:cNvSpPr/>
          <p:nvPr/>
        </p:nvSpPr>
        <p:spPr>
          <a:xfrm>
            <a:off x="502919" y="116128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a:p>
        </p:txBody>
      </p:sp>
      <p:sp>
        <p:nvSpPr>
          <p:cNvPr id="6" name="object 6"/>
          <p:cNvSpPr/>
          <p:nvPr/>
        </p:nvSpPr>
        <p:spPr>
          <a:xfrm>
            <a:off x="1208532" y="0"/>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a:p>
        </p:txBody>
      </p:sp>
      <p:sp>
        <p:nvSpPr>
          <p:cNvPr id="7" name="object 7"/>
          <p:cNvSpPr/>
          <p:nvPr/>
        </p:nvSpPr>
        <p:spPr>
          <a:xfrm>
            <a:off x="1208532" y="0"/>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a:p>
        </p:txBody>
      </p:sp>
      <p:sp>
        <p:nvSpPr>
          <p:cNvPr id="8" name="object 8"/>
          <p:cNvSpPr/>
          <p:nvPr/>
        </p:nvSpPr>
        <p:spPr>
          <a:xfrm>
            <a:off x="248411" y="5029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a:p>
        </p:txBody>
      </p:sp>
      <p:sp>
        <p:nvSpPr>
          <p:cNvPr id="9" name="object 9"/>
          <p:cNvSpPr/>
          <p:nvPr/>
        </p:nvSpPr>
        <p:spPr>
          <a:xfrm>
            <a:off x="8763000" y="472135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a:p>
        </p:txBody>
      </p:sp>
      <p:sp>
        <p:nvSpPr>
          <p:cNvPr id="10" name="object 10"/>
          <p:cNvSpPr/>
          <p:nvPr/>
        </p:nvSpPr>
        <p:spPr>
          <a:xfrm>
            <a:off x="8763000" y="4486655"/>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a:p>
        </p:txBody>
      </p:sp>
      <p:sp>
        <p:nvSpPr>
          <p:cNvPr id="11" name="object 11"/>
          <p:cNvSpPr/>
          <p:nvPr/>
        </p:nvSpPr>
        <p:spPr>
          <a:xfrm>
            <a:off x="8523731" y="474116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a:p>
        </p:txBody>
      </p:sp>
      <p:sp>
        <p:nvSpPr>
          <p:cNvPr id="12" name="object 12"/>
          <p:cNvSpPr/>
          <p:nvPr/>
        </p:nvSpPr>
        <p:spPr>
          <a:xfrm>
            <a:off x="8322564" y="362864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a:p>
        </p:txBody>
      </p:sp>
      <p:sp>
        <p:nvSpPr>
          <p:cNvPr id="13" name="object 13"/>
          <p:cNvSpPr/>
          <p:nvPr/>
        </p:nvSpPr>
        <p:spPr>
          <a:xfrm>
            <a:off x="8763761" y="401040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a:p>
        </p:txBody>
      </p:sp>
      <p:sp>
        <p:nvSpPr>
          <p:cNvPr id="14" name="object 14"/>
          <p:cNvSpPr txBox="1"/>
          <p:nvPr/>
        </p:nvSpPr>
        <p:spPr>
          <a:xfrm>
            <a:off x="2185134" y="304800"/>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400" dirty="0">
              <a:latin typeface="Calibri"/>
              <a:cs typeface="Calibri"/>
            </a:endParaRPr>
          </a:p>
        </p:txBody>
      </p:sp>
      <p:sp>
        <p:nvSpPr>
          <p:cNvPr id="15" name="object 15"/>
          <p:cNvSpPr txBox="1"/>
          <p:nvPr/>
        </p:nvSpPr>
        <p:spPr>
          <a:xfrm>
            <a:off x="1472282" y="1271440"/>
            <a:ext cx="6577867" cy="837674"/>
          </a:xfrm>
          <a:prstGeom prst="rect">
            <a:avLst/>
          </a:prstGeom>
        </p:spPr>
        <p:txBody>
          <a:bodyPr vert="horz" wrap="square" lIns="0" tIns="0" rIns="0" bIns="0" rtlCol="0">
            <a:noAutofit/>
          </a:bodyPr>
          <a:lstStyle/>
          <a:p>
            <a:pPr marL="12700" marR="12700" algn="just">
              <a:lnSpc>
                <a:spcPts val="3000"/>
              </a:lnSpc>
              <a:spcAft>
                <a:spcPts val="1200"/>
              </a:spcAft>
            </a:pPr>
            <a:r>
              <a:rPr lang="es-MX" sz="2000" dirty="0">
                <a:solidFill>
                  <a:srgbClr val="C5DAEB"/>
                </a:solidFill>
                <a:cs typeface="Calibri"/>
              </a:rPr>
              <a:t>La estructura repetitiva </a:t>
            </a:r>
            <a:r>
              <a:rPr lang="es-MX" sz="2000" dirty="0" err="1">
                <a:solidFill>
                  <a:srgbClr val="C5DAEB"/>
                </a:solidFill>
                <a:cs typeface="Calibri"/>
              </a:rPr>
              <a:t>While</a:t>
            </a:r>
            <a:r>
              <a:rPr lang="es-MX" sz="2000" dirty="0">
                <a:solidFill>
                  <a:srgbClr val="C5DAEB"/>
                </a:solidFill>
                <a:cs typeface="Calibri"/>
              </a:rPr>
              <a:t> nos permite repetir la ejecución de una secuencia de instrucciones. </a:t>
            </a:r>
            <a:endParaRPr sz="2000" dirty="0">
              <a:solidFill>
                <a:srgbClr val="C5DAEB"/>
              </a:solidFill>
              <a:cs typeface="Calibri"/>
            </a:endParaRPr>
          </a:p>
        </p:txBody>
      </p:sp>
      <p:sp>
        <p:nvSpPr>
          <p:cNvPr id="25" name="object 25"/>
          <p:cNvSpPr txBox="1"/>
          <p:nvPr/>
        </p:nvSpPr>
        <p:spPr>
          <a:xfrm>
            <a:off x="92456" y="4869179"/>
            <a:ext cx="102870" cy="203200"/>
          </a:xfrm>
          <a:prstGeom prst="rect">
            <a:avLst/>
          </a:prstGeom>
        </p:spPr>
        <p:txBody>
          <a:bodyPr vert="horz" wrap="square" lIns="0" tIns="0" rIns="0" bIns="0" rtlCol="0">
            <a:noAutofit/>
          </a:bodyPr>
          <a:lstStyle/>
          <a:p>
            <a:pPr marL="12700">
              <a:lnSpc>
                <a:spcPct val="100000"/>
              </a:lnSpc>
            </a:pPr>
            <a:r>
              <a:rPr lang="es-MX" sz="1200" spc="-10" dirty="0">
                <a:solidFill>
                  <a:srgbClr val="18BAD4"/>
                </a:solidFill>
                <a:latin typeface="Calibri"/>
                <a:cs typeface="Calibri"/>
              </a:rPr>
              <a:t>2</a:t>
            </a:r>
            <a:endParaRPr sz="1200" dirty="0">
              <a:latin typeface="Calibri"/>
              <a:cs typeface="Calibri"/>
            </a:endParaRPr>
          </a:p>
        </p:txBody>
      </p:sp>
      <p:pic>
        <p:nvPicPr>
          <p:cNvPr id="16" name="Imagen 15">
            <a:extLst>
              <a:ext uri="{FF2B5EF4-FFF2-40B4-BE49-F238E27FC236}">
                <a16:creationId xmlns:a16="http://schemas.microsoft.com/office/drawing/2014/main" id="{A0C8A63B-8666-4EC0-8C30-97CF517D6493}"/>
              </a:ext>
            </a:extLst>
          </p:cNvPr>
          <p:cNvPicPr>
            <a:picLocks noChangeAspect="1"/>
          </p:cNvPicPr>
          <p:nvPr/>
        </p:nvPicPr>
        <p:blipFill>
          <a:blip r:embed="rId4"/>
          <a:stretch>
            <a:fillRect/>
          </a:stretch>
        </p:blipFill>
        <p:spPr>
          <a:xfrm>
            <a:off x="5407478" y="1804214"/>
            <a:ext cx="3558482" cy="2197469"/>
          </a:xfrm>
          <a:prstGeom prst="rect">
            <a:avLst/>
          </a:prstGeom>
        </p:spPr>
      </p:pic>
      <p:sp>
        <p:nvSpPr>
          <p:cNvPr id="18" name="object 15">
            <a:extLst>
              <a:ext uri="{FF2B5EF4-FFF2-40B4-BE49-F238E27FC236}">
                <a16:creationId xmlns:a16="http://schemas.microsoft.com/office/drawing/2014/main" id="{86DE1657-D601-4EA6-907F-741C31AA0D52}"/>
              </a:ext>
            </a:extLst>
          </p:cNvPr>
          <p:cNvSpPr txBox="1"/>
          <p:nvPr/>
        </p:nvSpPr>
        <p:spPr>
          <a:xfrm>
            <a:off x="1472282" y="2222908"/>
            <a:ext cx="3709319" cy="1890367"/>
          </a:xfrm>
          <a:prstGeom prst="rect">
            <a:avLst/>
          </a:prstGeom>
        </p:spPr>
        <p:txBody>
          <a:bodyPr vert="horz" wrap="square" lIns="0" tIns="0" rIns="0" bIns="0" rtlCol="0">
            <a:noAutofit/>
          </a:bodyPr>
          <a:lstStyle/>
          <a:p>
            <a:pPr marL="12700" marR="12700" algn="just">
              <a:lnSpc>
                <a:spcPts val="3000"/>
              </a:lnSpc>
              <a:spcAft>
                <a:spcPts val="1200"/>
              </a:spcAft>
            </a:pPr>
            <a:r>
              <a:rPr lang="es-MX" sz="2000" dirty="0">
                <a:solidFill>
                  <a:srgbClr val="C5DAEB"/>
                </a:solidFill>
                <a:cs typeface="Calibri"/>
              </a:rPr>
              <a:t>La repetición es controlada por la evaluación de una </a:t>
            </a:r>
            <a:r>
              <a:rPr lang="es-MX" sz="2000" b="1" dirty="0">
                <a:solidFill>
                  <a:srgbClr val="FFC000"/>
                </a:solidFill>
                <a:cs typeface="Calibri"/>
              </a:rPr>
              <a:t>condición</a:t>
            </a:r>
            <a:r>
              <a:rPr lang="es-MX" sz="2000" dirty="0">
                <a:solidFill>
                  <a:srgbClr val="C5DAEB"/>
                </a:solidFill>
                <a:cs typeface="Calibri"/>
              </a:rPr>
              <a:t>, mientras esta condición sea verdadera, entonces ejecuta las instrucciones.</a:t>
            </a:r>
          </a:p>
        </p:txBody>
      </p:sp>
    </p:spTree>
    <p:extLst>
      <p:ext uri="{BB962C8B-B14F-4D97-AF65-F5344CB8AC3E}">
        <p14:creationId xmlns:p14="http://schemas.microsoft.com/office/powerpoint/2010/main" val="1868605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64195" y="3685032"/>
            <a:ext cx="1034796" cy="896112"/>
          </a:xfrm>
          <a:prstGeom prst="rect">
            <a:avLst/>
          </a:prstGeom>
          <a:blipFill>
            <a:blip r:embed="rId3" cstate="print"/>
            <a:stretch>
              <a:fillRect/>
            </a:stretch>
          </a:blipFill>
        </p:spPr>
        <p:txBody>
          <a:bodyPr wrap="square" lIns="0" tIns="0" rIns="0" bIns="0" rtlCol="0">
            <a:noAutofit/>
          </a:bodyPr>
          <a:lstStyle/>
          <a:p>
            <a:endParaRPr/>
          </a:p>
        </p:txBody>
      </p:sp>
      <p:sp>
        <p:nvSpPr>
          <p:cNvPr id="3" name="object 3"/>
          <p:cNvSpPr/>
          <p:nvPr/>
        </p:nvSpPr>
        <p:spPr>
          <a:xfrm>
            <a:off x="411480" y="245363"/>
            <a:ext cx="1322832" cy="1146048"/>
          </a:xfrm>
          <a:prstGeom prst="rect">
            <a:avLst/>
          </a:prstGeom>
          <a:blipFill>
            <a:blip r:embed="rId4" cstate="print"/>
            <a:stretch>
              <a:fillRect/>
            </a:stretch>
          </a:blipFill>
        </p:spPr>
        <p:txBody>
          <a:bodyPr wrap="square" lIns="0" tIns="0" rIns="0" bIns="0" rtlCol="0">
            <a:noAutofit/>
          </a:bodyPr>
          <a:lstStyle/>
          <a:p>
            <a:endParaRPr/>
          </a:p>
        </p:txBody>
      </p:sp>
      <p:sp>
        <p:nvSpPr>
          <p:cNvPr id="4" name="object 4"/>
          <p:cNvSpPr/>
          <p:nvPr/>
        </p:nvSpPr>
        <p:spPr>
          <a:xfrm>
            <a:off x="0" y="1059180"/>
            <a:ext cx="696468" cy="710184"/>
          </a:xfrm>
          <a:custGeom>
            <a:avLst/>
            <a:gdLst/>
            <a:ahLst/>
            <a:cxnLst/>
            <a:rect l="l" t="t" r="r" b="b"/>
            <a:pathLst>
              <a:path w="696468" h="710184">
                <a:moveTo>
                  <a:pt x="0" y="570327"/>
                </a:moveTo>
                <a:lnTo>
                  <a:pt x="80211" y="710184"/>
                </a:lnTo>
                <a:lnTo>
                  <a:pt x="492810" y="710184"/>
                </a:lnTo>
                <a:lnTo>
                  <a:pt x="696468" y="355092"/>
                </a:lnTo>
                <a:lnTo>
                  <a:pt x="492810" y="0"/>
                </a:lnTo>
                <a:lnTo>
                  <a:pt x="80211" y="0"/>
                </a:lnTo>
                <a:lnTo>
                  <a:pt x="0" y="139856"/>
                </a:lnTo>
              </a:path>
            </a:pathLst>
          </a:custGeom>
          <a:ln w="9144">
            <a:solidFill>
              <a:srgbClr val="18BAD4"/>
            </a:solidFill>
          </a:ln>
        </p:spPr>
        <p:txBody>
          <a:bodyPr wrap="square" lIns="0" tIns="0" rIns="0" bIns="0" rtlCol="0">
            <a:noAutofit/>
          </a:bodyPr>
          <a:lstStyle/>
          <a:p>
            <a:endParaRPr/>
          </a:p>
        </p:txBody>
      </p:sp>
      <p:sp>
        <p:nvSpPr>
          <p:cNvPr id="5" name="object 5"/>
          <p:cNvSpPr/>
          <p:nvPr/>
        </p:nvSpPr>
        <p:spPr>
          <a:xfrm>
            <a:off x="638555" y="1440180"/>
            <a:ext cx="428244" cy="370332"/>
          </a:xfrm>
          <a:custGeom>
            <a:avLst/>
            <a:gdLst/>
            <a:ahLst/>
            <a:cxnLst/>
            <a:rect l="l" t="t" r="r" b="b"/>
            <a:pathLst>
              <a:path w="428244" h="370332">
                <a:moveTo>
                  <a:pt x="322033" y="0"/>
                </a:moveTo>
                <a:lnTo>
                  <a:pt x="106210" y="0"/>
                </a:lnTo>
                <a:lnTo>
                  <a:pt x="0" y="185166"/>
                </a:lnTo>
                <a:lnTo>
                  <a:pt x="106210" y="370332"/>
                </a:lnTo>
                <a:lnTo>
                  <a:pt x="322033" y="370332"/>
                </a:lnTo>
                <a:lnTo>
                  <a:pt x="428244" y="185166"/>
                </a:lnTo>
                <a:lnTo>
                  <a:pt x="322033" y="0"/>
                </a:lnTo>
                <a:close/>
              </a:path>
            </a:pathLst>
          </a:custGeom>
          <a:solidFill>
            <a:srgbClr val="174669"/>
          </a:solidFill>
        </p:spPr>
        <p:txBody>
          <a:bodyPr wrap="square" lIns="0" tIns="0" rIns="0" bIns="0" rtlCol="0">
            <a:noAutofit/>
          </a:bodyPr>
          <a:lstStyle/>
          <a:p>
            <a:endParaRPr/>
          </a:p>
        </p:txBody>
      </p:sp>
      <p:sp>
        <p:nvSpPr>
          <p:cNvPr id="6" name="object 6"/>
          <p:cNvSpPr/>
          <p:nvPr/>
        </p:nvSpPr>
        <p:spPr>
          <a:xfrm>
            <a:off x="1495044" y="0"/>
            <a:ext cx="819912" cy="579119"/>
          </a:xfrm>
          <a:custGeom>
            <a:avLst/>
            <a:gdLst/>
            <a:ahLst/>
            <a:cxnLst/>
            <a:rect l="l" t="t" r="r" b="b"/>
            <a:pathLst>
              <a:path w="819912" h="579119">
                <a:moveTo>
                  <a:pt x="0" y="224027"/>
                </a:moveTo>
                <a:lnTo>
                  <a:pt x="203707" y="579119"/>
                </a:lnTo>
                <a:lnTo>
                  <a:pt x="616204" y="579119"/>
                </a:lnTo>
                <a:lnTo>
                  <a:pt x="819912" y="224027"/>
                </a:lnTo>
                <a:lnTo>
                  <a:pt x="691392" y="0"/>
                </a:lnTo>
              </a:path>
            </a:pathLst>
          </a:custGeom>
          <a:ln w="76200">
            <a:solidFill>
              <a:srgbClr val="174669"/>
            </a:solidFill>
          </a:ln>
        </p:spPr>
        <p:txBody>
          <a:bodyPr wrap="square" lIns="0" tIns="0" rIns="0" bIns="0" rtlCol="0">
            <a:noAutofit/>
          </a:bodyPr>
          <a:lstStyle/>
          <a:p>
            <a:endParaRPr/>
          </a:p>
        </p:txBody>
      </p:sp>
      <p:sp>
        <p:nvSpPr>
          <p:cNvPr id="7" name="object 7"/>
          <p:cNvSpPr/>
          <p:nvPr/>
        </p:nvSpPr>
        <p:spPr>
          <a:xfrm>
            <a:off x="1495044" y="0"/>
            <a:ext cx="128519" cy="224027"/>
          </a:xfrm>
          <a:custGeom>
            <a:avLst/>
            <a:gdLst/>
            <a:ahLst/>
            <a:cxnLst/>
            <a:rect l="l" t="t" r="r" b="b"/>
            <a:pathLst>
              <a:path w="128519" h="224027">
                <a:moveTo>
                  <a:pt x="128519" y="0"/>
                </a:moveTo>
                <a:lnTo>
                  <a:pt x="0" y="224027"/>
                </a:lnTo>
              </a:path>
            </a:pathLst>
          </a:custGeom>
          <a:ln w="76200">
            <a:solidFill>
              <a:srgbClr val="174669"/>
            </a:solidFill>
          </a:ln>
        </p:spPr>
        <p:txBody>
          <a:bodyPr wrap="square" lIns="0" tIns="0" rIns="0" bIns="0" rtlCol="0">
            <a:noAutofit/>
          </a:bodyPr>
          <a:lstStyle/>
          <a:p>
            <a:endParaRPr/>
          </a:p>
        </p:txBody>
      </p:sp>
      <p:sp>
        <p:nvSpPr>
          <p:cNvPr id="8" name="object 8"/>
          <p:cNvSpPr/>
          <p:nvPr/>
        </p:nvSpPr>
        <p:spPr>
          <a:xfrm>
            <a:off x="327659" y="88392"/>
            <a:ext cx="359663" cy="310896"/>
          </a:xfrm>
          <a:custGeom>
            <a:avLst/>
            <a:gdLst/>
            <a:ahLst/>
            <a:cxnLst/>
            <a:rect l="l" t="t" r="r" b="b"/>
            <a:pathLst>
              <a:path w="359663" h="310896">
                <a:moveTo>
                  <a:pt x="270510" y="0"/>
                </a:moveTo>
                <a:lnTo>
                  <a:pt x="89154" y="0"/>
                </a:lnTo>
                <a:lnTo>
                  <a:pt x="0" y="155448"/>
                </a:lnTo>
                <a:lnTo>
                  <a:pt x="89154" y="310896"/>
                </a:lnTo>
                <a:lnTo>
                  <a:pt x="270510" y="310896"/>
                </a:lnTo>
                <a:lnTo>
                  <a:pt x="359663" y="155448"/>
                </a:lnTo>
                <a:lnTo>
                  <a:pt x="270510" y="0"/>
                </a:lnTo>
                <a:close/>
              </a:path>
            </a:pathLst>
          </a:custGeom>
          <a:solidFill>
            <a:srgbClr val="00E0C5"/>
          </a:solidFill>
        </p:spPr>
        <p:txBody>
          <a:bodyPr wrap="square" lIns="0" tIns="0" rIns="0" bIns="0" rtlCol="0">
            <a:noAutofit/>
          </a:bodyPr>
          <a:lstStyle/>
          <a:p>
            <a:endParaRPr/>
          </a:p>
        </p:txBody>
      </p:sp>
      <p:sp>
        <p:nvSpPr>
          <p:cNvPr id="9" name="object 9"/>
          <p:cNvSpPr/>
          <p:nvPr/>
        </p:nvSpPr>
        <p:spPr>
          <a:xfrm>
            <a:off x="8487156" y="4585728"/>
            <a:ext cx="656844" cy="355079"/>
          </a:xfrm>
          <a:custGeom>
            <a:avLst/>
            <a:gdLst/>
            <a:ahLst/>
            <a:cxnLst/>
            <a:rect l="l" t="t" r="r" b="b"/>
            <a:pathLst>
              <a:path w="656844" h="355079">
                <a:moveTo>
                  <a:pt x="0" y="0"/>
                </a:moveTo>
                <a:lnTo>
                  <a:pt x="203708" y="355079"/>
                </a:lnTo>
                <a:lnTo>
                  <a:pt x="616203" y="355079"/>
                </a:lnTo>
                <a:lnTo>
                  <a:pt x="656844" y="284240"/>
                </a:lnTo>
              </a:path>
            </a:pathLst>
          </a:custGeom>
          <a:ln w="9144">
            <a:solidFill>
              <a:srgbClr val="174669"/>
            </a:solidFill>
          </a:ln>
        </p:spPr>
        <p:txBody>
          <a:bodyPr wrap="square" lIns="0" tIns="0" rIns="0" bIns="0" rtlCol="0">
            <a:noAutofit/>
          </a:bodyPr>
          <a:lstStyle/>
          <a:p>
            <a:endParaRPr/>
          </a:p>
        </p:txBody>
      </p:sp>
      <p:sp>
        <p:nvSpPr>
          <p:cNvPr id="10" name="object 10"/>
          <p:cNvSpPr/>
          <p:nvPr/>
        </p:nvSpPr>
        <p:spPr>
          <a:xfrm>
            <a:off x="8487156" y="4230661"/>
            <a:ext cx="656844" cy="355066"/>
          </a:xfrm>
          <a:custGeom>
            <a:avLst/>
            <a:gdLst/>
            <a:ahLst/>
            <a:cxnLst/>
            <a:rect l="l" t="t" r="r" b="b"/>
            <a:pathLst>
              <a:path w="656844" h="355066">
                <a:moveTo>
                  <a:pt x="656844" y="70836"/>
                </a:moveTo>
                <a:lnTo>
                  <a:pt x="616203" y="0"/>
                </a:lnTo>
                <a:lnTo>
                  <a:pt x="203708" y="0"/>
                </a:lnTo>
                <a:lnTo>
                  <a:pt x="0" y="355066"/>
                </a:lnTo>
              </a:path>
            </a:pathLst>
          </a:custGeom>
          <a:ln w="9144">
            <a:solidFill>
              <a:srgbClr val="174669"/>
            </a:solidFill>
          </a:ln>
        </p:spPr>
        <p:txBody>
          <a:bodyPr wrap="square" lIns="0" tIns="0" rIns="0" bIns="0" rtlCol="0">
            <a:noAutofit/>
          </a:bodyPr>
          <a:lstStyle/>
          <a:p>
            <a:endParaRPr/>
          </a:p>
        </p:txBody>
      </p:sp>
      <p:sp>
        <p:nvSpPr>
          <p:cNvPr id="11" name="object 11"/>
          <p:cNvSpPr/>
          <p:nvPr/>
        </p:nvSpPr>
        <p:spPr>
          <a:xfrm>
            <a:off x="8124443" y="4616196"/>
            <a:ext cx="429767" cy="370332"/>
          </a:xfrm>
          <a:custGeom>
            <a:avLst/>
            <a:gdLst/>
            <a:ahLst/>
            <a:cxnLst/>
            <a:rect l="l" t="t" r="r" b="b"/>
            <a:pathLst>
              <a:path w="429767" h="370332">
                <a:moveTo>
                  <a:pt x="323596" y="0"/>
                </a:moveTo>
                <a:lnTo>
                  <a:pt x="106172" y="0"/>
                </a:lnTo>
                <a:lnTo>
                  <a:pt x="0" y="185165"/>
                </a:lnTo>
                <a:lnTo>
                  <a:pt x="106172" y="370331"/>
                </a:lnTo>
                <a:lnTo>
                  <a:pt x="323596" y="370331"/>
                </a:lnTo>
                <a:lnTo>
                  <a:pt x="429767" y="185165"/>
                </a:lnTo>
                <a:lnTo>
                  <a:pt x="323596" y="0"/>
                </a:lnTo>
                <a:close/>
              </a:path>
            </a:pathLst>
          </a:custGeom>
          <a:solidFill>
            <a:srgbClr val="3192E0"/>
          </a:solidFill>
        </p:spPr>
        <p:txBody>
          <a:bodyPr wrap="square" lIns="0" tIns="0" rIns="0" bIns="0" rtlCol="0">
            <a:noAutofit/>
          </a:bodyPr>
          <a:lstStyle/>
          <a:p>
            <a:endParaRPr/>
          </a:p>
        </p:txBody>
      </p:sp>
      <p:sp>
        <p:nvSpPr>
          <p:cNvPr id="12" name="object 12"/>
          <p:cNvSpPr/>
          <p:nvPr/>
        </p:nvSpPr>
        <p:spPr>
          <a:xfrm>
            <a:off x="7821168" y="2935223"/>
            <a:ext cx="819911" cy="710184"/>
          </a:xfrm>
          <a:custGeom>
            <a:avLst/>
            <a:gdLst/>
            <a:ahLst/>
            <a:cxnLst/>
            <a:rect l="l" t="t" r="r" b="b"/>
            <a:pathLst>
              <a:path w="819911" h="710184">
                <a:moveTo>
                  <a:pt x="616203" y="0"/>
                </a:moveTo>
                <a:lnTo>
                  <a:pt x="203707" y="0"/>
                </a:lnTo>
                <a:lnTo>
                  <a:pt x="0" y="355092"/>
                </a:lnTo>
                <a:lnTo>
                  <a:pt x="203707" y="710184"/>
                </a:lnTo>
                <a:lnTo>
                  <a:pt x="616203" y="710184"/>
                </a:lnTo>
                <a:lnTo>
                  <a:pt x="819911" y="355092"/>
                </a:lnTo>
                <a:lnTo>
                  <a:pt x="616203" y="0"/>
                </a:lnTo>
                <a:close/>
              </a:path>
            </a:pathLst>
          </a:custGeom>
          <a:solidFill>
            <a:srgbClr val="174669"/>
          </a:solidFill>
        </p:spPr>
        <p:txBody>
          <a:bodyPr wrap="square" lIns="0" tIns="0" rIns="0" bIns="0" rtlCol="0">
            <a:noAutofit/>
          </a:bodyPr>
          <a:lstStyle/>
          <a:p>
            <a:endParaRPr/>
          </a:p>
        </p:txBody>
      </p:sp>
      <p:sp>
        <p:nvSpPr>
          <p:cNvPr id="13" name="object 13"/>
          <p:cNvSpPr/>
          <p:nvPr/>
        </p:nvSpPr>
        <p:spPr>
          <a:xfrm>
            <a:off x="8487918" y="3513582"/>
            <a:ext cx="358139" cy="309372"/>
          </a:xfrm>
          <a:custGeom>
            <a:avLst/>
            <a:gdLst/>
            <a:ahLst/>
            <a:cxnLst/>
            <a:rect l="l" t="t" r="r" b="b"/>
            <a:pathLst>
              <a:path w="358139" h="309372">
                <a:moveTo>
                  <a:pt x="0" y="154686"/>
                </a:moveTo>
                <a:lnTo>
                  <a:pt x="88773" y="309372"/>
                </a:lnTo>
                <a:lnTo>
                  <a:pt x="269366" y="309372"/>
                </a:lnTo>
                <a:lnTo>
                  <a:pt x="358139" y="154686"/>
                </a:lnTo>
                <a:lnTo>
                  <a:pt x="269366" y="0"/>
                </a:lnTo>
                <a:lnTo>
                  <a:pt x="88773" y="0"/>
                </a:lnTo>
                <a:lnTo>
                  <a:pt x="0" y="154686"/>
                </a:lnTo>
                <a:close/>
              </a:path>
            </a:pathLst>
          </a:custGeom>
          <a:ln w="19812">
            <a:solidFill>
              <a:srgbClr val="00E0C5"/>
            </a:solidFill>
          </a:ln>
        </p:spPr>
        <p:txBody>
          <a:bodyPr wrap="square" lIns="0" tIns="0" rIns="0" bIns="0" rtlCol="0">
            <a:noAutofit/>
          </a:bodyPr>
          <a:lstStyle/>
          <a:p>
            <a:endParaRPr/>
          </a:p>
        </p:txBody>
      </p:sp>
      <p:sp>
        <p:nvSpPr>
          <p:cNvPr id="14" name="object 14"/>
          <p:cNvSpPr/>
          <p:nvPr/>
        </p:nvSpPr>
        <p:spPr>
          <a:xfrm>
            <a:off x="1729739" y="184404"/>
            <a:ext cx="82296" cy="184404"/>
          </a:xfrm>
          <a:custGeom>
            <a:avLst/>
            <a:gdLst/>
            <a:ahLst/>
            <a:cxnLst/>
            <a:rect l="l" t="t" r="r" b="b"/>
            <a:pathLst>
              <a:path w="82296" h="184404">
                <a:moveTo>
                  <a:pt x="82296" y="0"/>
                </a:moveTo>
                <a:lnTo>
                  <a:pt x="0" y="0"/>
                </a:lnTo>
                <a:lnTo>
                  <a:pt x="0" y="184404"/>
                </a:lnTo>
                <a:lnTo>
                  <a:pt x="82296" y="184404"/>
                </a:lnTo>
                <a:lnTo>
                  <a:pt x="82296" y="50546"/>
                </a:lnTo>
                <a:lnTo>
                  <a:pt x="50546" y="50546"/>
                </a:lnTo>
                <a:lnTo>
                  <a:pt x="47498" y="50037"/>
                </a:lnTo>
                <a:lnTo>
                  <a:pt x="35814" y="35813"/>
                </a:lnTo>
                <a:lnTo>
                  <a:pt x="36322" y="32766"/>
                </a:lnTo>
                <a:lnTo>
                  <a:pt x="50546" y="20955"/>
                </a:lnTo>
                <a:lnTo>
                  <a:pt x="82296" y="20955"/>
                </a:lnTo>
                <a:lnTo>
                  <a:pt x="82296" y="0"/>
                </a:lnTo>
                <a:close/>
              </a:path>
              <a:path w="82296" h="184404">
                <a:moveTo>
                  <a:pt x="82296" y="20955"/>
                </a:moveTo>
                <a:lnTo>
                  <a:pt x="50546" y="20955"/>
                </a:lnTo>
                <a:lnTo>
                  <a:pt x="53721" y="21462"/>
                </a:lnTo>
                <a:lnTo>
                  <a:pt x="58801" y="23495"/>
                </a:lnTo>
                <a:lnTo>
                  <a:pt x="62865" y="27559"/>
                </a:lnTo>
                <a:lnTo>
                  <a:pt x="64389" y="30099"/>
                </a:lnTo>
                <a:lnTo>
                  <a:pt x="64897" y="32766"/>
                </a:lnTo>
                <a:lnTo>
                  <a:pt x="65405" y="35813"/>
                </a:lnTo>
                <a:lnTo>
                  <a:pt x="64897" y="38862"/>
                </a:lnTo>
                <a:lnTo>
                  <a:pt x="50546" y="50546"/>
                </a:lnTo>
                <a:lnTo>
                  <a:pt x="82296" y="50546"/>
                </a:lnTo>
                <a:lnTo>
                  <a:pt x="82296" y="20955"/>
                </a:lnTo>
                <a:close/>
              </a:path>
            </a:pathLst>
          </a:custGeom>
          <a:solidFill>
            <a:srgbClr val="174669"/>
          </a:solidFill>
        </p:spPr>
        <p:txBody>
          <a:bodyPr wrap="square" lIns="0" tIns="0" rIns="0" bIns="0" rtlCol="0">
            <a:noAutofit/>
          </a:bodyPr>
          <a:lstStyle/>
          <a:p>
            <a:endParaRPr/>
          </a:p>
        </p:txBody>
      </p:sp>
      <p:sp>
        <p:nvSpPr>
          <p:cNvPr id="15" name="object 15"/>
          <p:cNvSpPr/>
          <p:nvPr/>
        </p:nvSpPr>
        <p:spPr>
          <a:xfrm>
            <a:off x="1824227" y="60960"/>
            <a:ext cx="256032" cy="324612"/>
          </a:xfrm>
          <a:custGeom>
            <a:avLst/>
            <a:gdLst/>
            <a:ahLst/>
            <a:cxnLst/>
            <a:rect l="l" t="t" r="r" b="b"/>
            <a:pathLst>
              <a:path w="256032" h="324612">
                <a:moveTo>
                  <a:pt x="131826" y="0"/>
                </a:moveTo>
                <a:lnTo>
                  <a:pt x="103886" y="30606"/>
                </a:lnTo>
                <a:lnTo>
                  <a:pt x="99822" y="42417"/>
                </a:lnTo>
                <a:lnTo>
                  <a:pt x="80899" y="82168"/>
                </a:lnTo>
                <a:lnTo>
                  <a:pt x="76327" y="86740"/>
                </a:lnTo>
                <a:lnTo>
                  <a:pt x="69215" y="93979"/>
                </a:lnTo>
                <a:lnTo>
                  <a:pt x="52451" y="109727"/>
                </a:lnTo>
                <a:lnTo>
                  <a:pt x="30099" y="130175"/>
                </a:lnTo>
                <a:lnTo>
                  <a:pt x="0" y="130175"/>
                </a:lnTo>
                <a:lnTo>
                  <a:pt x="0" y="280669"/>
                </a:lnTo>
                <a:lnTo>
                  <a:pt x="31623" y="280669"/>
                </a:lnTo>
                <a:lnTo>
                  <a:pt x="41783" y="285876"/>
                </a:lnTo>
                <a:lnTo>
                  <a:pt x="56007" y="291973"/>
                </a:lnTo>
                <a:lnTo>
                  <a:pt x="94742" y="306704"/>
                </a:lnTo>
                <a:lnTo>
                  <a:pt x="138938" y="319024"/>
                </a:lnTo>
                <a:lnTo>
                  <a:pt x="149606" y="321563"/>
                </a:lnTo>
                <a:lnTo>
                  <a:pt x="160401" y="323088"/>
                </a:lnTo>
                <a:lnTo>
                  <a:pt x="170053" y="324103"/>
                </a:lnTo>
                <a:lnTo>
                  <a:pt x="179705" y="324612"/>
                </a:lnTo>
                <a:lnTo>
                  <a:pt x="195961" y="324612"/>
                </a:lnTo>
                <a:lnTo>
                  <a:pt x="232664" y="310768"/>
                </a:lnTo>
                <a:lnTo>
                  <a:pt x="234188" y="296037"/>
                </a:lnTo>
                <a:lnTo>
                  <a:pt x="233680" y="292480"/>
                </a:lnTo>
                <a:lnTo>
                  <a:pt x="232664" y="289432"/>
                </a:lnTo>
                <a:lnTo>
                  <a:pt x="230505" y="286385"/>
                </a:lnTo>
                <a:lnTo>
                  <a:pt x="227584" y="283717"/>
                </a:lnTo>
                <a:lnTo>
                  <a:pt x="230124" y="283337"/>
                </a:lnTo>
                <a:lnTo>
                  <a:pt x="232664" y="282193"/>
                </a:lnTo>
                <a:lnTo>
                  <a:pt x="235204" y="281177"/>
                </a:lnTo>
                <a:lnTo>
                  <a:pt x="237236" y="279145"/>
                </a:lnTo>
                <a:lnTo>
                  <a:pt x="243332" y="250570"/>
                </a:lnTo>
                <a:lnTo>
                  <a:pt x="243332" y="245999"/>
                </a:lnTo>
                <a:lnTo>
                  <a:pt x="242824" y="243459"/>
                </a:lnTo>
                <a:lnTo>
                  <a:pt x="241808" y="241426"/>
                </a:lnTo>
                <a:lnTo>
                  <a:pt x="239268" y="237870"/>
                </a:lnTo>
                <a:lnTo>
                  <a:pt x="236220" y="234823"/>
                </a:lnTo>
                <a:lnTo>
                  <a:pt x="238760" y="234314"/>
                </a:lnTo>
                <a:lnTo>
                  <a:pt x="250444" y="202056"/>
                </a:lnTo>
                <a:lnTo>
                  <a:pt x="250444" y="196976"/>
                </a:lnTo>
                <a:lnTo>
                  <a:pt x="249936" y="194437"/>
                </a:lnTo>
                <a:lnTo>
                  <a:pt x="247904" y="190373"/>
                </a:lnTo>
                <a:lnTo>
                  <a:pt x="244856" y="187325"/>
                </a:lnTo>
                <a:lnTo>
                  <a:pt x="242824" y="185800"/>
                </a:lnTo>
                <a:lnTo>
                  <a:pt x="244856" y="185292"/>
                </a:lnTo>
                <a:lnTo>
                  <a:pt x="256032" y="153162"/>
                </a:lnTo>
                <a:lnTo>
                  <a:pt x="255016" y="147954"/>
                </a:lnTo>
                <a:lnTo>
                  <a:pt x="220345" y="130175"/>
                </a:lnTo>
                <a:lnTo>
                  <a:pt x="131826" y="123062"/>
                </a:lnTo>
                <a:lnTo>
                  <a:pt x="135382" y="116839"/>
                </a:lnTo>
                <a:lnTo>
                  <a:pt x="147574" y="77088"/>
                </a:lnTo>
                <a:lnTo>
                  <a:pt x="152146" y="32130"/>
                </a:lnTo>
                <a:lnTo>
                  <a:pt x="152146" y="16890"/>
                </a:lnTo>
                <a:lnTo>
                  <a:pt x="135890" y="507"/>
                </a:lnTo>
                <a:lnTo>
                  <a:pt x="131826" y="0"/>
                </a:lnTo>
                <a:close/>
              </a:path>
            </a:pathLst>
          </a:custGeom>
          <a:solidFill>
            <a:srgbClr val="174669"/>
          </a:solidFill>
        </p:spPr>
        <p:txBody>
          <a:bodyPr wrap="square" lIns="0" tIns="0" rIns="0" bIns="0" rtlCol="0">
            <a:noAutofit/>
          </a:bodyPr>
          <a:lstStyle/>
          <a:p>
            <a:endParaRPr/>
          </a:p>
        </p:txBody>
      </p:sp>
      <p:sp>
        <p:nvSpPr>
          <p:cNvPr id="16" name="object 16"/>
          <p:cNvSpPr/>
          <p:nvPr/>
        </p:nvSpPr>
        <p:spPr>
          <a:xfrm>
            <a:off x="202786" y="1269491"/>
            <a:ext cx="166021" cy="288036"/>
          </a:xfrm>
          <a:custGeom>
            <a:avLst/>
            <a:gdLst/>
            <a:ahLst/>
            <a:cxnLst/>
            <a:rect l="l" t="t" r="r" b="b"/>
            <a:pathLst>
              <a:path w="166021" h="288036">
                <a:moveTo>
                  <a:pt x="147898" y="0"/>
                </a:moveTo>
                <a:lnTo>
                  <a:pt x="18028" y="0"/>
                </a:lnTo>
                <a:lnTo>
                  <a:pt x="14268" y="381"/>
                </a:lnTo>
                <a:lnTo>
                  <a:pt x="0" y="270891"/>
                </a:lnTo>
                <a:lnTo>
                  <a:pt x="260" y="273685"/>
                </a:lnTo>
                <a:lnTo>
                  <a:pt x="18028" y="288036"/>
                </a:lnTo>
                <a:lnTo>
                  <a:pt x="147898" y="288036"/>
                </a:lnTo>
                <a:lnTo>
                  <a:pt x="165736" y="272923"/>
                </a:lnTo>
                <a:lnTo>
                  <a:pt x="82963" y="272923"/>
                </a:lnTo>
                <a:lnTo>
                  <a:pt x="80575" y="272669"/>
                </a:lnTo>
                <a:lnTo>
                  <a:pt x="70999" y="260985"/>
                </a:lnTo>
                <a:lnTo>
                  <a:pt x="71342" y="258572"/>
                </a:lnTo>
                <a:lnTo>
                  <a:pt x="82963" y="249047"/>
                </a:lnTo>
                <a:lnTo>
                  <a:pt x="166021" y="249047"/>
                </a:lnTo>
                <a:lnTo>
                  <a:pt x="166021" y="233934"/>
                </a:lnTo>
                <a:lnTo>
                  <a:pt x="18028" y="233934"/>
                </a:lnTo>
                <a:lnTo>
                  <a:pt x="18028" y="35941"/>
                </a:lnTo>
                <a:lnTo>
                  <a:pt x="166021" y="35941"/>
                </a:lnTo>
                <a:lnTo>
                  <a:pt x="166021" y="21590"/>
                </a:lnTo>
                <a:lnTo>
                  <a:pt x="77845" y="21590"/>
                </a:lnTo>
                <a:lnTo>
                  <a:pt x="76117" y="21209"/>
                </a:lnTo>
                <a:lnTo>
                  <a:pt x="75101" y="20574"/>
                </a:lnTo>
                <a:lnTo>
                  <a:pt x="74073" y="19177"/>
                </a:lnTo>
                <a:lnTo>
                  <a:pt x="73742" y="17780"/>
                </a:lnTo>
                <a:lnTo>
                  <a:pt x="74073" y="16129"/>
                </a:lnTo>
                <a:lnTo>
                  <a:pt x="76117" y="14097"/>
                </a:lnTo>
                <a:lnTo>
                  <a:pt x="77845" y="13716"/>
                </a:lnTo>
                <a:lnTo>
                  <a:pt x="165477" y="13716"/>
                </a:lnTo>
                <a:lnTo>
                  <a:pt x="164649" y="10922"/>
                </a:lnTo>
                <a:lnTo>
                  <a:pt x="151657" y="381"/>
                </a:lnTo>
                <a:lnTo>
                  <a:pt x="147898" y="0"/>
                </a:lnTo>
                <a:close/>
              </a:path>
              <a:path w="166021" h="288036">
                <a:moveTo>
                  <a:pt x="166021" y="249047"/>
                </a:moveTo>
                <a:lnTo>
                  <a:pt x="82963" y="249047"/>
                </a:lnTo>
                <a:lnTo>
                  <a:pt x="85350" y="249428"/>
                </a:lnTo>
                <a:lnTo>
                  <a:pt x="87751" y="250062"/>
                </a:lnTo>
                <a:lnTo>
                  <a:pt x="94926" y="260985"/>
                </a:lnTo>
                <a:lnTo>
                  <a:pt x="94583" y="263398"/>
                </a:lnTo>
                <a:lnTo>
                  <a:pt x="82963" y="272923"/>
                </a:lnTo>
                <a:lnTo>
                  <a:pt x="165736" y="272923"/>
                </a:lnTo>
                <a:lnTo>
                  <a:pt x="165926" y="270891"/>
                </a:lnTo>
                <a:lnTo>
                  <a:pt x="166021" y="249047"/>
                </a:lnTo>
                <a:close/>
              </a:path>
              <a:path w="166021" h="288036">
                <a:moveTo>
                  <a:pt x="166021" y="35941"/>
                </a:moveTo>
                <a:lnTo>
                  <a:pt x="147898" y="35941"/>
                </a:lnTo>
                <a:lnTo>
                  <a:pt x="147898" y="233934"/>
                </a:lnTo>
                <a:lnTo>
                  <a:pt x="166021" y="233934"/>
                </a:lnTo>
                <a:lnTo>
                  <a:pt x="166021" y="35941"/>
                </a:lnTo>
                <a:close/>
              </a:path>
              <a:path w="166021" h="288036">
                <a:moveTo>
                  <a:pt x="165477" y="13716"/>
                </a:moveTo>
                <a:lnTo>
                  <a:pt x="88081" y="13716"/>
                </a:lnTo>
                <a:lnTo>
                  <a:pt x="89795" y="14097"/>
                </a:lnTo>
                <a:lnTo>
                  <a:pt x="91853" y="16129"/>
                </a:lnTo>
                <a:lnTo>
                  <a:pt x="92183" y="17780"/>
                </a:lnTo>
                <a:lnTo>
                  <a:pt x="91853" y="19177"/>
                </a:lnTo>
                <a:lnTo>
                  <a:pt x="90824" y="20574"/>
                </a:lnTo>
                <a:lnTo>
                  <a:pt x="89795" y="21209"/>
                </a:lnTo>
                <a:lnTo>
                  <a:pt x="88081" y="21590"/>
                </a:lnTo>
                <a:lnTo>
                  <a:pt x="166021" y="21590"/>
                </a:lnTo>
                <a:lnTo>
                  <a:pt x="165985" y="17780"/>
                </a:lnTo>
                <a:lnTo>
                  <a:pt x="165665" y="14350"/>
                </a:lnTo>
                <a:lnTo>
                  <a:pt x="165477" y="13716"/>
                </a:lnTo>
                <a:close/>
              </a:path>
            </a:pathLst>
          </a:custGeom>
          <a:solidFill>
            <a:srgbClr val="18BAD4"/>
          </a:solidFill>
        </p:spPr>
        <p:txBody>
          <a:bodyPr wrap="square" lIns="0" tIns="0" rIns="0" bIns="0" rtlCol="0">
            <a:noAutofit/>
          </a:bodyPr>
          <a:lstStyle/>
          <a:p>
            <a:endParaRPr/>
          </a:p>
        </p:txBody>
      </p:sp>
      <p:sp>
        <p:nvSpPr>
          <p:cNvPr id="17" name="object 17"/>
          <p:cNvSpPr/>
          <p:nvPr/>
        </p:nvSpPr>
        <p:spPr>
          <a:xfrm>
            <a:off x="8772143" y="4462271"/>
            <a:ext cx="248411" cy="246887"/>
          </a:xfrm>
          <a:custGeom>
            <a:avLst/>
            <a:gdLst/>
            <a:ahLst/>
            <a:cxnLst/>
            <a:rect l="l" t="t" r="r" b="b"/>
            <a:pathLst>
              <a:path w="248411" h="246887">
                <a:moveTo>
                  <a:pt x="168782" y="201841"/>
                </a:moveTo>
                <a:lnTo>
                  <a:pt x="79628" y="201841"/>
                </a:lnTo>
                <a:lnTo>
                  <a:pt x="84581" y="204317"/>
                </a:lnTo>
                <a:lnTo>
                  <a:pt x="89534" y="206438"/>
                </a:lnTo>
                <a:lnTo>
                  <a:pt x="94996" y="208572"/>
                </a:lnTo>
                <a:lnTo>
                  <a:pt x="99949" y="209994"/>
                </a:lnTo>
                <a:lnTo>
                  <a:pt x="102742" y="235534"/>
                </a:lnTo>
                <a:lnTo>
                  <a:pt x="115697" y="246887"/>
                </a:lnTo>
                <a:lnTo>
                  <a:pt x="132714" y="246887"/>
                </a:lnTo>
                <a:lnTo>
                  <a:pt x="148462" y="209994"/>
                </a:lnTo>
                <a:lnTo>
                  <a:pt x="153415" y="208572"/>
                </a:lnTo>
                <a:lnTo>
                  <a:pt x="158876" y="206438"/>
                </a:lnTo>
                <a:lnTo>
                  <a:pt x="163829" y="204317"/>
                </a:lnTo>
                <a:lnTo>
                  <a:pt x="168782" y="201841"/>
                </a:lnTo>
                <a:close/>
              </a:path>
              <a:path w="248411" h="246887">
                <a:moveTo>
                  <a:pt x="53212" y="26606"/>
                </a:moveTo>
                <a:lnTo>
                  <a:pt x="51053" y="26606"/>
                </a:lnTo>
                <a:lnTo>
                  <a:pt x="48513" y="26962"/>
                </a:lnTo>
                <a:lnTo>
                  <a:pt x="26797" y="50736"/>
                </a:lnTo>
                <a:lnTo>
                  <a:pt x="26797" y="52857"/>
                </a:lnTo>
                <a:lnTo>
                  <a:pt x="27431" y="54990"/>
                </a:lnTo>
                <a:lnTo>
                  <a:pt x="28194" y="57111"/>
                </a:lnTo>
                <a:lnTo>
                  <a:pt x="29590" y="59245"/>
                </a:lnTo>
                <a:lnTo>
                  <a:pt x="45338" y="79108"/>
                </a:lnTo>
                <a:lnTo>
                  <a:pt x="42799" y="84061"/>
                </a:lnTo>
                <a:lnTo>
                  <a:pt x="40639" y="89026"/>
                </a:lnTo>
                <a:lnTo>
                  <a:pt x="38607" y="94360"/>
                </a:lnTo>
                <a:lnTo>
                  <a:pt x="37083" y="99326"/>
                </a:lnTo>
                <a:lnTo>
                  <a:pt x="11429" y="102158"/>
                </a:lnTo>
                <a:lnTo>
                  <a:pt x="0" y="114922"/>
                </a:lnTo>
                <a:lnTo>
                  <a:pt x="0" y="131965"/>
                </a:lnTo>
                <a:lnTo>
                  <a:pt x="37083" y="147561"/>
                </a:lnTo>
                <a:lnTo>
                  <a:pt x="38607" y="152526"/>
                </a:lnTo>
                <a:lnTo>
                  <a:pt x="40639" y="157848"/>
                </a:lnTo>
                <a:lnTo>
                  <a:pt x="42799" y="162813"/>
                </a:lnTo>
                <a:lnTo>
                  <a:pt x="45338" y="167779"/>
                </a:lnTo>
                <a:lnTo>
                  <a:pt x="29590" y="187642"/>
                </a:lnTo>
                <a:lnTo>
                  <a:pt x="28194" y="189776"/>
                </a:lnTo>
                <a:lnTo>
                  <a:pt x="27431" y="191896"/>
                </a:lnTo>
                <a:lnTo>
                  <a:pt x="26797" y="194030"/>
                </a:lnTo>
                <a:lnTo>
                  <a:pt x="26797" y="196151"/>
                </a:lnTo>
                <a:lnTo>
                  <a:pt x="51053" y="220281"/>
                </a:lnTo>
                <a:lnTo>
                  <a:pt x="53212" y="220281"/>
                </a:lnTo>
                <a:lnTo>
                  <a:pt x="57530" y="218859"/>
                </a:lnTo>
                <a:lnTo>
                  <a:pt x="59562" y="217792"/>
                </a:lnTo>
                <a:lnTo>
                  <a:pt x="79628" y="201841"/>
                </a:lnTo>
                <a:lnTo>
                  <a:pt x="220024" y="201841"/>
                </a:lnTo>
                <a:lnTo>
                  <a:pt x="220599" y="200774"/>
                </a:lnTo>
                <a:lnTo>
                  <a:pt x="221233" y="198640"/>
                </a:lnTo>
                <a:lnTo>
                  <a:pt x="221614" y="196151"/>
                </a:lnTo>
                <a:lnTo>
                  <a:pt x="221614" y="194030"/>
                </a:lnTo>
                <a:lnTo>
                  <a:pt x="220979" y="191896"/>
                </a:lnTo>
                <a:lnTo>
                  <a:pt x="220217" y="189776"/>
                </a:lnTo>
                <a:lnTo>
                  <a:pt x="219201" y="187642"/>
                </a:lnTo>
                <a:lnTo>
                  <a:pt x="203073" y="167779"/>
                </a:lnTo>
                <a:lnTo>
                  <a:pt x="205249" y="163525"/>
                </a:lnTo>
                <a:lnTo>
                  <a:pt x="120269" y="163525"/>
                </a:lnTo>
                <a:lnTo>
                  <a:pt x="116331" y="162813"/>
                </a:lnTo>
                <a:lnTo>
                  <a:pt x="112775" y="161747"/>
                </a:lnTo>
                <a:lnTo>
                  <a:pt x="108838" y="160693"/>
                </a:lnTo>
                <a:lnTo>
                  <a:pt x="105282" y="158915"/>
                </a:lnTo>
                <a:lnTo>
                  <a:pt x="102107" y="156781"/>
                </a:lnTo>
                <a:lnTo>
                  <a:pt x="98805" y="154660"/>
                </a:lnTo>
                <a:lnTo>
                  <a:pt x="83820" y="127342"/>
                </a:lnTo>
                <a:lnTo>
                  <a:pt x="83820" y="119545"/>
                </a:lnTo>
                <a:lnTo>
                  <a:pt x="102107" y="90106"/>
                </a:lnTo>
                <a:lnTo>
                  <a:pt x="105282" y="87972"/>
                </a:lnTo>
                <a:lnTo>
                  <a:pt x="108838" y="86194"/>
                </a:lnTo>
                <a:lnTo>
                  <a:pt x="112775" y="85140"/>
                </a:lnTo>
                <a:lnTo>
                  <a:pt x="116331" y="84061"/>
                </a:lnTo>
                <a:lnTo>
                  <a:pt x="120269" y="83362"/>
                </a:lnTo>
                <a:lnTo>
                  <a:pt x="205254" y="83362"/>
                </a:lnTo>
                <a:lnTo>
                  <a:pt x="203073" y="79108"/>
                </a:lnTo>
                <a:lnTo>
                  <a:pt x="219201" y="59245"/>
                </a:lnTo>
                <a:lnTo>
                  <a:pt x="220217" y="57111"/>
                </a:lnTo>
                <a:lnTo>
                  <a:pt x="220979" y="54990"/>
                </a:lnTo>
                <a:lnTo>
                  <a:pt x="221614" y="52857"/>
                </a:lnTo>
                <a:lnTo>
                  <a:pt x="221614" y="50736"/>
                </a:lnTo>
                <a:lnTo>
                  <a:pt x="221233" y="48247"/>
                </a:lnTo>
                <a:lnTo>
                  <a:pt x="220599" y="46113"/>
                </a:lnTo>
                <a:lnTo>
                  <a:pt x="220024" y="45046"/>
                </a:lnTo>
                <a:lnTo>
                  <a:pt x="79628" y="45046"/>
                </a:lnTo>
                <a:lnTo>
                  <a:pt x="59562" y="29438"/>
                </a:lnTo>
                <a:lnTo>
                  <a:pt x="57530" y="28028"/>
                </a:lnTo>
                <a:lnTo>
                  <a:pt x="53212" y="26606"/>
                </a:lnTo>
                <a:close/>
              </a:path>
              <a:path w="248411" h="246887">
                <a:moveTo>
                  <a:pt x="220024" y="201841"/>
                </a:moveTo>
                <a:lnTo>
                  <a:pt x="168782" y="201841"/>
                </a:lnTo>
                <a:lnTo>
                  <a:pt x="188849" y="217792"/>
                </a:lnTo>
                <a:lnTo>
                  <a:pt x="190880" y="218859"/>
                </a:lnTo>
                <a:lnTo>
                  <a:pt x="195199" y="220281"/>
                </a:lnTo>
                <a:lnTo>
                  <a:pt x="197357" y="220281"/>
                </a:lnTo>
                <a:lnTo>
                  <a:pt x="220024" y="201841"/>
                </a:lnTo>
                <a:close/>
              </a:path>
              <a:path w="248411" h="246887">
                <a:moveTo>
                  <a:pt x="205254" y="83362"/>
                </a:moveTo>
                <a:lnTo>
                  <a:pt x="128142" y="83362"/>
                </a:lnTo>
                <a:lnTo>
                  <a:pt x="132079" y="84061"/>
                </a:lnTo>
                <a:lnTo>
                  <a:pt x="135635" y="85140"/>
                </a:lnTo>
                <a:lnTo>
                  <a:pt x="139573" y="86194"/>
                </a:lnTo>
                <a:lnTo>
                  <a:pt x="143128" y="87972"/>
                </a:lnTo>
                <a:lnTo>
                  <a:pt x="146303" y="90106"/>
                </a:lnTo>
                <a:lnTo>
                  <a:pt x="149605" y="92227"/>
                </a:lnTo>
                <a:lnTo>
                  <a:pt x="164591" y="119545"/>
                </a:lnTo>
                <a:lnTo>
                  <a:pt x="164591" y="127342"/>
                </a:lnTo>
                <a:lnTo>
                  <a:pt x="146303" y="156781"/>
                </a:lnTo>
                <a:lnTo>
                  <a:pt x="143128" y="158915"/>
                </a:lnTo>
                <a:lnTo>
                  <a:pt x="139573" y="160693"/>
                </a:lnTo>
                <a:lnTo>
                  <a:pt x="135635" y="161747"/>
                </a:lnTo>
                <a:lnTo>
                  <a:pt x="132079" y="162813"/>
                </a:lnTo>
                <a:lnTo>
                  <a:pt x="128142" y="163525"/>
                </a:lnTo>
                <a:lnTo>
                  <a:pt x="205249" y="163525"/>
                </a:lnTo>
                <a:lnTo>
                  <a:pt x="205612" y="162813"/>
                </a:lnTo>
                <a:lnTo>
                  <a:pt x="207772" y="157848"/>
                </a:lnTo>
                <a:lnTo>
                  <a:pt x="209803" y="152526"/>
                </a:lnTo>
                <a:lnTo>
                  <a:pt x="211327" y="147561"/>
                </a:lnTo>
                <a:lnTo>
                  <a:pt x="236981" y="144729"/>
                </a:lnTo>
                <a:lnTo>
                  <a:pt x="248411" y="131965"/>
                </a:lnTo>
                <a:lnTo>
                  <a:pt x="248411" y="114922"/>
                </a:lnTo>
                <a:lnTo>
                  <a:pt x="211327" y="99326"/>
                </a:lnTo>
                <a:lnTo>
                  <a:pt x="209803" y="94360"/>
                </a:lnTo>
                <a:lnTo>
                  <a:pt x="207772" y="89026"/>
                </a:lnTo>
                <a:lnTo>
                  <a:pt x="205612" y="84061"/>
                </a:lnTo>
                <a:lnTo>
                  <a:pt x="205254" y="83362"/>
                </a:lnTo>
                <a:close/>
              </a:path>
              <a:path w="248411" h="246887">
                <a:moveTo>
                  <a:pt x="132714" y="0"/>
                </a:moveTo>
                <a:lnTo>
                  <a:pt x="115697" y="0"/>
                </a:lnTo>
                <a:lnTo>
                  <a:pt x="113156" y="368"/>
                </a:lnTo>
                <a:lnTo>
                  <a:pt x="99949" y="36893"/>
                </a:lnTo>
                <a:lnTo>
                  <a:pt x="94996" y="38315"/>
                </a:lnTo>
                <a:lnTo>
                  <a:pt x="89534" y="40436"/>
                </a:lnTo>
                <a:lnTo>
                  <a:pt x="84581" y="42570"/>
                </a:lnTo>
                <a:lnTo>
                  <a:pt x="79628" y="45046"/>
                </a:lnTo>
                <a:lnTo>
                  <a:pt x="168782" y="45046"/>
                </a:lnTo>
                <a:lnTo>
                  <a:pt x="163829" y="42570"/>
                </a:lnTo>
                <a:lnTo>
                  <a:pt x="158876" y="40436"/>
                </a:lnTo>
                <a:lnTo>
                  <a:pt x="153415" y="38315"/>
                </a:lnTo>
                <a:lnTo>
                  <a:pt x="148462" y="36893"/>
                </a:lnTo>
                <a:lnTo>
                  <a:pt x="145669" y="11353"/>
                </a:lnTo>
                <a:lnTo>
                  <a:pt x="135254" y="368"/>
                </a:lnTo>
                <a:lnTo>
                  <a:pt x="132714" y="0"/>
                </a:lnTo>
                <a:close/>
              </a:path>
              <a:path w="248411" h="246887">
                <a:moveTo>
                  <a:pt x="197357" y="26606"/>
                </a:moveTo>
                <a:lnTo>
                  <a:pt x="195199" y="26606"/>
                </a:lnTo>
                <a:lnTo>
                  <a:pt x="190880" y="28028"/>
                </a:lnTo>
                <a:lnTo>
                  <a:pt x="188849" y="29438"/>
                </a:lnTo>
                <a:lnTo>
                  <a:pt x="168782" y="45046"/>
                </a:lnTo>
                <a:lnTo>
                  <a:pt x="220024" y="45046"/>
                </a:lnTo>
                <a:lnTo>
                  <a:pt x="197357" y="26606"/>
                </a:lnTo>
                <a:close/>
              </a:path>
            </a:pathLst>
          </a:custGeom>
          <a:solidFill>
            <a:srgbClr val="174669"/>
          </a:solidFill>
        </p:spPr>
        <p:txBody>
          <a:bodyPr wrap="square" lIns="0" tIns="0" rIns="0" bIns="0" rtlCol="0">
            <a:noAutofit/>
          </a:bodyPr>
          <a:lstStyle/>
          <a:p>
            <a:endParaRPr/>
          </a:p>
        </p:txBody>
      </p:sp>
      <p:sp>
        <p:nvSpPr>
          <p:cNvPr id="18" name="object 18"/>
          <p:cNvSpPr/>
          <p:nvPr/>
        </p:nvSpPr>
        <p:spPr>
          <a:xfrm>
            <a:off x="7635240" y="3427476"/>
            <a:ext cx="137159" cy="149352"/>
          </a:xfrm>
          <a:custGeom>
            <a:avLst/>
            <a:gdLst/>
            <a:ahLst/>
            <a:cxnLst/>
            <a:rect l="l" t="t" r="r" b="b"/>
            <a:pathLst>
              <a:path w="137159" h="149351">
                <a:moveTo>
                  <a:pt x="98678" y="0"/>
                </a:moveTo>
                <a:lnTo>
                  <a:pt x="72262" y="11303"/>
                </a:lnTo>
                <a:lnTo>
                  <a:pt x="69595" y="13843"/>
                </a:lnTo>
                <a:lnTo>
                  <a:pt x="67563" y="16891"/>
                </a:lnTo>
                <a:lnTo>
                  <a:pt x="65404" y="19938"/>
                </a:lnTo>
                <a:lnTo>
                  <a:pt x="63880" y="22987"/>
                </a:lnTo>
                <a:lnTo>
                  <a:pt x="62356" y="26543"/>
                </a:lnTo>
                <a:lnTo>
                  <a:pt x="61340" y="33781"/>
                </a:lnTo>
                <a:lnTo>
                  <a:pt x="60832" y="37846"/>
                </a:lnTo>
                <a:lnTo>
                  <a:pt x="61340" y="43434"/>
                </a:lnTo>
                <a:lnTo>
                  <a:pt x="62864" y="49149"/>
                </a:lnTo>
                <a:lnTo>
                  <a:pt x="64896" y="54229"/>
                </a:lnTo>
                <a:lnTo>
                  <a:pt x="67563" y="58800"/>
                </a:lnTo>
                <a:lnTo>
                  <a:pt x="0" y="137033"/>
                </a:lnTo>
                <a:lnTo>
                  <a:pt x="7746" y="142748"/>
                </a:lnTo>
                <a:lnTo>
                  <a:pt x="15112" y="149352"/>
                </a:lnTo>
                <a:lnTo>
                  <a:pt x="82550" y="71628"/>
                </a:lnTo>
                <a:lnTo>
                  <a:pt x="114807" y="71628"/>
                </a:lnTo>
                <a:lnTo>
                  <a:pt x="116839" y="70612"/>
                </a:lnTo>
                <a:lnTo>
                  <a:pt x="135000" y="48641"/>
                </a:lnTo>
                <a:lnTo>
                  <a:pt x="136143" y="44957"/>
                </a:lnTo>
                <a:lnTo>
                  <a:pt x="137159" y="37846"/>
                </a:lnTo>
                <a:lnTo>
                  <a:pt x="136651" y="33781"/>
                </a:lnTo>
                <a:lnTo>
                  <a:pt x="136143" y="30225"/>
                </a:lnTo>
                <a:lnTo>
                  <a:pt x="135000" y="26543"/>
                </a:lnTo>
                <a:lnTo>
                  <a:pt x="133984" y="22987"/>
                </a:lnTo>
                <a:lnTo>
                  <a:pt x="102869" y="507"/>
                </a:lnTo>
                <a:lnTo>
                  <a:pt x="98678" y="0"/>
                </a:lnTo>
                <a:close/>
              </a:path>
              <a:path w="137159" h="149351">
                <a:moveTo>
                  <a:pt x="114807" y="71628"/>
                </a:moveTo>
                <a:lnTo>
                  <a:pt x="82550" y="71628"/>
                </a:lnTo>
                <a:lnTo>
                  <a:pt x="86232" y="73151"/>
                </a:lnTo>
                <a:lnTo>
                  <a:pt x="90424" y="74168"/>
                </a:lnTo>
                <a:lnTo>
                  <a:pt x="98678" y="75184"/>
                </a:lnTo>
                <a:lnTo>
                  <a:pt x="102869" y="74675"/>
                </a:lnTo>
                <a:lnTo>
                  <a:pt x="110108" y="73660"/>
                </a:lnTo>
                <a:lnTo>
                  <a:pt x="113791" y="72136"/>
                </a:lnTo>
                <a:lnTo>
                  <a:pt x="114807" y="71628"/>
                </a:lnTo>
                <a:close/>
              </a:path>
            </a:pathLst>
          </a:custGeom>
          <a:solidFill>
            <a:srgbClr val="174669"/>
          </a:solidFill>
        </p:spPr>
        <p:txBody>
          <a:bodyPr wrap="square" lIns="0" tIns="0" rIns="0" bIns="0" rtlCol="0">
            <a:noAutofit/>
          </a:bodyPr>
          <a:lstStyle/>
          <a:p>
            <a:endParaRPr/>
          </a:p>
        </p:txBody>
      </p:sp>
      <p:sp>
        <p:nvSpPr>
          <p:cNvPr id="19" name="object 19"/>
          <p:cNvSpPr/>
          <p:nvPr/>
        </p:nvSpPr>
        <p:spPr>
          <a:xfrm>
            <a:off x="7429500" y="3448811"/>
            <a:ext cx="108203" cy="124968"/>
          </a:xfrm>
          <a:custGeom>
            <a:avLst/>
            <a:gdLst/>
            <a:ahLst/>
            <a:cxnLst/>
            <a:rect l="l" t="t" r="r" b="b"/>
            <a:pathLst>
              <a:path w="108203" h="124968">
                <a:moveTo>
                  <a:pt x="76919" y="72516"/>
                </a:moveTo>
                <a:lnTo>
                  <a:pt x="52070" y="72516"/>
                </a:lnTo>
                <a:lnTo>
                  <a:pt x="92709" y="124968"/>
                </a:lnTo>
                <a:lnTo>
                  <a:pt x="99949" y="118744"/>
                </a:lnTo>
                <a:lnTo>
                  <a:pt x="108203" y="113156"/>
                </a:lnTo>
                <a:lnTo>
                  <a:pt x="76919" y="72516"/>
                </a:lnTo>
                <a:close/>
              </a:path>
              <a:path w="108203" h="124968">
                <a:moveTo>
                  <a:pt x="40767" y="0"/>
                </a:moveTo>
                <a:lnTo>
                  <a:pt x="33020" y="0"/>
                </a:lnTo>
                <a:lnTo>
                  <a:pt x="29336" y="507"/>
                </a:lnTo>
                <a:lnTo>
                  <a:pt x="25780" y="1524"/>
                </a:lnTo>
                <a:lnTo>
                  <a:pt x="22732" y="3048"/>
                </a:lnTo>
                <a:lnTo>
                  <a:pt x="19050" y="4571"/>
                </a:lnTo>
                <a:lnTo>
                  <a:pt x="16001" y="6731"/>
                </a:lnTo>
                <a:lnTo>
                  <a:pt x="13334" y="8762"/>
                </a:lnTo>
                <a:lnTo>
                  <a:pt x="8254" y="13843"/>
                </a:lnTo>
                <a:lnTo>
                  <a:pt x="6223" y="17018"/>
                </a:lnTo>
                <a:lnTo>
                  <a:pt x="4191" y="20065"/>
                </a:lnTo>
                <a:lnTo>
                  <a:pt x="2540" y="23113"/>
                </a:lnTo>
                <a:lnTo>
                  <a:pt x="1524" y="26796"/>
                </a:lnTo>
                <a:lnTo>
                  <a:pt x="507" y="30861"/>
                </a:lnTo>
                <a:lnTo>
                  <a:pt x="0" y="34417"/>
                </a:lnTo>
                <a:lnTo>
                  <a:pt x="0" y="42163"/>
                </a:lnTo>
                <a:lnTo>
                  <a:pt x="507" y="45719"/>
                </a:lnTo>
                <a:lnTo>
                  <a:pt x="1524" y="49402"/>
                </a:lnTo>
                <a:lnTo>
                  <a:pt x="3048" y="52450"/>
                </a:lnTo>
                <a:lnTo>
                  <a:pt x="4699" y="56006"/>
                </a:lnTo>
                <a:lnTo>
                  <a:pt x="6730" y="58674"/>
                </a:lnTo>
                <a:lnTo>
                  <a:pt x="8763" y="61721"/>
                </a:lnTo>
                <a:lnTo>
                  <a:pt x="11302" y="64262"/>
                </a:lnTo>
                <a:lnTo>
                  <a:pt x="36068" y="75056"/>
                </a:lnTo>
                <a:lnTo>
                  <a:pt x="41782" y="75056"/>
                </a:lnTo>
                <a:lnTo>
                  <a:pt x="46863" y="74040"/>
                </a:lnTo>
                <a:lnTo>
                  <a:pt x="52070" y="72516"/>
                </a:lnTo>
                <a:lnTo>
                  <a:pt x="76919" y="72516"/>
                </a:lnTo>
                <a:lnTo>
                  <a:pt x="67436" y="60198"/>
                </a:lnTo>
                <a:lnTo>
                  <a:pt x="70103" y="56514"/>
                </a:lnTo>
                <a:lnTo>
                  <a:pt x="72135" y="52958"/>
                </a:lnTo>
                <a:lnTo>
                  <a:pt x="73659" y="48894"/>
                </a:lnTo>
                <a:lnTo>
                  <a:pt x="74675" y="44195"/>
                </a:lnTo>
                <a:lnTo>
                  <a:pt x="75183" y="40639"/>
                </a:lnTo>
                <a:lnTo>
                  <a:pt x="75183" y="32893"/>
                </a:lnTo>
                <a:lnTo>
                  <a:pt x="58166" y="6223"/>
                </a:lnTo>
                <a:lnTo>
                  <a:pt x="55118" y="4063"/>
                </a:lnTo>
                <a:lnTo>
                  <a:pt x="51561" y="2539"/>
                </a:lnTo>
                <a:lnTo>
                  <a:pt x="44323" y="507"/>
                </a:lnTo>
                <a:lnTo>
                  <a:pt x="40767" y="0"/>
                </a:lnTo>
                <a:close/>
              </a:path>
            </a:pathLst>
          </a:custGeom>
          <a:solidFill>
            <a:srgbClr val="174669"/>
          </a:solidFill>
        </p:spPr>
        <p:txBody>
          <a:bodyPr wrap="square" lIns="0" tIns="0" rIns="0" bIns="0" rtlCol="0">
            <a:noAutofit/>
          </a:bodyPr>
          <a:lstStyle/>
          <a:p>
            <a:endParaRPr/>
          </a:p>
        </p:txBody>
      </p:sp>
      <p:sp>
        <p:nvSpPr>
          <p:cNvPr id="20" name="object 20"/>
          <p:cNvSpPr/>
          <p:nvPr/>
        </p:nvSpPr>
        <p:spPr>
          <a:xfrm>
            <a:off x="7354823" y="3665220"/>
            <a:ext cx="150875" cy="91440"/>
          </a:xfrm>
          <a:custGeom>
            <a:avLst/>
            <a:gdLst/>
            <a:ahLst/>
            <a:cxnLst/>
            <a:rect l="l" t="t" r="r" b="b"/>
            <a:pathLst>
              <a:path w="150875" h="91439">
                <a:moveTo>
                  <a:pt x="38861" y="16382"/>
                </a:moveTo>
                <a:lnTo>
                  <a:pt x="35305" y="16890"/>
                </a:lnTo>
                <a:lnTo>
                  <a:pt x="31750" y="16890"/>
                </a:lnTo>
                <a:lnTo>
                  <a:pt x="24510" y="18922"/>
                </a:lnTo>
                <a:lnTo>
                  <a:pt x="18415" y="21970"/>
                </a:lnTo>
                <a:lnTo>
                  <a:pt x="15367" y="24002"/>
                </a:lnTo>
                <a:lnTo>
                  <a:pt x="12319" y="26542"/>
                </a:lnTo>
                <a:lnTo>
                  <a:pt x="9778" y="29082"/>
                </a:lnTo>
                <a:lnTo>
                  <a:pt x="7111" y="31622"/>
                </a:lnTo>
                <a:lnTo>
                  <a:pt x="0" y="52577"/>
                </a:lnTo>
                <a:lnTo>
                  <a:pt x="0" y="56133"/>
                </a:lnTo>
                <a:lnTo>
                  <a:pt x="507" y="59816"/>
                </a:lnTo>
                <a:lnTo>
                  <a:pt x="2540" y="66928"/>
                </a:lnTo>
                <a:lnTo>
                  <a:pt x="4064" y="69976"/>
                </a:lnTo>
                <a:lnTo>
                  <a:pt x="5587" y="73532"/>
                </a:lnTo>
                <a:lnTo>
                  <a:pt x="7620" y="76072"/>
                </a:lnTo>
                <a:lnTo>
                  <a:pt x="9778" y="79120"/>
                </a:lnTo>
                <a:lnTo>
                  <a:pt x="12826" y="81660"/>
                </a:lnTo>
                <a:lnTo>
                  <a:pt x="36322" y="91439"/>
                </a:lnTo>
                <a:lnTo>
                  <a:pt x="39877" y="91439"/>
                </a:lnTo>
                <a:lnTo>
                  <a:pt x="72644" y="66928"/>
                </a:lnTo>
                <a:lnTo>
                  <a:pt x="75183" y="55117"/>
                </a:lnTo>
                <a:lnTo>
                  <a:pt x="74675" y="49021"/>
                </a:lnTo>
                <a:lnTo>
                  <a:pt x="118529" y="31114"/>
                </a:lnTo>
                <a:lnTo>
                  <a:pt x="67564" y="31114"/>
                </a:lnTo>
                <a:lnTo>
                  <a:pt x="64897" y="28574"/>
                </a:lnTo>
                <a:lnTo>
                  <a:pt x="59817" y="23494"/>
                </a:lnTo>
                <a:lnTo>
                  <a:pt x="56260" y="21462"/>
                </a:lnTo>
                <a:lnTo>
                  <a:pt x="53212" y="19938"/>
                </a:lnTo>
                <a:lnTo>
                  <a:pt x="49656" y="18414"/>
                </a:lnTo>
                <a:lnTo>
                  <a:pt x="45974" y="17398"/>
                </a:lnTo>
                <a:lnTo>
                  <a:pt x="38861" y="16382"/>
                </a:lnTo>
                <a:close/>
              </a:path>
              <a:path w="150875" h="91439">
                <a:moveTo>
                  <a:pt x="143255" y="0"/>
                </a:moveTo>
                <a:lnTo>
                  <a:pt x="67564" y="31114"/>
                </a:lnTo>
                <a:lnTo>
                  <a:pt x="118529" y="31114"/>
                </a:lnTo>
                <a:lnTo>
                  <a:pt x="150875" y="17906"/>
                </a:lnTo>
                <a:lnTo>
                  <a:pt x="146303" y="9143"/>
                </a:lnTo>
                <a:lnTo>
                  <a:pt x="143255" y="0"/>
                </a:lnTo>
                <a:close/>
              </a:path>
            </a:pathLst>
          </a:custGeom>
          <a:solidFill>
            <a:srgbClr val="174669"/>
          </a:solidFill>
        </p:spPr>
        <p:txBody>
          <a:bodyPr wrap="square" lIns="0" tIns="0" rIns="0" bIns="0" rtlCol="0">
            <a:noAutofit/>
          </a:bodyPr>
          <a:lstStyle/>
          <a:p>
            <a:endParaRPr/>
          </a:p>
        </p:txBody>
      </p:sp>
      <p:sp>
        <p:nvSpPr>
          <p:cNvPr id="21" name="object 21"/>
          <p:cNvSpPr/>
          <p:nvPr/>
        </p:nvSpPr>
        <p:spPr>
          <a:xfrm>
            <a:off x="7540752" y="3729228"/>
            <a:ext cx="74675" cy="134112"/>
          </a:xfrm>
          <a:custGeom>
            <a:avLst/>
            <a:gdLst/>
            <a:ahLst/>
            <a:cxnLst/>
            <a:rect l="l" t="t" r="r" b="b"/>
            <a:pathLst>
              <a:path w="74675" h="134112">
                <a:moveTo>
                  <a:pt x="31242" y="0"/>
                </a:moveTo>
                <a:lnTo>
                  <a:pt x="29209" y="59944"/>
                </a:lnTo>
                <a:lnTo>
                  <a:pt x="25019" y="60960"/>
                </a:lnTo>
                <a:lnTo>
                  <a:pt x="16891" y="65024"/>
                </a:lnTo>
                <a:lnTo>
                  <a:pt x="13334" y="67564"/>
                </a:lnTo>
                <a:lnTo>
                  <a:pt x="10287" y="70104"/>
                </a:lnTo>
                <a:lnTo>
                  <a:pt x="8254" y="73152"/>
                </a:lnTo>
                <a:lnTo>
                  <a:pt x="5588" y="76327"/>
                </a:lnTo>
                <a:lnTo>
                  <a:pt x="2540" y="82423"/>
                </a:lnTo>
                <a:lnTo>
                  <a:pt x="507" y="89535"/>
                </a:lnTo>
                <a:lnTo>
                  <a:pt x="70" y="92710"/>
                </a:lnTo>
                <a:lnTo>
                  <a:pt x="0" y="100330"/>
                </a:lnTo>
                <a:lnTo>
                  <a:pt x="507" y="103886"/>
                </a:lnTo>
                <a:lnTo>
                  <a:pt x="8763" y="120269"/>
                </a:lnTo>
                <a:lnTo>
                  <a:pt x="11302" y="123317"/>
                </a:lnTo>
                <a:lnTo>
                  <a:pt x="13843" y="125857"/>
                </a:lnTo>
                <a:lnTo>
                  <a:pt x="16891" y="128016"/>
                </a:lnTo>
                <a:lnTo>
                  <a:pt x="19939" y="129540"/>
                </a:lnTo>
                <a:lnTo>
                  <a:pt x="23495" y="131064"/>
                </a:lnTo>
                <a:lnTo>
                  <a:pt x="26670" y="132588"/>
                </a:lnTo>
                <a:lnTo>
                  <a:pt x="37338" y="134112"/>
                </a:lnTo>
                <a:lnTo>
                  <a:pt x="44450" y="133096"/>
                </a:lnTo>
                <a:lnTo>
                  <a:pt x="51689" y="131064"/>
                </a:lnTo>
                <a:lnTo>
                  <a:pt x="73151" y="106934"/>
                </a:lnTo>
                <a:lnTo>
                  <a:pt x="74168" y="103378"/>
                </a:lnTo>
                <a:lnTo>
                  <a:pt x="74603" y="100330"/>
                </a:lnTo>
                <a:lnTo>
                  <a:pt x="74675" y="92710"/>
                </a:lnTo>
                <a:lnTo>
                  <a:pt x="74168" y="89027"/>
                </a:lnTo>
                <a:lnTo>
                  <a:pt x="48641" y="60960"/>
                </a:lnTo>
                <a:lnTo>
                  <a:pt x="50655" y="1016"/>
                </a:lnTo>
                <a:lnTo>
                  <a:pt x="44450" y="1016"/>
                </a:lnTo>
                <a:lnTo>
                  <a:pt x="31242" y="0"/>
                </a:lnTo>
                <a:close/>
              </a:path>
              <a:path w="74675" h="134112">
                <a:moveTo>
                  <a:pt x="50673" y="508"/>
                </a:moveTo>
                <a:lnTo>
                  <a:pt x="44450" y="1016"/>
                </a:lnTo>
                <a:lnTo>
                  <a:pt x="50655" y="1016"/>
                </a:lnTo>
                <a:lnTo>
                  <a:pt x="50673" y="508"/>
                </a:lnTo>
                <a:close/>
              </a:path>
            </a:pathLst>
          </a:custGeom>
          <a:solidFill>
            <a:srgbClr val="174669"/>
          </a:solidFill>
        </p:spPr>
        <p:txBody>
          <a:bodyPr wrap="square" lIns="0" tIns="0" rIns="0" bIns="0" rtlCol="0">
            <a:noAutofit/>
          </a:bodyPr>
          <a:lstStyle/>
          <a:p>
            <a:endParaRPr/>
          </a:p>
        </p:txBody>
      </p:sp>
      <p:sp>
        <p:nvSpPr>
          <p:cNvPr id="22" name="object 22"/>
          <p:cNvSpPr/>
          <p:nvPr/>
        </p:nvSpPr>
        <p:spPr>
          <a:xfrm>
            <a:off x="7673340" y="3625596"/>
            <a:ext cx="135635" cy="74675"/>
          </a:xfrm>
          <a:custGeom>
            <a:avLst/>
            <a:gdLst/>
            <a:ahLst/>
            <a:cxnLst/>
            <a:rect l="l" t="t" r="r" b="b"/>
            <a:pathLst>
              <a:path w="135635" h="74675">
                <a:moveTo>
                  <a:pt x="2031" y="15747"/>
                </a:moveTo>
                <a:lnTo>
                  <a:pt x="1524" y="25399"/>
                </a:lnTo>
                <a:lnTo>
                  <a:pt x="0" y="34543"/>
                </a:lnTo>
                <a:lnTo>
                  <a:pt x="60959" y="42163"/>
                </a:lnTo>
                <a:lnTo>
                  <a:pt x="61467" y="46227"/>
                </a:lnTo>
                <a:lnTo>
                  <a:pt x="62991" y="50291"/>
                </a:lnTo>
                <a:lnTo>
                  <a:pt x="64515" y="53339"/>
                </a:lnTo>
                <a:lnTo>
                  <a:pt x="66039" y="56895"/>
                </a:lnTo>
                <a:lnTo>
                  <a:pt x="96265" y="74675"/>
                </a:lnTo>
                <a:lnTo>
                  <a:pt x="99821" y="74675"/>
                </a:lnTo>
                <a:lnTo>
                  <a:pt x="106933" y="73659"/>
                </a:lnTo>
                <a:lnTo>
                  <a:pt x="110489" y="72135"/>
                </a:lnTo>
                <a:lnTo>
                  <a:pt x="114173" y="71119"/>
                </a:lnTo>
                <a:lnTo>
                  <a:pt x="117728" y="69087"/>
                </a:lnTo>
                <a:lnTo>
                  <a:pt x="120776" y="67055"/>
                </a:lnTo>
                <a:lnTo>
                  <a:pt x="128396" y="59435"/>
                </a:lnTo>
                <a:lnTo>
                  <a:pt x="129920" y="56387"/>
                </a:lnTo>
                <a:lnTo>
                  <a:pt x="132079" y="53339"/>
                </a:lnTo>
                <a:lnTo>
                  <a:pt x="134111" y="46227"/>
                </a:lnTo>
                <a:lnTo>
                  <a:pt x="135127" y="43179"/>
                </a:lnTo>
                <a:lnTo>
                  <a:pt x="135635" y="39115"/>
                </a:lnTo>
                <a:lnTo>
                  <a:pt x="135635" y="35559"/>
                </a:lnTo>
                <a:lnTo>
                  <a:pt x="134619" y="28447"/>
                </a:lnTo>
                <a:lnTo>
                  <a:pt x="132442" y="23367"/>
                </a:lnTo>
                <a:lnTo>
                  <a:pt x="63500" y="23367"/>
                </a:lnTo>
                <a:lnTo>
                  <a:pt x="2031" y="15747"/>
                </a:lnTo>
                <a:close/>
              </a:path>
              <a:path w="135635" h="74675">
                <a:moveTo>
                  <a:pt x="96265" y="0"/>
                </a:moveTo>
                <a:lnTo>
                  <a:pt x="63500" y="23367"/>
                </a:lnTo>
                <a:lnTo>
                  <a:pt x="132442" y="23367"/>
                </a:lnTo>
                <a:lnTo>
                  <a:pt x="117220" y="5587"/>
                </a:lnTo>
                <a:lnTo>
                  <a:pt x="114173" y="3555"/>
                </a:lnTo>
                <a:lnTo>
                  <a:pt x="103377" y="507"/>
                </a:lnTo>
                <a:lnTo>
                  <a:pt x="99821" y="507"/>
                </a:lnTo>
                <a:lnTo>
                  <a:pt x="96265" y="0"/>
                </a:lnTo>
                <a:close/>
              </a:path>
            </a:pathLst>
          </a:custGeom>
          <a:solidFill>
            <a:srgbClr val="174669"/>
          </a:solidFill>
        </p:spPr>
        <p:txBody>
          <a:bodyPr wrap="square" lIns="0" tIns="0" rIns="0" bIns="0" rtlCol="0">
            <a:noAutofit/>
          </a:bodyPr>
          <a:lstStyle/>
          <a:p>
            <a:endParaRPr/>
          </a:p>
        </p:txBody>
      </p:sp>
      <p:sp>
        <p:nvSpPr>
          <p:cNvPr id="23" name="object 23"/>
          <p:cNvSpPr/>
          <p:nvPr/>
        </p:nvSpPr>
        <p:spPr>
          <a:xfrm>
            <a:off x="7505700" y="3558540"/>
            <a:ext cx="158496" cy="161544"/>
          </a:xfrm>
          <a:custGeom>
            <a:avLst/>
            <a:gdLst/>
            <a:ahLst/>
            <a:cxnLst/>
            <a:rect l="l" t="t" r="r" b="b"/>
            <a:pathLst>
              <a:path w="158496" h="161544">
                <a:moveTo>
                  <a:pt x="79248" y="0"/>
                </a:moveTo>
                <a:lnTo>
                  <a:pt x="41401" y="9906"/>
                </a:lnTo>
                <a:lnTo>
                  <a:pt x="9651" y="42037"/>
                </a:lnTo>
                <a:lnTo>
                  <a:pt x="0" y="80518"/>
                </a:lnTo>
                <a:lnTo>
                  <a:pt x="507" y="88773"/>
                </a:lnTo>
                <a:lnTo>
                  <a:pt x="13843" y="125730"/>
                </a:lnTo>
                <a:lnTo>
                  <a:pt x="48514" y="154813"/>
                </a:lnTo>
                <a:lnTo>
                  <a:pt x="79248" y="161544"/>
                </a:lnTo>
                <a:lnTo>
                  <a:pt x="87375" y="161036"/>
                </a:lnTo>
                <a:lnTo>
                  <a:pt x="123698" y="147447"/>
                </a:lnTo>
                <a:lnTo>
                  <a:pt x="149225" y="118999"/>
                </a:lnTo>
                <a:lnTo>
                  <a:pt x="158496" y="88773"/>
                </a:lnTo>
                <a:lnTo>
                  <a:pt x="158496" y="72771"/>
                </a:lnTo>
                <a:lnTo>
                  <a:pt x="145160" y="35814"/>
                </a:lnTo>
                <a:lnTo>
                  <a:pt x="117094" y="9906"/>
                </a:lnTo>
                <a:lnTo>
                  <a:pt x="79248" y="0"/>
                </a:lnTo>
                <a:close/>
              </a:path>
            </a:pathLst>
          </a:custGeom>
          <a:solidFill>
            <a:srgbClr val="174669"/>
          </a:solidFill>
        </p:spPr>
        <p:txBody>
          <a:bodyPr wrap="square" lIns="0" tIns="0" rIns="0" bIns="0" rtlCol="0">
            <a:noAutofit/>
          </a:bodyPr>
          <a:lstStyle/>
          <a:p>
            <a:endParaRPr/>
          </a:p>
        </p:txBody>
      </p:sp>
      <p:sp>
        <p:nvSpPr>
          <p:cNvPr id="24" name="object 24"/>
          <p:cNvSpPr/>
          <p:nvPr/>
        </p:nvSpPr>
        <p:spPr>
          <a:xfrm>
            <a:off x="8081771" y="3153155"/>
            <a:ext cx="300227" cy="272795"/>
          </a:xfrm>
          <a:custGeom>
            <a:avLst/>
            <a:gdLst/>
            <a:ahLst/>
            <a:cxnLst/>
            <a:rect l="l" t="t" r="r" b="b"/>
            <a:pathLst>
              <a:path w="300227" h="272796">
                <a:moveTo>
                  <a:pt x="157733" y="0"/>
                </a:moveTo>
                <a:lnTo>
                  <a:pt x="142494" y="0"/>
                </a:lnTo>
                <a:lnTo>
                  <a:pt x="134747" y="507"/>
                </a:lnTo>
                <a:lnTo>
                  <a:pt x="98551" y="7746"/>
                </a:lnTo>
                <a:lnTo>
                  <a:pt x="91821" y="9906"/>
                </a:lnTo>
                <a:lnTo>
                  <a:pt x="84962" y="12192"/>
                </a:lnTo>
                <a:lnTo>
                  <a:pt x="78612" y="15367"/>
                </a:lnTo>
                <a:lnTo>
                  <a:pt x="72389" y="18033"/>
                </a:lnTo>
                <a:lnTo>
                  <a:pt x="38861" y="41529"/>
                </a:lnTo>
                <a:lnTo>
                  <a:pt x="14985" y="71881"/>
                </a:lnTo>
                <a:lnTo>
                  <a:pt x="1777" y="107950"/>
                </a:lnTo>
                <a:lnTo>
                  <a:pt x="0" y="120650"/>
                </a:lnTo>
                <a:lnTo>
                  <a:pt x="0" y="134112"/>
                </a:lnTo>
                <a:lnTo>
                  <a:pt x="888" y="141350"/>
                </a:lnTo>
                <a:lnTo>
                  <a:pt x="1777" y="148081"/>
                </a:lnTo>
                <a:lnTo>
                  <a:pt x="3682" y="154431"/>
                </a:lnTo>
                <a:lnTo>
                  <a:pt x="5460" y="161289"/>
                </a:lnTo>
                <a:lnTo>
                  <a:pt x="24892" y="197357"/>
                </a:lnTo>
                <a:lnTo>
                  <a:pt x="28955" y="202819"/>
                </a:lnTo>
                <a:lnTo>
                  <a:pt x="38861" y="212725"/>
                </a:lnTo>
                <a:lnTo>
                  <a:pt x="44323" y="217677"/>
                </a:lnTo>
                <a:lnTo>
                  <a:pt x="49783" y="222250"/>
                </a:lnTo>
                <a:lnTo>
                  <a:pt x="46100" y="228981"/>
                </a:lnTo>
                <a:lnTo>
                  <a:pt x="21717" y="259714"/>
                </a:lnTo>
                <a:lnTo>
                  <a:pt x="17652" y="262381"/>
                </a:lnTo>
                <a:lnTo>
                  <a:pt x="13588" y="265175"/>
                </a:lnTo>
                <a:lnTo>
                  <a:pt x="9525" y="267843"/>
                </a:lnTo>
                <a:lnTo>
                  <a:pt x="4952" y="269620"/>
                </a:lnTo>
                <a:lnTo>
                  <a:pt x="0" y="271906"/>
                </a:lnTo>
                <a:lnTo>
                  <a:pt x="2285" y="271906"/>
                </a:lnTo>
                <a:lnTo>
                  <a:pt x="9017" y="272795"/>
                </a:lnTo>
                <a:lnTo>
                  <a:pt x="25273" y="272795"/>
                </a:lnTo>
                <a:lnTo>
                  <a:pt x="69596" y="261112"/>
                </a:lnTo>
                <a:lnTo>
                  <a:pt x="92201" y="244856"/>
                </a:lnTo>
                <a:lnTo>
                  <a:pt x="208406" y="244856"/>
                </a:lnTo>
                <a:lnTo>
                  <a:pt x="245491" y="225806"/>
                </a:lnTo>
                <a:lnTo>
                  <a:pt x="265810" y="208152"/>
                </a:lnTo>
                <a:lnTo>
                  <a:pt x="270382" y="203707"/>
                </a:lnTo>
                <a:lnTo>
                  <a:pt x="291210" y="171195"/>
                </a:lnTo>
                <a:lnTo>
                  <a:pt x="300177" y="134112"/>
                </a:lnTo>
                <a:lnTo>
                  <a:pt x="300227" y="120650"/>
                </a:lnTo>
                <a:lnTo>
                  <a:pt x="298450" y="107950"/>
                </a:lnTo>
                <a:lnTo>
                  <a:pt x="285369" y="71881"/>
                </a:lnTo>
                <a:lnTo>
                  <a:pt x="261366" y="41529"/>
                </a:lnTo>
                <a:lnTo>
                  <a:pt x="227837" y="18033"/>
                </a:lnTo>
                <a:lnTo>
                  <a:pt x="221487" y="15367"/>
                </a:lnTo>
                <a:lnTo>
                  <a:pt x="215264" y="12192"/>
                </a:lnTo>
                <a:lnTo>
                  <a:pt x="208406" y="9906"/>
                </a:lnTo>
                <a:lnTo>
                  <a:pt x="201675" y="7746"/>
                </a:lnTo>
                <a:lnTo>
                  <a:pt x="194818" y="5461"/>
                </a:lnTo>
                <a:lnTo>
                  <a:pt x="187578" y="3682"/>
                </a:lnTo>
                <a:lnTo>
                  <a:pt x="180339" y="2286"/>
                </a:lnTo>
                <a:lnTo>
                  <a:pt x="173227" y="1396"/>
                </a:lnTo>
                <a:lnTo>
                  <a:pt x="165480" y="507"/>
                </a:lnTo>
                <a:lnTo>
                  <a:pt x="157733" y="0"/>
                </a:lnTo>
                <a:close/>
              </a:path>
              <a:path w="300227" h="272796">
                <a:moveTo>
                  <a:pt x="208406" y="244856"/>
                </a:moveTo>
                <a:lnTo>
                  <a:pt x="92201" y="244856"/>
                </a:lnTo>
                <a:lnTo>
                  <a:pt x="99059" y="247014"/>
                </a:lnTo>
                <a:lnTo>
                  <a:pt x="105791" y="249300"/>
                </a:lnTo>
                <a:lnTo>
                  <a:pt x="113029" y="250698"/>
                </a:lnTo>
                <a:lnTo>
                  <a:pt x="120269" y="251968"/>
                </a:lnTo>
                <a:lnTo>
                  <a:pt x="127507" y="253364"/>
                </a:lnTo>
                <a:lnTo>
                  <a:pt x="134747" y="254254"/>
                </a:lnTo>
                <a:lnTo>
                  <a:pt x="142494" y="254762"/>
                </a:lnTo>
                <a:lnTo>
                  <a:pt x="157733" y="254762"/>
                </a:lnTo>
                <a:lnTo>
                  <a:pt x="165480" y="254254"/>
                </a:lnTo>
                <a:lnTo>
                  <a:pt x="173227" y="253364"/>
                </a:lnTo>
                <a:lnTo>
                  <a:pt x="180339" y="251968"/>
                </a:lnTo>
                <a:lnTo>
                  <a:pt x="187578" y="250698"/>
                </a:lnTo>
                <a:lnTo>
                  <a:pt x="194818" y="248919"/>
                </a:lnTo>
                <a:lnTo>
                  <a:pt x="201675" y="247014"/>
                </a:lnTo>
                <a:lnTo>
                  <a:pt x="208406" y="244856"/>
                </a:lnTo>
                <a:close/>
              </a:path>
            </a:pathLst>
          </a:custGeom>
          <a:solidFill>
            <a:srgbClr val="3192E0"/>
          </a:solidFill>
        </p:spPr>
        <p:txBody>
          <a:bodyPr wrap="square" lIns="0" tIns="0" rIns="0" bIns="0" rtlCol="0">
            <a:noAutofit/>
          </a:bodyPr>
          <a:lstStyle/>
          <a:p>
            <a:endParaRPr/>
          </a:p>
        </p:txBody>
      </p:sp>
      <p:sp>
        <p:nvSpPr>
          <p:cNvPr id="25" name="object 25"/>
          <p:cNvSpPr/>
          <p:nvPr/>
        </p:nvSpPr>
        <p:spPr>
          <a:xfrm>
            <a:off x="1019555" y="1043976"/>
            <a:ext cx="152400" cy="33491"/>
          </a:xfrm>
          <a:custGeom>
            <a:avLst/>
            <a:gdLst/>
            <a:ahLst/>
            <a:cxnLst/>
            <a:rect l="l" t="t" r="r" b="b"/>
            <a:pathLst>
              <a:path w="152400" h="33491">
                <a:moveTo>
                  <a:pt x="0" y="33491"/>
                </a:moveTo>
                <a:lnTo>
                  <a:pt x="152400" y="33491"/>
                </a:lnTo>
                <a:lnTo>
                  <a:pt x="152400" y="0"/>
                </a:lnTo>
                <a:lnTo>
                  <a:pt x="0" y="0"/>
                </a:lnTo>
                <a:lnTo>
                  <a:pt x="0" y="33491"/>
                </a:lnTo>
                <a:close/>
              </a:path>
            </a:pathLst>
          </a:custGeom>
          <a:ln w="12192">
            <a:solidFill>
              <a:srgbClr val="FFFFFF"/>
            </a:solidFill>
          </a:ln>
        </p:spPr>
        <p:txBody>
          <a:bodyPr wrap="square" lIns="0" tIns="0" rIns="0" bIns="0" rtlCol="0">
            <a:noAutofit/>
          </a:bodyPr>
          <a:lstStyle/>
          <a:p>
            <a:endParaRPr/>
          </a:p>
        </p:txBody>
      </p:sp>
      <p:sp>
        <p:nvSpPr>
          <p:cNvPr id="26" name="object 26"/>
          <p:cNvSpPr/>
          <p:nvPr/>
        </p:nvSpPr>
        <p:spPr>
          <a:xfrm>
            <a:off x="1019555" y="1010448"/>
            <a:ext cx="152400" cy="33491"/>
          </a:xfrm>
          <a:custGeom>
            <a:avLst/>
            <a:gdLst/>
            <a:ahLst/>
            <a:cxnLst/>
            <a:rect l="l" t="t" r="r" b="b"/>
            <a:pathLst>
              <a:path w="152400" h="33491">
                <a:moveTo>
                  <a:pt x="0" y="33491"/>
                </a:moveTo>
                <a:lnTo>
                  <a:pt x="152400" y="33491"/>
                </a:lnTo>
                <a:lnTo>
                  <a:pt x="152400" y="0"/>
                </a:lnTo>
                <a:lnTo>
                  <a:pt x="0" y="0"/>
                </a:lnTo>
                <a:lnTo>
                  <a:pt x="0" y="33491"/>
                </a:lnTo>
                <a:close/>
              </a:path>
            </a:pathLst>
          </a:custGeom>
          <a:ln w="12192">
            <a:solidFill>
              <a:srgbClr val="FFFFFF"/>
            </a:solidFill>
          </a:ln>
        </p:spPr>
        <p:txBody>
          <a:bodyPr wrap="square" lIns="0" tIns="0" rIns="0" bIns="0" rtlCol="0">
            <a:noAutofit/>
          </a:bodyPr>
          <a:lstStyle/>
          <a:p>
            <a:endParaRPr/>
          </a:p>
        </p:txBody>
      </p:sp>
      <p:sp>
        <p:nvSpPr>
          <p:cNvPr id="27" name="object 27"/>
          <p:cNvSpPr/>
          <p:nvPr/>
        </p:nvSpPr>
        <p:spPr>
          <a:xfrm>
            <a:off x="1019555" y="1077467"/>
            <a:ext cx="152400" cy="44196"/>
          </a:xfrm>
          <a:custGeom>
            <a:avLst/>
            <a:gdLst/>
            <a:ahLst/>
            <a:cxnLst/>
            <a:rect l="l" t="t" r="r" b="b"/>
            <a:pathLst>
              <a:path w="152400" h="44196">
                <a:moveTo>
                  <a:pt x="0" y="0"/>
                </a:moveTo>
                <a:lnTo>
                  <a:pt x="0" y="6350"/>
                </a:lnTo>
                <a:lnTo>
                  <a:pt x="888" y="11811"/>
                </a:lnTo>
                <a:lnTo>
                  <a:pt x="3644" y="17145"/>
                </a:lnTo>
                <a:lnTo>
                  <a:pt x="7264" y="21590"/>
                </a:lnTo>
                <a:lnTo>
                  <a:pt x="12700" y="24384"/>
                </a:lnTo>
                <a:lnTo>
                  <a:pt x="69837" y="43307"/>
                </a:lnTo>
                <a:lnTo>
                  <a:pt x="76200" y="44196"/>
                </a:lnTo>
                <a:lnTo>
                  <a:pt x="82537" y="43307"/>
                </a:lnTo>
                <a:lnTo>
                  <a:pt x="139700" y="24384"/>
                </a:lnTo>
                <a:lnTo>
                  <a:pt x="145135" y="21590"/>
                </a:lnTo>
                <a:lnTo>
                  <a:pt x="148755" y="17145"/>
                </a:lnTo>
                <a:lnTo>
                  <a:pt x="151472" y="11811"/>
                </a:lnTo>
                <a:lnTo>
                  <a:pt x="152400" y="6350"/>
                </a:lnTo>
                <a:lnTo>
                  <a:pt x="152400" y="0"/>
                </a:lnTo>
                <a:lnTo>
                  <a:pt x="0" y="0"/>
                </a:lnTo>
                <a:close/>
              </a:path>
            </a:pathLst>
          </a:custGeom>
          <a:ln w="12191">
            <a:solidFill>
              <a:srgbClr val="FFFFFF"/>
            </a:solidFill>
          </a:ln>
        </p:spPr>
        <p:txBody>
          <a:bodyPr wrap="square" lIns="0" tIns="0" rIns="0" bIns="0" rtlCol="0">
            <a:noAutofit/>
          </a:bodyPr>
          <a:lstStyle/>
          <a:p>
            <a:endParaRPr/>
          </a:p>
        </p:txBody>
      </p:sp>
      <p:sp>
        <p:nvSpPr>
          <p:cNvPr id="28" name="object 28"/>
          <p:cNvSpPr/>
          <p:nvPr/>
        </p:nvSpPr>
        <p:spPr>
          <a:xfrm>
            <a:off x="1002830" y="725423"/>
            <a:ext cx="53263" cy="248412"/>
          </a:xfrm>
          <a:custGeom>
            <a:avLst/>
            <a:gdLst/>
            <a:ahLst/>
            <a:cxnLst/>
            <a:rect l="l" t="t" r="r" b="b"/>
            <a:pathLst>
              <a:path w="53263" h="248412">
                <a:moveTo>
                  <a:pt x="53263" y="248412"/>
                </a:moveTo>
                <a:lnTo>
                  <a:pt x="22034" y="106045"/>
                </a:lnTo>
                <a:lnTo>
                  <a:pt x="0" y="0"/>
                </a:lnTo>
              </a:path>
            </a:pathLst>
          </a:custGeom>
          <a:ln w="12191">
            <a:solidFill>
              <a:srgbClr val="FFFFFF"/>
            </a:solidFill>
          </a:ln>
        </p:spPr>
        <p:txBody>
          <a:bodyPr wrap="square" lIns="0" tIns="0" rIns="0" bIns="0" rtlCol="0">
            <a:noAutofit/>
          </a:bodyPr>
          <a:lstStyle/>
          <a:p>
            <a:endParaRPr/>
          </a:p>
        </p:txBody>
      </p:sp>
      <p:sp>
        <p:nvSpPr>
          <p:cNvPr id="29" name="object 29"/>
          <p:cNvSpPr/>
          <p:nvPr/>
        </p:nvSpPr>
        <p:spPr>
          <a:xfrm>
            <a:off x="903732" y="515112"/>
            <a:ext cx="384048" cy="458724"/>
          </a:xfrm>
          <a:custGeom>
            <a:avLst/>
            <a:gdLst/>
            <a:ahLst/>
            <a:cxnLst/>
            <a:rect l="l" t="t" r="r" b="b"/>
            <a:pathLst>
              <a:path w="384048" h="458724">
                <a:moveTo>
                  <a:pt x="268478" y="458724"/>
                </a:moveTo>
                <a:lnTo>
                  <a:pt x="273037" y="438658"/>
                </a:lnTo>
                <a:lnTo>
                  <a:pt x="279387" y="419608"/>
                </a:lnTo>
                <a:lnTo>
                  <a:pt x="286677" y="401447"/>
                </a:lnTo>
                <a:lnTo>
                  <a:pt x="294855" y="385063"/>
                </a:lnTo>
                <a:lnTo>
                  <a:pt x="303974" y="369697"/>
                </a:lnTo>
                <a:lnTo>
                  <a:pt x="313055" y="354202"/>
                </a:lnTo>
                <a:lnTo>
                  <a:pt x="333082" y="325120"/>
                </a:lnTo>
                <a:lnTo>
                  <a:pt x="343090" y="310641"/>
                </a:lnTo>
                <a:lnTo>
                  <a:pt x="352171" y="296163"/>
                </a:lnTo>
                <a:lnTo>
                  <a:pt x="374904" y="248920"/>
                </a:lnTo>
                <a:lnTo>
                  <a:pt x="383159" y="201675"/>
                </a:lnTo>
                <a:lnTo>
                  <a:pt x="384048" y="191642"/>
                </a:lnTo>
                <a:lnTo>
                  <a:pt x="382270" y="171703"/>
                </a:lnTo>
                <a:lnTo>
                  <a:pt x="379476" y="152653"/>
                </a:lnTo>
                <a:lnTo>
                  <a:pt x="360400" y="99949"/>
                </a:lnTo>
                <a:lnTo>
                  <a:pt x="327621" y="56387"/>
                </a:lnTo>
                <a:lnTo>
                  <a:pt x="283006" y="23622"/>
                </a:lnTo>
                <a:lnTo>
                  <a:pt x="230251" y="3683"/>
                </a:lnTo>
                <a:lnTo>
                  <a:pt x="192024" y="0"/>
                </a:lnTo>
                <a:lnTo>
                  <a:pt x="153797" y="3683"/>
                </a:lnTo>
                <a:lnTo>
                  <a:pt x="117398" y="15493"/>
                </a:lnTo>
                <a:lnTo>
                  <a:pt x="70065" y="43687"/>
                </a:lnTo>
                <a:lnTo>
                  <a:pt x="32765" y="84454"/>
                </a:lnTo>
                <a:lnTo>
                  <a:pt x="9118" y="134492"/>
                </a:lnTo>
                <a:lnTo>
                  <a:pt x="0" y="191642"/>
                </a:lnTo>
                <a:lnTo>
                  <a:pt x="4559" y="230759"/>
                </a:lnTo>
                <a:lnTo>
                  <a:pt x="23647" y="281559"/>
                </a:lnTo>
                <a:lnTo>
                  <a:pt x="50965" y="325120"/>
                </a:lnTo>
                <a:lnTo>
                  <a:pt x="70993" y="354202"/>
                </a:lnTo>
                <a:lnTo>
                  <a:pt x="80073" y="369697"/>
                </a:lnTo>
                <a:lnTo>
                  <a:pt x="89192" y="385063"/>
                </a:lnTo>
                <a:lnTo>
                  <a:pt x="97370" y="401447"/>
                </a:lnTo>
                <a:lnTo>
                  <a:pt x="104660" y="419608"/>
                </a:lnTo>
                <a:lnTo>
                  <a:pt x="111010" y="438658"/>
                </a:lnTo>
                <a:lnTo>
                  <a:pt x="115570" y="458724"/>
                </a:lnTo>
              </a:path>
            </a:pathLst>
          </a:custGeom>
          <a:ln w="12192">
            <a:solidFill>
              <a:srgbClr val="FFFFFF"/>
            </a:solidFill>
          </a:ln>
        </p:spPr>
        <p:txBody>
          <a:bodyPr wrap="square" lIns="0" tIns="0" rIns="0" bIns="0" rtlCol="0">
            <a:noAutofit/>
          </a:bodyPr>
          <a:lstStyle/>
          <a:p>
            <a:endParaRPr/>
          </a:p>
        </p:txBody>
      </p:sp>
      <p:sp>
        <p:nvSpPr>
          <p:cNvPr id="30" name="object 30"/>
          <p:cNvSpPr/>
          <p:nvPr/>
        </p:nvSpPr>
        <p:spPr>
          <a:xfrm>
            <a:off x="1135418" y="725423"/>
            <a:ext cx="53263" cy="248412"/>
          </a:xfrm>
          <a:custGeom>
            <a:avLst/>
            <a:gdLst/>
            <a:ahLst/>
            <a:cxnLst/>
            <a:rect l="l" t="t" r="r" b="b"/>
            <a:pathLst>
              <a:path w="53263" h="248412">
                <a:moveTo>
                  <a:pt x="53263" y="0"/>
                </a:moveTo>
                <a:lnTo>
                  <a:pt x="31229" y="106045"/>
                </a:lnTo>
                <a:lnTo>
                  <a:pt x="0" y="248412"/>
                </a:lnTo>
              </a:path>
            </a:pathLst>
          </a:custGeom>
          <a:ln w="12192">
            <a:solidFill>
              <a:srgbClr val="FFFFFF"/>
            </a:solidFill>
          </a:ln>
        </p:spPr>
        <p:txBody>
          <a:bodyPr wrap="square" lIns="0" tIns="0" rIns="0" bIns="0" rtlCol="0">
            <a:noAutofit/>
          </a:bodyPr>
          <a:lstStyle/>
          <a:p>
            <a:endParaRPr/>
          </a:p>
        </p:txBody>
      </p:sp>
      <p:sp>
        <p:nvSpPr>
          <p:cNvPr id="31" name="object 31"/>
          <p:cNvSpPr/>
          <p:nvPr/>
        </p:nvSpPr>
        <p:spPr>
          <a:xfrm>
            <a:off x="1028738" y="716280"/>
            <a:ext cx="134035" cy="28956"/>
          </a:xfrm>
          <a:custGeom>
            <a:avLst/>
            <a:gdLst/>
            <a:ahLst/>
            <a:cxnLst/>
            <a:rect l="l" t="t" r="r" b="b"/>
            <a:pathLst>
              <a:path w="134035" h="28956">
                <a:moveTo>
                  <a:pt x="0" y="2667"/>
                </a:moveTo>
                <a:lnTo>
                  <a:pt x="30797" y="28956"/>
                </a:lnTo>
                <a:lnTo>
                  <a:pt x="61582" y="2667"/>
                </a:lnTo>
                <a:lnTo>
                  <a:pt x="64300" y="889"/>
                </a:lnTo>
                <a:lnTo>
                  <a:pt x="67017" y="0"/>
                </a:lnTo>
                <a:lnTo>
                  <a:pt x="69735" y="889"/>
                </a:lnTo>
                <a:lnTo>
                  <a:pt x="72453" y="2667"/>
                </a:lnTo>
                <a:lnTo>
                  <a:pt x="103238" y="28956"/>
                </a:lnTo>
                <a:lnTo>
                  <a:pt x="134035" y="2667"/>
                </a:lnTo>
              </a:path>
            </a:pathLst>
          </a:custGeom>
          <a:ln w="12192">
            <a:solidFill>
              <a:srgbClr val="FFFFFF"/>
            </a:solidFill>
          </a:ln>
        </p:spPr>
        <p:txBody>
          <a:bodyPr wrap="square" lIns="0" tIns="0" rIns="0" bIns="0" rtlCol="0">
            <a:noAutofit/>
          </a:bodyPr>
          <a:lstStyle/>
          <a:p>
            <a:endParaRPr/>
          </a:p>
        </p:txBody>
      </p:sp>
      <p:sp>
        <p:nvSpPr>
          <p:cNvPr id="32" name="object 32"/>
          <p:cNvSpPr/>
          <p:nvPr/>
        </p:nvSpPr>
        <p:spPr>
          <a:xfrm>
            <a:off x="1019555" y="978408"/>
            <a:ext cx="152400" cy="0"/>
          </a:xfrm>
          <a:custGeom>
            <a:avLst/>
            <a:gdLst/>
            <a:ahLst/>
            <a:cxnLst/>
            <a:rect l="l" t="t" r="r" b="b"/>
            <a:pathLst>
              <a:path w="152400">
                <a:moveTo>
                  <a:pt x="0" y="0"/>
                </a:moveTo>
                <a:lnTo>
                  <a:pt x="152400" y="0"/>
                </a:lnTo>
              </a:path>
            </a:pathLst>
          </a:custGeom>
          <a:ln w="12192">
            <a:solidFill>
              <a:srgbClr val="FFFFFF"/>
            </a:solidFill>
          </a:ln>
        </p:spPr>
        <p:txBody>
          <a:bodyPr wrap="square" lIns="0" tIns="0" rIns="0" bIns="0" rtlCol="0">
            <a:noAutofit/>
          </a:bodyPr>
          <a:lstStyle/>
          <a:p>
            <a:endParaRPr/>
          </a:p>
        </p:txBody>
      </p:sp>
      <p:sp>
        <p:nvSpPr>
          <p:cNvPr id="33" name="object 33"/>
          <p:cNvSpPr/>
          <p:nvPr/>
        </p:nvSpPr>
        <p:spPr>
          <a:xfrm>
            <a:off x="336041" y="1841754"/>
            <a:ext cx="265176" cy="263652"/>
          </a:xfrm>
          <a:custGeom>
            <a:avLst/>
            <a:gdLst/>
            <a:ahLst/>
            <a:cxnLst/>
            <a:rect l="l" t="t" r="r" b="b"/>
            <a:pathLst>
              <a:path w="265176" h="263652">
                <a:moveTo>
                  <a:pt x="132334" y="0"/>
                </a:moveTo>
                <a:lnTo>
                  <a:pt x="125653" y="508"/>
                </a:lnTo>
                <a:lnTo>
                  <a:pt x="118998" y="1016"/>
                </a:lnTo>
                <a:lnTo>
                  <a:pt x="112331" y="1524"/>
                </a:lnTo>
                <a:lnTo>
                  <a:pt x="105651" y="3048"/>
                </a:lnTo>
                <a:lnTo>
                  <a:pt x="99504" y="4572"/>
                </a:lnTo>
                <a:lnTo>
                  <a:pt x="93357" y="6096"/>
                </a:lnTo>
                <a:lnTo>
                  <a:pt x="58483" y="22479"/>
                </a:lnTo>
                <a:lnTo>
                  <a:pt x="22580" y="58166"/>
                </a:lnTo>
                <a:lnTo>
                  <a:pt x="15900" y="69342"/>
                </a:lnTo>
                <a:lnTo>
                  <a:pt x="12826" y="74930"/>
                </a:lnTo>
                <a:lnTo>
                  <a:pt x="10261" y="80645"/>
                </a:lnTo>
                <a:lnTo>
                  <a:pt x="8216" y="86741"/>
                </a:lnTo>
                <a:lnTo>
                  <a:pt x="6146" y="92837"/>
                </a:lnTo>
                <a:lnTo>
                  <a:pt x="0" y="124968"/>
                </a:lnTo>
                <a:lnTo>
                  <a:pt x="0" y="132080"/>
                </a:lnTo>
                <a:lnTo>
                  <a:pt x="0" y="138684"/>
                </a:lnTo>
                <a:lnTo>
                  <a:pt x="520" y="145288"/>
                </a:lnTo>
                <a:lnTo>
                  <a:pt x="10261" y="183007"/>
                </a:lnTo>
                <a:lnTo>
                  <a:pt x="30264" y="215646"/>
                </a:lnTo>
                <a:lnTo>
                  <a:pt x="63601" y="244729"/>
                </a:lnTo>
                <a:lnTo>
                  <a:pt x="87210" y="255524"/>
                </a:lnTo>
                <a:lnTo>
                  <a:pt x="93357" y="257556"/>
                </a:lnTo>
                <a:lnTo>
                  <a:pt x="99504" y="259588"/>
                </a:lnTo>
                <a:lnTo>
                  <a:pt x="105651" y="261112"/>
                </a:lnTo>
                <a:lnTo>
                  <a:pt x="112331" y="262128"/>
                </a:lnTo>
                <a:lnTo>
                  <a:pt x="118998" y="263144"/>
                </a:lnTo>
                <a:lnTo>
                  <a:pt x="125653" y="263652"/>
                </a:lnTo>
                <a:lnTo>
                  <a:pt x="132334" y="263652"/>
                </a:lnTo>
                <a:lnTo>
                  <a:pt x="139522" y="263652"/>
                </a:lnTo>
                <a:lnTo>
                  <a:pt x="146176" y="263144"/>
                </a:lnTo>
                <a:lnTo>
                  <a:pt x="177965" y="255524"/>
                </a:lnTo>
                <a:lnTo>
                  <a:pt x="184137" y="253492"/>
                </a:lnTo>
                <a:lnTo>
                  <a:pt x="189788" y="250825"/>
                </a:lnTo>
                <a:lnTo>
                  <a:pt x="195402" y="247777"/>
                </a:lnTo>
                <a:lnTo>
                  <a:pt x="201053" y="244729"/>
                </a:lnTo>
                <a:lnTo>
                  <a:pt x="234911" y="215646"/>
                </a:lnTo>
                <a:lnTo>
                  <a:pt x="254393" y="183007"/>
                </a:lnTo>
                <a:lnTo>
                  <a:pt x="256959" y="177419"/>
                </a:lnTo>
                <a:lnTo>
                  <a:pt x="259003" y="171323"/>
                </a:lnTo>
                <a:lnTo>
                  <a:pt x="261073" y="164719"/>
                </a:lnTo>
                <a:lnTo>
                  <a:pt x="262102" y="158623"/>
                </a:lnTo>
                <a:lnTo>
                  <a:pt x="263639" y="152019"/>
                </a:lnTo>
                <a:lnTo>
                  <a:pt x="264147" y="145288"/>
                </a:lnTo>
                <a:lnTo>
                  <a:pt x="264655" y="138684"/>
                </a:lnTo>
                <a:lnTo>
                  <a:pt x="265176" y="132080"/>
                </a:lnTo>
                <a:lnTo>
                  <a:pt x="264655" y="124968"/>
                </a:lnTo>
                <a:lnTo>
                  <a:pt x="264147" y="118364"/>
                </a:lnTo>
                <a:lnTo>
                  <a:pt x="263639" y="111633"/>
                </a:lnTo>
                <a:lnTo>
                  <a:pt x="262102" y="105537"/>
                </a:lnTo>
                <a:lnTo>
                  <a:pt x="261073" y="98933"/>
                </a:lnTo>
                <a:lnTo>
                  <a:pt x="259003" y="92837"/>
                </a:lnTo>
                <a:lnTo>
                  <a:pt x="256959" y="86741"/>
                </a:lnTo>
                <a:lnTo>
                  <a:pt x="254393" y="80645"/>
                </a:lnTo>
                <a:lnTo>
                  <a:pt x="251828" y="74930"/>
                </a:lnTo>
                <a:lnTo>
                  <a:pt x="248754" y="69342"/>
                </a:lnTo>
                <a:lnTo>
                  <a:pt x="245681" y="63754"/>
                </a:lnTo>
                <a:lnTo>
                  <a:pt x="216954" y="30099"/>
                </a:lnTo>
                <a:lnTo>
                  <a:pt x="195402" y="16383"/>
                </a:lnTo>
                <a:lnTo>
                  <a:pt x="189788" y="13335"/>
                </a:lnTo>
                <a:lnTo>
                  <a:pt x="158991" y="3048"/>
                </a:lnTo>
                <a:lnTo>
                  <a:pt x="152844" y="1524"/>
                </a:lnTo>
                <a:lnTo>
                  <a:pt x="146176" y="1016"/>
                </a:lnTo>
                <a:lnTo>
                  <a:pt x="139522" y="508"/>
                </a:lnTo>
                <a:lnTo>
                  <a:pt x="132334" y="0"/>
                </a:lnTo>
                <a:close/>
              </a:path>
            </a:pathLst>
          </a:custGeom>
          <a:ln w="19812">
            <a:solidFill>
              <a:srgbClr val="174669"/>
            </a:solidFill>
          </a:ln>
        </p:spPr>
        <p:txBody>
          <a:bodyPr wrap="square" lIns="0" tIns="0" rIns="0" bIns="0" rtlCol="0">
            <a:noAutofit/>
          </a:bodyPr>
          <a:lstStyle/>
          <a:p>
            <a:endParaRPr/>
          </a:p>
        </p:txBody>
      </p:sp>
      <p:sp>
        <p:nvSpPr>
          <p:cNvPr id="34" name="object 34"/>
          <p:cNvSpPr/>
          <p:nvPr/>
        </p:nvSpPr>
        <p:spPr>
          <a:xfrm>
            <a:off x="366547" y="1872233"/>
            <a:ext cx="204165" cy="202691"/>
          </a:xfrm>
          <a:custGeom>
            <a:avLst/>
            <a:gdLst/>
            <a:ahLst/>
            <a:cxnLst/>
            <a:rect l="l" t="t" r="r" b="b"/>
            <a:pathLst>
              <a:path w="204165" h="202691">
                <a:moveTo>
                  <a:pt x="101828" y="0"/>
                </a:moveTo>
                <a:lnTo>
                  <a:pt x="91541" y="507"/>
                </a:lnTo>
                <a:lnTo>
                  <a:pt x="81254" y="2031"/>
                </a:lnTo>
                <a:lnTo>
                  <a:pt x="45250" y="17399"/>
                </a:lnTo>
                <a:lnTo>
                  <a:pt x="17487" y="44957"/>
                </a:lnTo>
                <a:lnTo>
                  <a:pt x="2044" y="81152"/>
                </a:lnTo>
                <a:lnTo>
                  <a:pt x="0" y="101599"/>
                </a:lnTo>
                <a:lnTo>
                  <a:pt x="8216" y="140969"/>
                </a:lnTo>
                <a:lnTo>
                  <a:pt x="29819" y="173100"/>
                </a:lnTo>
                <a:lnTo>
                  <a:pt x="62204" y="194563"/>
                </a:lnTo>
                <a:lnTo>
                  <a:pt x="101828" y="202691"/>
                </a:lnTo>
                <a:lnTo>
                  <a:pt x="141427" y="194563"/>
                </a:lnTo>
                <a:lnTo>
                  <a:pt x="173824" y="173100"/>
                </a:lnTo>
                <a:lnTo>
                  <a:pt x="195948" y="140969"/>
                </a:lnTo>
                <a:lnTo>
                  <a:pt x="204165" y="101599"/>
                </a:lnTo>
                <a:lnTo>
                  <a:pt x="195948" y="62356"/>
                </a:lnTo>
                <a:lnTo>
                  <a:pt x="173824" y="30098"/>
                </a:lnTo>
                <a:lnTo>
                  <a:pt x="141427" y="8254"/>
                </a:lnTo>
                <a:lnTo>
                  <a:pt x="101828" y="0"/>
                </a:lnTo>
              </a:path>
            </a:pathLst>
          </a:custGeom>
          <a:ln w="19812">
            <a:solidFill>
              <a:srgbClr val="174669"/>
            </a:solidFill>
          </a:ln>
        </p:spPr>
        <p:txBody>
          <a:bodyPr wrap="square" lIns="0" tIns="0" rIns="0" bIns="0" rtlCol="0">
            <a:noAutofit/>
          </a:bodyPr>
          <a:lstStyle/>
          <a:p>
            <a:endParaRPr/>
          </a:p>
        </p:txBody>
      </p:sp>
      <p:sp>
        <p:nvSpPr>
          <p:cNvPr id="35" name="object 35"/>
          <p:cNvSpPr/>
          <p:nvPr/>
        </p:nvSpPr>
        <p:spPr>
          <a:xfrm>
            <a:off x="397002" y="1902714"/>
            <a:ext cx="71627" cy="71628"/>
          </a:xfrm>
          <a:custGeom>
            <a:avLst/>
            <a:gdLst/>
            <a:ahLst/>
            <a:cxnLst/>
            <a:rect l="l" t="t" r="r" b="b"/>
            <a:pathLst>
              <a:path w="71628" h="71628">
                <a:moveTo>
                  <a:pt x="0" y="71628"/>
                </a:moveTo>
                <a:lnTo>
                  <a:pt x="533" y="63881"/>
                </a:lnTo>
                <a:lnTo>
                  <a:pt x="1562" y="57150"/>
                </a:lnTo>
                <a:lnTo>
                  <a:pt x="21132" y="20574"/>
                </a:lnTo>
                <a:lnTo>
                  <a:pt x="57200" y="1016"/>
                </a:lnTo>
                <a:lnTo>
                  <a:pt x="64414" y="0"/>
                </a:lnTo>
                <a:lnTo>
                  <a:pt x="71627" y="0"/>
                </a:lnTo>
              </a:path>
            </a:pathLst>
          </a:custGeom>
          <a:ln w="19812">
            <a:solidFill>
              <a:srgbClr val="174669"/>
            </a:solidFill>
          </a:ln>
        </p:spPr>
        <p:txBody>
          <a:bodyPr wrap="square" lIns="0" tIns="0" rIns="0" bIns="0" rtlCol="0">
            <a:noAutofit/>
          </a:bodyPr>
          <a:lstStyle/>
          <a:p>
            <a:endParaRPr/>
          </a:p>
        </p:txBody>
      </p:sp>
      <p:sp>
        <p:nvSpPr>
          <p:cNvPr id="36" name="object 36"/>
          <p:cNvSpPr/>
          <p:nvPr/>
        </p:nvSpPr>
        <p:spPr>
          <a:xfrm>
            <a:off x="549401" y="2062733"/>
            <a:ext cx="129540" cy="128016"/>
          </a:xfrm>
          <a:custGeom>
            <a:avLst/>
            <a:gdLst/>
            <a:ahLst/>
            <a:cxnLst/>
            <a:rect l="l" t="t" r="r" b="b"/>
            <a:pathLst>
              <a:path w="129540" h="128016">
                <a:moveTo>
                  <a:pt x="0" y="21336"/>
                </a:moveTo>
                <a:lnTo>
                  <a:pt x="104457" y="124968"/>
                </a:lnTo>
                <a:lnTo>
                  <a:pt x="105994" y="125984"/>
                </a:lnTo>
                <a:lnTo>
                  <a:pt x="107530" y="127000"/>
                </a:lnTo>
                <a:lnTo>
                  <a:pt x="109562" y="127508"/>
                </a:lnTo>
                <a:lnTo>
                  <a:pt x="111632" y="128016"/>
                </a:lnTo>
                <a:lnTo>
                  <a:pt x="113665" y="127508"/>
                </a:lnTo>
                <a:lnTo>
                  <a:pt x="115201" y="127000"/>
                </a:lnTo>
                <a:lnTo>
                  <a:pt x="117246" y="125984"/>
                </a:lnTo>
                <a:lnTo>
                  <a:pt x="118795" y="124968"/>
                </a:lnTo>
                <a:lnTo>
                  <a:pt x="126466" y="117348"/>
                </a:lnTo>
                <a:lnTo>
                  <a:pt x="128003" y="115824"/>
                </a:lnTo>
                <a:lnTo>
                  <a:pt x="129032" y="113792"/>
                </a:lnTo>
                <a:lnTo>
                  <a:pt x="129540" y="111760"/>
                </a:lnTo>
                <a:lnTo>
                  <a:pt x="129540" y="110236"/>
                </a:lnTo>
                <a:lnTo>
                  <a:pt x="129540" y="108204"/>
                </a:lnTo>
                <a:lnTo>
                  <a:pt x="129032" y="106172"/>
                </a:lnTo>
                <a:lnTo>
                  <a:pt x="128003" y="104648"/>
                </a:lnTo>
                <a:lnTo>
                  <a:pt x="126466" y="102616"/>
                </a:lnTo>
                <a:lnTo>
                  <a:pt x="22529" y="0"/>
                </a:lnTo>
              </a:path>
            </a:pathLst>
          </a:custGeom>
          <a:ln w="19812">
            <a:solidFill>
              <a:srgbClr val="174669"/>
            </a:solidFill>
          </a:ln>
        </p:spPr>
        <p:txBody>
          <a:bodyPr wrap="square" lIns="0" tIns="0" rIns="0" bIns="0" rtlCol="0">
            <a:noAutofit/>
          </a:bodyPr>
          <a:lstStyle/>
          <a:p>
            <a:endParaRPr/>
          </a:p>
        </p:txBody>
      </p:sp>
      <p:sp>
        <p:nvSpPr>
          <p:cNvPr id="37" name="object 37"/>
          <p:cNvSpPr txBox="1"/>
          <p:nvPr/>
        </p:nvSpPr>
        <p:spPr>
          <a:xfrm>
            <a:off x="2726957" y="903081"/>
            <a:ext cx="4745355" cy="647700"/>
          </a:xfrm>
          <a:prstGeom prst="rect">
            <a:avLst/>
          </a:prstGeom>
        </p:spPr>
        <p:txBody>
          <a:bodyPr vert="horz" wrap="square" lIns="0" tIns="0" rIns="0" bIns="0" rtlCol="0">
            <a:noAutofit/>
          </a:bodyPr>
          <a:lstStyle/>
          <a:p>
            <a:pPr marL="12700">
              <a:lnSpc>
                <a:spcPct val="100000"/>
              </a:lnSpc>
            </a:pPr>
            <a:r>
              <a:rPr sz="4000" spc="-20" dirty="0">
                <a:solidFill>
                  <a:srgbClr val="18BAD4"/>
                </a:solidFill>
                <a:latin typeface="Calibri"/>
                <a:cs typeface="Calibri"/>
              </a:rPr>
              <a:t>Fuen</a:t>
            </a:r>
            <a:r>
              <a:rPr sz="4000" spc="-10" dirty="0">
                <a:solidFill>
                  <a:srgbClr val="18BAD4"/>
                </a:solidFill>
                <a:latin typeface="Calibri"/>
                <a:cs typeface="Calibri"/>
              </a:rPr>
              <a:t>t</a:t>
            </a:r>
            <a:r>
              <a:rPr sz="4000" spc="-20" dirty="0">
                <a:solidFill>
                  <a:srgbClr val="18BAD4"/>
                </a:solidFill>
                <a:latin typeface="Calibri"/>
                <a:cs typeface="Calibri"/>
              </a:rPr>
              <a:t>es para</a:t>
            </a:r>
            <a:r>
              <a:rPr sz="4000" spc="5" dirty="0">
                <a:solidFill>
                  <a:srgbClr val="18BAD4"/>
                </a:solidFill>
                <a:latin typeface="Calibri"/>
                <a:cs typeface="Calibri"/>
              </a:rPr>
              <a:t> </a:t>
            </a:r>
            <a:r>
              <a:rPr sz="4000" spc="-20" dirty="0">
                <a:solidFill>
                  <a:srgbClr val="18BAD4"/>
                </a:solidFill>
                <a:latin typeface="Calibri"/>
                <a:cs typeface="Calibri"/>
              </a:rPr>
              <a:t>consult</a:t>
            </a:r>
            <a:r>
              <a:rPr sz="4000" spc="-15" dirty="0">
                <a:solidFill>
                  <a:srgbClr val="18BAD4"/>
                </a:solidFill>
                <a:latin typeface="Calibri"/>
                <a:cs typeface="Calibri"/>
              </a:rPr>
              <a:t>ar</a:t>
            </a:r>
            <a:endParaRPr sz="4000" dirty="0">
              <a:latin typeface="Calibri"/>
              <a:cs typeface="Calibri"/>
            </a:endParaRPr>
          </a:p>
        </p:txBody>
      </p:sp>
      <p:sp>
        <p:nvSpPr>
          <p:cNvPr id="39" name="object 39"/>
          <p:cNvSpPr txBox="1"/>
          <p:nvPr/>
        </p:nvSpPr>
        <p:spPr>
          <a:xfrm>
            <a:off x="1528573" y="1898504"/>
            <a:ext cx="8947403" cy="1894457"/>
          </a:xfrm>
          <a:prstGeom prst="rect">
            <a:avLst/>
          </a:prstGeom>
        </p:spPr>
        <p:txBody>
          <a:bodyPr vert="horz" wrap="square" lIns="0" tIns="0" rIns="0" bIns="0" rtlCol="0">
            <a:noAutofit/>
          </a:bodyPr>
          <a:lstStyle/>
          <a:p>
            <a:pPr>
              <a:lnSpc>
                <a:spcPts val="600"/>
              </a:lnSpc>
              <a:spcBef>
                <a:spcPts val="2"/>
              </a:spcBef>
            </a:pPr>
            <a:endParaRPr sz="600" dirty="0"/>
          </a:p>
          <a:p>
            <a:pPr>
              <a:lnSpc>
                <a:spcPts val="600"/>
              </a:lnSpc>
            </a:pPr>
            <a:endParaRPr sz="600" dirty="0"/>
          </a:p>
          <a:p>
            <a:pPr marL="12700">
              <a:tabLst>
                <a:tab pos="329565" algn="l"/>
              </a:tabLst>
            </a:pPr>
            <a:r>
              <a:rPr lang="es-MX" sz="1400" dirty="0">
                <a:solidFill>
                  <a:srgbClr val="18BAD4"/>
                </a:solidFill>
                <a:latin typeface="MS Gothic"/>
                <a:cs typeface="MS Gothic"/>
              </a:rPr>
              <a:t>◇</a:t>
            </a:r>
            <a:r>
              <a:rPr lang="es-MX" sz="1600" dirty="0">
                <a:solidFill>
                  <a:srgbClr val="18BAD4"/>
                </a:solidFill>
                <a:cs typeface="MS Gothic"/>
              </a:rPr>
              <a:t>	</a:t>
            </a:r>
            <a:r>
              <a:rPr lang="es-MX" sz="1600" dirty="0">
                <a:solidFill>
                  <a:srgbClr val="18BAD4"/>
                </a:solidFill>
                <a:cs typeface="MS Gothic"/>
                <a:hlinkClick r:id="rId5"/>
              </a:rPr>
              <a:t>https://www.w3resource.com/python/python-while-loop.</a:t>
            </a:r>
            <a:r>
              <a:rPr lang="es-MX" sz="1600" dirty="0">
                <a:solidFill>
                  <a:srgbClr val="18BAD4"/>
                </a:solidFill>
                <a:cs typeface="MS Gothic"/>
              </a:rPr>
              <a:t> </a:t>
            </a:r>
            <a:r>
              <a:rPr lang="es-MX" sz="1600" dirty="0">
                <a:solidFill>
                  <a:srgbClr val="C5DAEB"/>
                </a:solidFill>
                <a:cs typeface="Calibri"/>
              </a:rPr>
              <a:t>(</a:t>
            </a:r>
            <a:r>
              <a:rPr lang="es-MX" sz="1600" spc="5" dirty="0" err="1">
                <a:solidFill>
                  <a:srgbClr val="C5DAEB"/>
                </a:solidFill>
                <a:cs typeface="Calibri"/>
              </a:rPr>
              <a:t>W</a:t>
            </a:r>
            <a:r>
              <a:rPr lang="es-MX" sz="1600" dirty="0" err="1">
                <a:solidFill>
                  <a:srgbClr val="C5DAEB"/>
                </a:solidFill>
                <a:cs typeface="Calibri"/>
              </a:rPr>
              <a:t>hile</a:t>
            </a:r>
            <a:r>
              <a:rPr lang="es-MX" sz="1600" spc="-15" dirty="0">
                <a:solidFill>
                  <a:srgbClr val="C5DAEB"/>
                </a:solidFill>
                <a:cs typeface="Calibri"/>
              </a:rPr>
              <a:t> </a:t>
            </a:r>
            <a:r>
              <a:rPr lang="es-MX" sz="1600" dirty="0" err="1">
                <a:solidFill>
                  <a:srgbClr val="C5DAEB"/>
                </a:solidFill>
                <a:cs typeface="Calibri"/>
              </a:rPr>
              <a:t>loop</a:t>
            </a:r>
            <a:r>
              <a:rPr lang="es-MX" sz="1600" dirty="0">
                <a:solidFill>
                  <a:srgbClr val="C5DAEB"/>
                </a:solidFill>
                <a:cs typeface="Calibri"/>
              </a:rPr>
              <a:t>)</a:t>
            </a:r>
            <a:endParaRPr sz="1600" dirty="0"/>
          </a:p>
          <a:p>
            <a:pPr marL="329565" marR="551815" indent="-317500">
              <a:lnSpc>
                <a:spcPct val="100000"/>
              </a:lnSpc>
              <a:tabLst>
                <a:tab pos="329565" algn="l"/>
              </a:tabLst>
            </a:pPr>
            <a:r>
              <a:rPr sz="1600" dirty="0">
                <a:solidFill>
                  <a:srgbClr val="18BAD4"/>
                </a:solidFill>
                <a:cs typeface="MS Gothic"/>
              </a:rPr>
              <a:t>◇	</a:t>
            </a:r>
            <a:r>
              <a:rPr sz="1600" u="heavy" dirty="0">
                <a:solidFill>
                  <a:srgbClr val="1154CC"/>
                </a:solidFill>
                <a:cs typeface="Calibri"/>
                <a:hlinkClick r:id="rId6"/>
              </a:rPr>
              <a:t>htt</a:t>
            </a:r>
            <a:r>
              <a:rPr sz="1600" u="heavy" spc="5" dirty="0">
                <a:solidFill>
                  <a:srgbClr val="1154CC"/>
                </a:solidFill>
                <a:cs typeface="Calibri"/>
                <a:hlinkClick r:id="rId6"/>
              </a:rPr>
              <a:t>p</a:t>
            </a:r>
            <a:r>
              <a:rPr sz="1600" u="heavy" dirty="0">
                <a:solidFill>
                  <a:srgbClr val="1154CC"/>
                </a:solidFill>
                <a:cs typeface="Calibri"/>
                <a:hlinkClick r:id="rId6"/>
              </a:rPr>
              <a:t>:</a:t>
            </a:r>
            <a:r>
              <a:rPr sz="1600" u="heavy" spc="5" dirty="0">
                <a:solidFill>
                  <a:srgbClr val="1154CC"/>
                </a:solidFill>
                <a:cs typeface="Calibri"/>
                <a:hlinkClick r:id="rId6"/>
              </a:rPr>
              <a:t>/</a:t>
            </a:r>
            <a:r>
              <a:rPr sz="1600" u="heavy" dirty="0">
                <a:solidFill>
                  <a:srgbClr val="1154CC"/>
                </a:solidFill>
                <a:cs typeface="Calibri"/>
                <a:hlinkClick r:id="rId6"/>
              </a:rPr>
              <a:t>/w</a:t>
            </a:r>
            <a:r>
              <a:rPr sz="1600" u="heavy" spc="-10" dirty="0">
                <a:solidFill>
                  <a:srgbClr val="1154CC"/>
                </a:solidFill>
                <a:cs typeface="Calibri"/>
                <a:hlinkClick r:id="rId6"/>
              </a:rPr>
              <a:t>w</a:t>
            </a:r>
            <a:r>
              <a:rPr sz="1600" u="heavy" dirty="0">
                <a:solidFill>
                  <a:srgbClr val="1154CC"/>
                </a:solidFill>
                <a:cs typeface="Calibri"/>
                <a:hlinkClick r:id="rId6"/>
              </a:rPr>
              <a:t>w.</a:t>
            </a:r>
            <a:r>
              <a:rPr sz="1600" u="heavy" spc="-15" dirty="0">
                <a:solidFill>
                  <a:srgbClr val="1154CC"/>
                </a:solidFill>
                <a:cs typeface="Calibri"/>
                <a:hlinkClick r:id="rId6"/>
              </a:rPr>
              <a:t>m</a:t>
            </a:r>
            <a:r>
              <a:rPr sz="1600" u="heavy" dirty="0">
                <a:solidFill>
                  <a:srgbClr val="1154CC"/>
                </a:solidFill>
                <a:cs typeface="Calibri"/>
                <a:hlinkClick r:id="rId6"/>
              </a:rPr>
              <a:t>clibr</a:t>
            </a:r>
            <a:r>
              <a:rPr sz="1600" u="heavy" spc="-5" dirty="0">
                <a:solidFill>
                  <a:srgbClr val="1154CC"/>
                </a:solidFill>
                <a:cs typeface="Calibri"/>
                <a:hlinkClick r:id="rId6"/>
              </a:rPr>
              <a:t>e</a:t>
            </a:r>
            <a:r>
              <a:rPr sz="1600" u="heavy" dirty="0">
                <a:solidFill>
                  <a:srgbClr val="1154CC"/>
                </a:solidFill>
                <a:cs typeface="Calibri"/>
                <a:hlinkClick r:id="rId6"/>
              </a:rPr>
              <a:t>.org/c</a:t>
            </a:r>
            <a:r>
              <a:rPr sz="1600" u="heavy" spc="-10" dirty="0">
                <a:solidFill>
                  <a:srgbClr val="1154CC"/>
                </a:solidFill>
                <a:cs typeface="Calibri"/>
                <a:hlinkClick r:id="rId6"/>
              </a:rPr>
              <a:t>o</a:t>
            </a:r>
            <a:r>
              <a:rPr sz="1600" u="heavy" dirty="0">
                <a:solidFill>
                  <a:srgbClr val="1154CC"/>
                </a:solidFill>
                <a:cs typeface="Calibri"/>
                <a:hlinkClick r:id="rId6"/>
              </a:rPr>
              <a:t>nsultar/p</a:t>
            </a:r>
            <a:r>
              <a:rPr sz="1600" u="heavy" spc="-10" dirty="0">
                <a:solidFill>
                  <a:srgbClr val="1154CC"/>
                </a:solidFill>
                <a:cs typeface="Calibri"/>
                <a:hlinkClick r:id="rId6"/>
              </a:rPr>
              <a:t>y</a:t>
            </a:r>
            <a:r>
              <a:rPr sz="1600" u="heavy" dirty="0">
                <a:solidFill>
                  <a:srgbClr val="1154CC"/>
                </a:solidFill>
                <a:cs typeface="Calibri"/>
                <a:hlinkClick r:id="rId6"/>
              </a:rPr>
              <a:t>thon/lecciones/p</a:t>
            </a:r>
            <a:r>
              <a:rPr sz="1600" u="heavy" spc="-10" dirty="0">
                <a:solidFill>
                  <a:srgbClr val="1154CC"/>
                </a:solidFill>
                <a:cs typeface="Calibri"/>
                <a:hlinkClick r:id="rId6"/>
              </a:rPr>
              <a:t>y</a:t>
            </a:r>
            <a:r>
              <a:rPr sz="1600" u="heavy" dirty="0">
                <a:solidFill>
                  <a:srgbClr val="1154CC"/>
                </a:solidFill>
                <a:cs typeface="Calibri"/>
                <a:hlinkClick r:id="rId6"/>
              </a:rPr>
              <a:t>th</a:t>
            </a:r>
            <a:r>
              <a:rPr sz="1600" u="heavy" spc="-10" dirty="0">
                <a:solidFill>
                  <a:srgbClr val="1154CC"/>
                </a:solidFill>
                <a:cs typeface="Calibri"/>
                <a:hlinkClick r:id="rId6"/>
              </a:rPr>
              <a:t>o</a:t>
            </a:r>
            <a:r>
              <a:rPr sz="1600" u="heavy" spc="20" dirty="0">
                <a:solidFill>
                  <a:srgbClr val="1154CC"/>
                </a:solidFill>
                <a:cs typeface="Calibri"/>
                <a:hlinkClick r:id="rId6"/>
              </a:rPr>
              <a:t>n</a:t>
            </a:r>
            <a:r>
              <a:rPr sz="1600" u="heavy" dirty="0">
                <a:solidFill>
                  <a:srgbClr val="1154CC"/>
                </a:solidFill>
                <a:cs typeface="Calibri"/>
                <a:hlinkClick r:id="rId6"/>
              </a:rPr>
              <a:t>-whi</a:t>
            </a:r>
            <a:r>
              <a:rPr sz="1600" u="heavy" spc="-10" dirty="0">
                <a:solidFill>
                  <a:srgbClr val="1154CC"/>
                </a:solidFill>
                <a:cs typeface="Calibri"/>
                <a:hlinkClick r:id="rId6"/>
              </a:rPr>
              <a:t>l</a:t>
            </a:r>
            <a:r>
              <a:rPr sz="1600" u="heavy" dirty="0">
                <a:solidFill>
                  <a:srgbClr val="1154CC"/>
                </a:solidFill>
                <a:cs typeface="Calibri"/>
                <a:hlinkClick r:id="rId6"/>
              </a:rPr>
              <a:t>e.html</a:t>
            </a:r>
            <a:r>
              <a:rPr sz="1600" spc="-5" dirty="0">
                <a:solidFill>
                  <a:srgbClr val="1154CC"/>
                </a:solidFill>
                <a:cs typeface="Calibri"/>
              </a:rPr>
              <a:t> </a:t>
            </a:r>
            <a:r>
              <a:rPr sz="1600" spc="0" dirty="0">
                <a:solidFill>
                  <a:srgbClr val="C5DAEB"/>
                </a:solidFill>
                <a:cs typeface="Calibri"/>
              </a:rPr>
              <a:t>(B</a:t>
            </a:r>
            <a:r>
              <a:rPr lang="es-MX" sz="1600" spc="0" dirty="0" err="1">
                <a:solidFill>
                  <a:srgbClr val="C5DAEB"/>
                </a:solidFill>
                <a:cs typeface="Calibri"/>
              </a:rPr>
              <a:t>u</a:t>
            </a:r>
            <a:r>
              <a:rPr lang="es-MX" sz="1600" dirty="0" err="1">
                <a:solidFill>
                  <a:srgbClr val="C5DAEB"/>
                </a:solidFill>
                <a:cs typeface="Calibri"/>
              </a:rPr>
              <a:t>c</a:t>
            </a:r>
            <a:r>
              <a:rPr sz="1600" spc="0" dirty="0">
                <a:solidFill>
                  <a:srgbClr val="C5DAEB"/>
                </a:solidFill>
                <a:cs typeface="Calibri"/>
              </a:rPr>
              <a:t>le</a:t>
            </a:r>
            <a:r>
              <a:rPr sz="1600" spc="-5" dirty="0">
                <a:solidFill>
                  <a:srgbClr val="C5DAEB"/>
                </a:solidFill>
                <a:cs typeface="Calibri"/>
              </a:rPr>
              <a:t> </a:t>
            </a:r>
            <a:r>
              <a:rPr sz="1600" spc="5" dirty="0">
                <a:solidFill>
                  <a:srgbClr val="C5DAEB"/>
                </a:solidFill>
                <a:cs typeface="Calibri"/>
              </a:rPr>
              <a:t>W</a:t>
            </a:r>
            <a:r>
              <a:rPr sz="1600" spc="0" dirty="0">
                <a:solidFill>
                  <a:srgbClr val="C5DAEB"/>
                </a:solidFill>
                <a:cs typeface="Calibri"/>
              </a:rPr>
              <a:t>hil</a:t>
            </a:r>
            <a:r>
              <a:rPr sz="1600" spc="-10" dirty="0">
                <a:solidFill>
                  <a:srgbClr val="C5DAEB"/>
                </a:solidFill>
                <a:cs typeface="Calibri"/>
              </a:rPr>
              <a:t>e</a:t>
            </a:r>
            <a:r>
              <a:rPr sz="1600" spc="0" dirty="0">
                <a:solidFill>
                  <a:srgbClr val="C5DAEB"/>
                </a:solidFill>
                <a:cs typeface="Calibri"/>
              </a:rPr>
              <a:t>)</a:t>
            </a:r>
            <a:endParaRPr sz="1600" dirty="0">
              <a:cs typeface="Calibri"/>
            </a:endParaRPr>
          </a:p>
        </p:txBody>
      </p:sp>
      <p:sp>
        <p:nvSpPr>
          <p:cNvPr id="40" name="object 40"/>
          <p:cNvSpPr txBox="1">
            <a:spLocks noGrp="1"/>
          </p:cNvSpPr>
          <p:nvPr>
            <p:ph type="sldNum" sz="quarter" idx="7"/>
          </p:nvPr>
        </p:nvSpPr>
        <p:spPr>
          <a:prstGeom prst="rect">
            <a:avLst/>
          </a:prstGeom>
        </p:spPr>
        <p:txBody>
          <a:bodyPr vert="horz" wrap="square" lIns="0" tIns="0" rIns="0" bIns="0" rtlCol="0">
            <a:noAutofit/>
          </a:bodyPr>
          <a:lstStyle/>
          <a:p>
            <a:pPr marL="25400">
              <a:lnSpc>
                <a:spcPct val="100000"/>
              </a:lnSpc>
            </a:pPr>
            <a:fld id="{81D60167-4931-47E6-BA6A-407CBD079E47}" type="slidenum">
              <a:rPr sz="1200" spc="-10" dirty="0" smtClean="0">
                <a:solidFill>
                  <a:srgbClr val="18BAD4"/>
                </a:solidFill>
                <a:latin typeface="Calibri"/>
                <a:cs typeface="Calibri"/>
              </a:rPr>
              <a:t>40</a:t>
            </a:fld>
            <a:endParaRPr sz="12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120896"/>
            <a:ext cx="684276" cy="59436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315468" y="178307"/>
            <a:ext cx="1089660" cy="943355"/>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0" y="847344"/>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a:p>
        </p:txBody>
      </p:sp>
      <p:sp>
        <p:nvSpPr>
          <p:cNvPr id="5" name="object 5"/>
          <p:cNvSpPr/>
          <p:nvPr/>
        </p:nvSpPr>
        <p:spPr>
          <a:xfrm>
            <a:off x="502919" y="116128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a:p>
        </p:txBody>
      </p:sp>
      <p:sp>
        <p:nvSpPr>
          <p:cNvPr id="6" name="object 6"/>
          <p:cNvSpPr/>
          <p:nvPr/>
        </p:nvSpPr>
        <p:spPr>
          <a:xfrm>
            <a:off x="1208532" y="0"/>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a:p>
        </p:txBody>
      </p:sp>
      <p:sp>
        <p:nvSpPr>
          <p:cNvPr id="7" name="object 7"/>
          <p:cNvSpPr/>
          <p:nvPr/>
        </p:nvSpPr>
        <p:spPr>
          <a:xfrm>
            <a:off x="1208532" y="0"/>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a:p>
        </p:txBody>
      </p:sp>
      <p:sp>
        <p:nvSpPr>
          <p:cNvPr id="8" name="object 8"/>
          <p:cNvSpPr/>
          <p:nvPr/>
        </p:nvSpPr>
        <p:spPr>
          <a:xfrm>
            <a:off x="248411" y="5029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a:p>
        </p:txBody>
      </p:sp>
      <p:sp>
        <p:nvSpPr>
          <p:cNvPr id="9" name="object 9"/>
          <p:cNvSpPr/>
          <p:nvPr/>
        </p:nvSpPr>
        <p:spPr>
          <a:xfrm>
            <a:off x="8763000" y="472135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a:p>
        </p:txBody>
      </p:sp>
      <p:sp>
        <p:nvSpPr>
          <p:cNvPr id="10" name="object 10"/>
          <p:cNvSpPr/>
          <p:nvPr/>
        </p:nvSpPr>
        <p:spPr>
          <a:xfrm>
            <a:off x="8763000" y="4486655"/>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a:p>
        </p:txBody>
      </p:sp>
      <p:sp>
        <p:nvSpPr>
          <p:cNvPr id="11" name="object 11"/>
          <p:cNvSpPr/>
          <p:nvPr/>
        </p:nvSpPr>
        <p:spPr>
          <a:xfrm>
            <a:off x="8523731" y="474116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a:p>
        </p:txBody>
      </p:sp>
      <p:sp>
        <p:nvSpPr>
          <p:cNvPr id="12" name="object 12"/>
          <p:cNvSpPr/>
          <p:nvPr/>
        </p:nvSpPr>
        <p:spPr>
          <a:xfrm>
            <a:off x="8322564" y="362864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a:p>
        </p:txBody>
      </p:sp>
      <p:sp>
        <p:nvSpPr>
          <p:cNvPr id="13" name="object 13"/>
          <p:cNvSpPr/>
          <p:nvPr/>
        </p:nvSpPr>
        <p:spPr>
          <a:xfrm>
            <a:off x="8763761" y="401040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a:p>
        </p:txBody>
      </p:sp>
      <p:sp>
        <p:nvSpPr>
          <p:cNvPr id="14" name="object 14"/>
          <p:cNvSpPr txBox="1"/>
          <p:nvPr/>
        </p:nvSpPr>
        <p:spPr>
          <a:xfrm>
            <a:off x="2185134" y="304800"/>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400" dirty="0">
              <a:latin typeface="Calibri"/>
              <a:cs typeface="Calibri"/>
            </a:endParaRPr>
          </a:p>
        </p:txBody>
      </p:sp>
      <p:sp>
        <p:nvSpPr>
          <p:cNvPr id="15" name="object 15"/>
          <p:cNvSpPr txBox="1"/>
          <p:nvPr/>
        </p:nvSpPr>
        <p:spPr>
          <a:xfrm>
            <a:off x="1472282" y="1271440"/>
            <a:ext cx="7051449" cy="1297740"/>
          </a:xfrm>
          <a:prstGeom prst="rect">
            <a:avLst/>
          </a:prstGeom>
        </p:spPr>
        <p:txBody>
          <a:bodyPr vert="horz" wrap="square" lIns="0" tIns="0" rIns="0" bIns="0" rtlCol="0">
            <a:noAutofit/>
          </a:bodyPr>
          <a:lstStyle/>
          <a:p>
            <a:pPr marL="12700" marR="12700" algn="just">
              <a:lnSpc>
                <a:spcPts val="3000"/>
              </a:lnSpc>
              <a:spcAft>
                <a:spcPts val="1200"/>
              </a:spcAft>
            </a:pPr>
            <a:r>
              <a:rPr lang="es-MX" sz="2000" dirty="0">
                <a:solidFill>
                  <a:srgbClr val="C5DAEB"/>
                </a:solidFill>
                <a:cs typeface="Calibri"/>
              </a:rPr>
              <a:t>Las instrucciones dentro del </a:t>
            </a:r>
            <a:r>
              <a:rPr lang="es-MX" sz="2000" dirty="0" err="1">
                <a:solidFill>
                  <a:srgbClr val="C5DAEB"/>
                </a:solidFill>
                <a:cs typeface="Calibri"/>
              </a:rPr>
              <a:t>while</a:t>
            </a:r>
            <a:r>
              <a:rPr lang="es-MX" sz="2000" dirty="0">
                <a:solidFill>
                  <a:srgbClr val="C5DAEB"/>
                </a:solidFill>
                <a:cs typeface="Calibri"/>
              </a:rPr>
              <a:t> se ejecutan en forma repetida, en secuencia de arriba a abajo, mientras la </a:t>
            </a:r>
            <a:r>
              <a:rPr lang="es-MX" sz="2000" b="1" dirty="0">
                <a:solidFill>
                  <a:srgbClr val="FFC000"/>
                </a:solidFill>
                <a:cs typeface="Calibri"/>
              </a:rPr>
              <a:t>condición</a:t>
            </a:r>
            <a:r>
              <a:rPr lang="es-MX" sz="2000" dirty="0">
                <a:solidFill>
                  <a:srgbClr val="C5DAEB"/>
                </a:solidFill>
                <a:cs typeface="Calibri"/>
              </a:rPr>
              <a:t> (</a:t>
            </a:r>
            <a:r>
              <a:rPr lang="es-MX" sz="2000" i="1" dirty="0">
                <a:solidFill>
                  <a:srgbClr val="C5DAEB"/>
                </a:solidFill>
                <a:cs typeface="Calibri"/>
              </a:rPr>
              <a:t>expresión lógica</a:t>
            </a:r>
            <a:r>
              <a:rPr lang="es-MX" sz="2000" dirty="0">
                <a:solidFill>
                  <a:srgbClr val="C5DAEB"/>
                </a:solidFill>
                <a:cs typeface="Calibri"/>
              </a:rPr>
              <a:t>) sea </a:t>
            </a:r>
            <a:r>
              <a:rPr lang="es-MX" sz="2000" b="1" dirty="0">
                <a:solidFill>
                  <a:schemeClr val="accent6">
                    <a:lumMod val="75000"/>
                  </a:schemeClr>
                </a:solidFill>
                <a:cs typeface="Calibri"/>
              </a:rPr>
              <a:t>verdadera</a:t>
            </a:r>
            <a:r>
              <a:rPr lang="es-MX" sz="2000" dirty="0">
                <a:solidFill>
                  <a:srgbClr val="C5DAEB"/>
                </a:solidFill>
                <a:cs typeface="Calibri"/>
              </a:rPr>
              <a:t>.</a:t>
            </a:r>
            <a:endParaRPr sz="2000" dirty="0">
              <a:solidFill>
                <a:srgbClr val="C5DAEB"/>
              </a:solidFill>
              <a:cs typeface="Calibri"/>
            </a:endParaRPr>
          </a:p>
        </p:txBody>
      </p:sp>
      <p:sp>
        <p:nvSpPr>
          <p:cNvPr id="25" name="object 25"/>
          <p:cNvSpPr txBox="1"/>
          <p:nvPr/>
        </p:nvSpPr>
        <p:spPr>
          <a:xfrm>
            <a:off x="92456" y="4869179"/>
            <a:ext cx="102870" cy="203200"/>
          </a:xfrm>
          <a:prstGeom prst="rect">
            <a:avLst/>
          </a:prstGeom>
        </p:spPr>
        <p:txBody>
          <a:bodyPr vert="horz" wrap="square" lIns="0" tIns="0" rIns="0" bIns="0" rtlCol="0">
            <a:noAutofit/>
          </a:bodyPr>
          <a:lstStyle/>
          <a:p>
            <a:pPr marL="12700">
              <a:lnSpc>
                <a:spcPct val="100000"/>
              </a:lnSpc>
            </a:pPr>
            <a:r>
              <a:rPr lang="es-MX" sz="1200" spc="-10" dirty="0">
                <a:solidFill>
                  <a:srgbClr val="18BAD4"/>
                </a:solidFill>
                <a:latin typeface="Calibri"/>
                <a:cs typeface="Calibri"/>
              </a:rPr>
              <a:t>2</a:t>
            </a:r>
            <a:endParaRPr sz="1200" dirty="0">
              <a:latin typeface="Calibri"/>
              <a:cs typeface="Calibri"/>
            </a:endParaRPr>
          </a:p>
        </p:txBody>
      </p:sp>
      <p:pic>
        <p:nvPicPr>
          <p:cNvPr id="16" name="Imagen 15">
            <a:extLst>
              <a:ext uri="{FF2B5EF4-FFF2-40B4-BE49-F238E27FC236}">
                <a16:creationId xmlns:a16="http://schemas.microsoft.com/office/drawing/2014/main" id="{A0C8A63B-8666-4EC0-8C30-97CF517D6493}"/>
              </a:ext>
            </a:extLst>
          </p:cNvPr>
          <p:cNvPicPr>
            <a:picLocks noChangeAspect="1"/>
          </p:cNvPicPr>
          <p:nvPr/>
        </p:nvPicPr>
        <p:blipFill>
          <a:blip r:embed="rId4"/>
          <a:stretch>
            <a:fillRect/>
          </a:stretch>
        </p:blipFill>
        <p:spPr>
          <a:xfrm>
            <a:off x="5528381" y="2424087"/>
            <a:ext cx="3228975" cy="1993989"/>
          </a:xfrm>
          <a:prstGeom prst="rect">
            <a:avLst/>
          </a:prstGeom>
        </p:spPr>
      </p:pic>
      <p:sp>
        <p:nvSpPr>
          <p:cNvPr id="18" name="object 15">
            <a:extLst>
              <a:ext uri="{FF2B5EF4-FFF2-40B4-BE49-F238E27FC236}">
                <a16:creationId xmlns:a16="http://schemas.microsoft.com/office/drawing/2014/main" id="{86DE1657-D601-4EA6-907F-741C31AA0D52}"/>
              </a:ext>
            </a:extLst>
          </p:cNvPr>
          <p:cNvSpPr txBox="1"/>
          <p:nvPr/>
        </p:nvSpPr>
        <p:spPr>
          <a:xfrm>
            <a:off x="1472281" y="2596287"/>
            <a:ext cx="3709319" cy="1890367"/>
          </a:xfrm>
          <a:prstGeom prst="rect">
            <a:avLst/>
          </a:prstGeom>
        </p:spPr>
        <p:txBody>
          <a:bodyPr vert="horz" wrap="square" lIns="0" tIns="0" rIns="0" bIns="0" rtlCol="0">
            <a:noAutofit/>
          </a:bodyPr>
          <a:lstStyle/>
          <a:p>
            <a:pPr marL="12700" marR="12700" algn="just">
              <a:lnSpc>
                <a:spcPts val="3000"/>
              </a:lnSpc>
              <a:spcAft>
                <a:spcPts val="1200"/>
              </a:spcAft>
            </a:pPr>
            <a:r>
              <a:rPr lang="es-MX" sz="2000" dirty="0">
                <a:solidFill>
                  <a:srgbClr val="C5DAEB"/>
                </a:solidFill>
                <a:cs typeface="Calibri"/>
              </a:rPr>
              <a:t>Si la </a:t>
            </a:r>
            <a:r>
              <a:rPr lang="es-MX" sz="2000" b="1" dirty="0">
                <a:solidFill>
                  <a:srgbClr val="FFC000"/>
                </a:solidFill>
                <a:cs typeface="Calibri"/>
              </a:rPr>
              <a:t>condición</a:t>
            </a:r>
            <a:r>
              <a:rPr lang="es-MX" sz="2000" dirty="0">
                <a:solidFill>
                  <a:srgbClr val="C5DAEB"/>
                </a:solidFill>
                <a:cs typeface="Calibri"/>
              </a:rPr>
              <a:t> (</a:t>
            </a:r>
            <a:r>
              <a:rPr lang="es-MX" sz="2000" i="1" dirty="0">
                <a:solidFill>
                  <a:srgbClr val="C5DAEB"/>
                </a:solidFill>
                <a:cs typeface="Calibri"/>
              </a:rPr>
              <a:t>expresión lógica</a:t>
            </a:r>
            <a:r>
              <a:rPr lang="es-MX" sz="2000" dirty="0">
                <a:solidFill>
                  <a:srgbClr val="C5DAEB"/>
                </a:solidFill>
                <a:cs typeface="Calibri"/>
              </a:rPr>
              <a:t>) se evalúa como </a:t>
            </a:r>
            <a:r>
              <a:rPr lang="es-MX" sz="2000" b="1" dirty="0">
                <a:solidFill>
                  <a:schemeClr val="accent6">
                    <a:lumMod val="75000"/>
                  </a:schemeClr>
                </a:solidFill>
                <a:cs typeface="Calibri"/>
              </a:rPr>
              <a:t>falsa </a:t>
            </a:r>
            <a:r>
              <a:rPr lang="es-MX" sz="2000" dirty="0">
                <a:solidFill>
                  <a:srgbClr val="C5DAEB"/>
                </a:solidFill>
                <a:cs typeface="Calibri"/>
              </a:rPr>
              <a:t>en la primera ocasión, las instrucciones dentro del </a:t>
            </a:r>
            <a:r>
              <a:rPr lang="es-MX" sz="2000" dirty="0" err="1">
                <a:solidFill>
                  <a:srgbClr val="C5DAEB"/>
                </a:solidFill>
                <a:cs typeface="Calibri"/>
              </a:rPr>
              <a:t>while</a:t>
            </a:r>
            <a:r>
              <a:rPr lang="es-MX" sz="2000" dirty="0">
                <a:solidFill>
                  <a:srgbClr val="C5DAEB"/>
                </a:solidFill>
                <a:cs typeface="Calibri"/>
              </a:rPr>
              <a:t> nunca se ejecutan.</a:t>
            </a:r>
          </a:p>
        </p:txBody>
      </p:sp>
    </p:spTree>
    <p:extLst>
      <p:ext uri="{BB962C8B-B14F-4D97-AF65-F5344CB8AC3E}">
        <p14:creationId xmlns:p14="http://schemas.microsoft.com/office/powerpoint/2010/main" val="158631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120896"/>
            <a:ext cx="684276" cy="59436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315468" y="178307"/>
            <a:ext cx="1089660" cy="943355"/>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0" y="847344"/>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a:p>
        </p:txBody>
      </p:sp>
      <p:sp>
        <p:nvSpPr>
          <p:cNvPr id="5" name="object 5"/>
          <p:cNvSpPr/>
          <p:nvPr/>
        </p:nvSpPr>
        <p:spPr>
          <a:xfrm>
            <a:off x="502919" y="116128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a:p>
        </p:txBody>
      </p:sp>
      <p:sp>
        <p:nvSpPr>
          <p:cNvPr id="6" name="object 6"/>
          <p:cNvSpPr/>
          <p:nvPr/>
        </p:nvSpPr>
        <p:spPr>
          <a:xfrm>
            <a:off x="1208532" y="0"/>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a:p>
        </p:txBody>
      </p:sp>
      <p:sp>
        <p:nvSpPr>
          <p:cNvPr id="7" name="object 7"/>
          <p:cNvSpPr/>
          <p:nvPr/>
        </p:nvSpPr>
        <p:spPr>
          <a:xfrm>
            <a:off x="1208532" y="0"/>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a:p>
        </p:txBody>
      </p:sp>
      <p:sp>
        <p:nvSpPr>
          <p:cNvPr id="8" name="object 8"/>
          <p:cNvSpPr/>
          <p:nvPr/>
        </p:nvSpPr>
        <p:spPr>
          <a:xfrm>
            <a:off x="248411" y="5029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a:p>
        </p:txBody>
      </p:sp>
      <p:sp>
        <p:nvSpPr>
          <p:cNvPr id="9" name="object 9"/>
          <p:cNvSpPr/>
          <p:nvPr/>
        </p:nvSpPr>
        <p:spPr>
          <a:xfrm>
            <a:off x="8763000" y="472135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a:p>
        </p:txBody>
      </p:sp>
      <p:sp>
        <p:nvSpPr>
          <p:cNvPr id="10" name="object 10"/>
          <p:cNvSpPr/>
          <p:nvPr/>
        </p:nvSpPr>
        <p:spPr>
          <a:xfrm>
            <a:off x="8763000" y="4486655"/>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a:p>
        </p:txBody>
      </p:sp>
      <p:sp>
        <p:nvSpPr>
          <p:cNvPr id="11" name="object 11"/>
          <p:cNvSpPr/>
          <p:nvPr/>
        </p:nvSpPr>
        <p:spPr>
          <a:xfrm>
            <a:off x="8523731" y="474116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a:p>
        </p:txBody>
      </p:sp>
      <p:sp>
        <p:nvSpPr>
          <p:cNvPr id="12" name="object 12"/>
          <p:cNvSpPr/>
          <p:nvPr/>
        </p:nvSpPr>
        <p:spPr>
          <a:xfrm>
            <a:off x="8322564" y="362864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a:p>
        </p:txBody>
      </p:sp>
      <p:sp>
        <p:nvSpPr>
          <p:cNvPr id="13" name="object 13"/>
          <p:cNvSpPr/>
          <p:nvPr/>
        </p:nvSpPr>
        <p:spPr>
          <a:xfrm>
            <a:off x="8763761" y="401040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a:p>
        </p:txBody>
      </p:sp>
      <p:sp>
        <p:nvSpPr>
          <p:cNvPr id="14" name="object 14"/>
          <p:cNvSpPr txBox="1"/>
          <p:nvPr/>
        </p:nvSpPr>
        <p:spPr>
          <a:xfrm>
            <a:off x="2185134" y="304800"/>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400" dirty="0">
              <a:latin typeface="Calibri"/>
              <a:cs typeface="Calibri"/>
            </a:endParaRPr>
          </a:p>
        </p:txBody>
      </p:sp>
      <p:sp>
        <p:nvSpPr>
          <p:cNvPr id="15" name="object 15"/>
          <p:cNvSpPr txBox="1"/>
          <p:nvPr/>
        </p:nvSpPr>
        <p:spPr>
          <a:xfrm>
            <a:off x="991361" y="1228205"/>
            <a:ext cx="6141721" cy="3597739"/>
          </a:xfrm>
          <a:prstGeom prst="rect">
            <a:avLst/>
          </a:prstGeom>
        </p:spPr>
        <p:txBody>
          <a:bodyPr vert="horz" wrap="square" lIns="0" tIns="0" rIns="0" bIns="0" rtlCol="0">
            <a:noAutofit/>
          </a:bodyPr>
          <a:lstStyle/>
          <a:p>
            <a:pPr marL="12700" marR="12700" algn="just">
              <a:lnSpc>
                <a:spcPts val="3000"/>
              </a:lnSpc>
              <a:spcAft>
                <a:spcPts val="1200"/>
              </a:spcAft>
            </a:pPr>
            <a:r>
              <a:rPr lang="es-MX" sz="2000" dirty="0">
                <a:solidFill>
                  <a:srgbClr val="C5DAEB"/>
                </a:solidFill>
                <a:cs typeface="Calibri"/>
              </a:rPr>
              <a:t>La ejecución del “Estructura repetitiva </a:t>
            </a:r>
            <a:r>
              <a:rPr lang="es-MX" sz="2000" dirty="0" err="1">
                <a:solidFill>
                  <a:srgbClr val="C5DAEB"/>
                </a:solidFill>
                <a:cs typeface="Calibri"/>
              </a:rPr>
              <a:t>While</a:t>
            </a:r>
            <a:r>
              <a:rPr lang="es-MX" sz="2000" dirty="0">
                <a:solidFill>
                  <a:srgbClr val="C5DAEB"/>
                </a:solidFill>
                <a:cs typeface="Calibri"/>
              </a:rPr>
              <a:t>“ sucede así:</a:t>
            </a:r>
          </a:p>
          <a:p>
            <a:pPr marL="469900" marR="12700" indent="-457200" algn="just">
              <a:lnSpc>
                <a:spcPts val="3000"/>
              </a:lnSpc>
              <a:spcAft>
                <a:spcPts val="1200"/>
              </a:spcAft>
              <a:buFont typeface="+mj-lt"/>
              <a:buAutoNum type="arabicPeriod"/>
            </a:pPr>
            <a:r>
              <a:rPr lang="es-MX" sz="2000" dirty="0">
                <a:solidFill>
                  <a:srgbClr val="C5DAEB"/>
                </a:solidFill>
                <a:cs typeface="Calibri"/>
              </a:rPr>
              <a:t>Se evalúa la </a:t>
            </a:r>
            <a:r>
              <a:rPr lang="es-MX" sz="2000" b="1" dirty="0">
                <a:solidFill>
                  <a:srgbClr val="FFC000"/>
                </a:solidFill>
                <a:cs typeface="Calibri"/>
              </a:rPr>
              <a:t>condición</a:t>
            </a:r>
            <a:r>
              <a:rPr lang="es-MX" sz="2000" dirty="0">
                <a:solidFill>
                  <a:srgbClr val="FFC000"/>
                </a:solidFill>
                <a:cs typeface="Calibri"/>
              </a:rPr>
              <a:t> </a:t>
            </a:r>
            <a:r>
              <a:rPr lang="es-MX" sz="2000" dirty="0">
                <a:solidFill>
                  <a:srgbClr val="C5DAEB"/>
                </a:solidFill>
                <a:cs typeface="Calibri"/>
              </a:rPr>
              <a:t>(</a:t>
            </a:r>
            <a:r>
              <a:rPr lang="es-MX" sz="2000" i="1" dirty="0">
                <a:solidFill>
                  <a:srgbClr val="C5DAEB"/>
                </a:solidFill>
                <a:cs typeface="Calibri"/>
              </a:rPr>
              <a:t>expresión lógica</a:t>
            </a:r>
            <a:r>
              <a:rPr lang="es-MX" sz="2000" dirty="0">
                <a:solidFill>
                  <a:srgbClr val="C5DAEB"/>
                </a:solidFill>
                <a:cs typeface="Calibri"/>
              </a:rPr>
              <a:t>).</a:t>
            </a:r>
          </a:p>
          <a:p>
            <a:pPr marL="469900" marR="12700" indent="-457200" algn="just">
              <a:lnSpc>
                <a:spcPts val="3000"/>
              </a:lnSpc>
              <a:spcAft>
                <a:spcPts val="1200"/>
              </a:spcAft>
              <a:buFont typeface="+mj-lt"/>
              <a:buAutoNum type="arabicPeriod"/>
            </a:pPr>
            <a:r>
              <a:rPr lang="es-MX" sz="2000" dirty="0">
                <a:solidFill>
                  <a:srgbClr val="C5DAEB"/>
                </a:solidFill>
                <a:cs typeface="Calibri"/>
              </a:rPr>
              <a:t>Si el resultado de la </a:t>
            </a:r>
            <a:r>
              <a:rPr lang="es-MX" sz="2000" b="1" dirty="0">
                <a:solidFill>
                  <a:srgbClr val="FFC000"/>
                </a:solidFill>
                <a:cs typeface="Calibri"/>
              </a:rPr>
              <a:t>condición</a:t>
            </a:r>
            <a:r>
              <a:rPr lang="es-MX" sz="2000" dirty="0">
                <a:solidFill>
                  <a:srgbClr val="C5DAEB"/>
                </a:solidFill>
                <a:cs typeface="Calibri"/>
              </a:rPr>
              <a:t> (</a:t>
            </a:r>
            <a:r>
              <a:rPr lang="es-MX" sz="2000" i="1" dirty="0">
                <a:solidFill>
                  <a:srgbClr val="C5DAEB"/>
                </a:solidFill>
                <a:cs typeface="Calibri"/>
              </a:rPr>
              <a:t>expresión lógica</a:t>
            </a:r>
            <a:r>
              <a:rPr lang="es-MX" sz="2000" dirty="0">
                <a:solidFill>
                  <a:srgbClr val="C5DAEB"/>
                </a:solidFill>
                <a:cs typeface="Calibri"/>
              </a:rPr>
              <a:t>) es </a:t>
            </a:r>
            <a:r>
              <a:rPr lang="es-MX" sz="2000" b="1" dirty="0">
                <a:solidFill>
                  <a:schemeClr val="accent6">
                    <a:lumMod val="75000"/>
                  </a:schemeClr>
                </a:solidFill>
                <a:cs typeface="Calibri"/>
              </a:rPr>
              <a:t>falso</a:t>
            </a:r>
            <a:r>
              <a:rPr lang="es-MX" sz="2000" dirty="0">
                <a:solidFill>
                  <a:srgbClr val="C5DAEB"/>
                </a:solidFill>
                <a:cs typeface="Calibri"/>
              </a:rPr>
              <a:t>, las instrucciones no se ejecutan y se pasa a ejecutar la siguiente instrucción en el programa.</a:t>
            </a:r>
          </a:p>
          <a:p>
            <a:pPr marL="469900" marR="12700" indent="-457200" algn="just">
              <a:lnSpc>
                <a:spcPts val="3000"/>
              </a:lnSpc>
              <a:spcAft>
                <a:spcPts val="1200"/>
              </a:spcAft>
              <a:buFont typeface="+mj-lt"/>
              <a:buAutoNum type="arabicPeriod"/>
            </a:pPr>
            <a:r>
              <a:rPr lang="es-MX" sz="2000" dirty="0">
                <a:solidFill>
                  <a:srgbClr val="C5DAEB"/>
                </a:solidFill>
                <a:cs typeface="Calibri"/>
              </a:rPr>
              <a:t>Si el resultado de la </a:t>
            </a:r>
            <a:r>
              <a:rPr lang="es-MX" sz="2000" b="1" dirty="0">
                <a:solidFill>
                  <a:srgbClr val="FFC000"/>
                </a:solidFill>
                <a:cs typeface="Calibri"/>
              </a:rPr>
              <a:t>condición</a:t>
            </a:r>
            <a:r>
              <a:rPr lang="es-MX" sz="2000" dirty="0">
                <a:solidFill>
                  <a:srgbClr val="C5DAEB"/>
                </a:solidFill>
                <a:cs typeface="Calibri"/>
              </a:rPr>
              <a:t> (</a:t>
            </a:r>
            <a:r>
              <a:rPr lang="es-MX" sz="2000" i="1" dirty="0">
                <a:solidFill>
                  <a:srgbClr val="C5DAEB"/>
                </a:solidFill>
                <a:cs typeface="Calibri"/>
              </a:rPr>
              <a:t>expresión lógica</a:t>
            </a:r>
            <a:r>
              <a:rPr lang="es-MX" sz="2000" dirty="0">
                <a:solidFill>
                  <a:srgbClr val="C5DAEB"/>
                </a:solidFill>
                <a:cs typeface="Calibri"/>
              </a:rPr>
              <a:t>) es </a:t>
            </a:r>
            <a:r>
              <a:rPr lang="es-MX" sz="2000" b="1" dirty="0">
                <a:solidFill>
                  <a:schemeClr val="accent6">
                    <a:lumMod val="75000"/>
                  </a:schemeClr>
                </a:solidFill>
                <a:cs typeface="Calibri"/>
              </a:rPr>
              <a:t>verdadero</a:t>
            </a:r>
            <a:r>
              <a:rPr lang="es-MX" sz="2000" dirty="0">
                <a:solidFill>
                  <a:srgbClr val="C5DAEB"/>
                </a:solidFill>
                <a:cs typeface="Calibri"/>
              </a:rPr>
              <a:t>, se ejecuta(n) la(s) instrucción(es) y el proceso se repite comenzando desde el inicio del ciclo.</a:t>
            </a:r>
          </a:p>
        </p:txBody>
      </p:sp>
      <p:sp>
        <p:nvSpPr>
          <p:cNvPr id="25" name="object 25"/>
          <p:cNvSpPr txBox="1"/>
          <p:nvPr/>
        </p:nvSpPr>
        <p:spPr>
          <a:xfrm>
            <a:off x="92456" y="4869179"/>
            <a:ext cx="102870" cy="203200"/>
          </a:xfrm>
          <a:prstGeom prst="rect">
            <a:avLst/>
          </a:prstGeom>
        </p:spPr>
        <p:txBody>
          <a:bodyPr vert="horz" wrap="square" lIns="0" tIns="0" rIns="0" bIns="0" rtlCol="0">
            <a:noAutofit/>
          </a:bodyPr>
          <a:lstStyle/>
          <a:p>
            <a:pPr marL="12700">
              <a:lnSpc>
                <a:spcPct val="100000"/>
              </a:lnSpc>
            </a:pPr>
            <a:r>
              <a:rPr lang="es-MX" sz="1200" spc="-10" dirty="0">
                <a:solidFill>
                  <a:srgbClr val="18BAD4"/>
                </a:solidFill>
                <a:latin typeface="Calibri"/>
                <a:cs typeface="Calibri"/>
              </a:rPr>
              <a:t>2</a:t>
            </a:r>
            <a:endParaRPr sz="1200" dirty="0">
              <a:latin typeface="Calibri"/>
              <a:cs typeface="Calibri"/>
            </a:endParaRPr>
          </a:p>
        </p:txBody>
      </p:sp>
      <p:pic>
        <p:nvPicPr>
          <p:cNvPr id="19" name="Imagen 18">
            <a:extLst>
              <a:ext uri="{FF2B5EF4-FFF2-40B4-BE49-F238E27FC236}">
                <a16:creationId xmlns:a16="http://schemas.microsoft.com/office/drawing/2014/main" id="{B5706C42-F30D-48E1-985C-816C2F554699}"/>
              </a:ext>
            </a:extLst>
          </p:cNvPr>
          <p:cNvPicPr>
            <a:picLocks noChangeAspect="1"/>
          </p:cNvPicPr>
          <p:nvPr/>
        </p:nvPicPr>
        <p:blipFill>
          <a:blip r:embed="rId4"/>
          <a:stretch>
            <a:fillRect/>
          </a:stretch>
        </p:blipFill>
        <p:spPr>
          <a:xfrm>
            <a:off x="7214617" y="1305559"/>
            <a:ext cx="1876043" cy="1993989"/>
          </a:xfrm>
          <a:prstGeom prst="rect">
            <a:avLst/>
          </a:prstGeom>
        </p:spPr>
      </p:pic>
    </p:spTree>
    <p:extLst>
      <p:ext uri="{BB962C8B-B14F-4D97-AF65-F5344CB8AC3E}">
        <p14:creationId xmlns:p14="http://schemas.microsoft.com/office/powerpoint/2010/main" val="119894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120896"/>
            <a:ext cx="684276" cy="594360"/>
          </a:xfrm>
          <a:prstGeom prst="rect">
            <a:avLst/>
          </a:prstGeom>
          <a:blipFill>
            <a:blip r:embed="rId2" cstate="print"/>
            <a:stretch>
              <a:fillRect/>
            </a:stretch>
          </a:blipFill>
        </p:spPr>
        <p:txBody>
          <a:bodyPr wrap="square" lIns="0" tIns="0" rIns="0" bIns="0" rtlCol="0">
            <a:noAutofit/>
          </a:bodyPr>
          <a:lstStyle/>
          <a:p>
            <a:endParaRPr/>
          </a:p>
        </p:txBody>
      </p:sp>
      <p:sp>
        <p:nvSpPr>
          <p:cNvPr id="3" name="object 3"/>
          <p:cNvSpPr/>
          <p:nvPr/>
        </p:nvSpPr>
        <p:spPr>
          <a:xfrm>
            <a:off x="315468" y="178307"/>
            <a:ext cx="1089660" cy="943355"/>
          </a:xfrm>
          <a:prstGeom prst="rect">
            <a:avLst/>
          </a:prstGeom>
          <a:blipFill>
            <a:blip r:embed="rId3" cstate="print"/>
            <a:stretch>
              <a:fillRect/>
            </a:stretch>
          </a:blipFill>
        </p:spPr>
        <p:txBody>
          <a:bodyPr wrap="square" lIns="0" tIns="0" rIns="0" bIns="0" rtlCol="0">
            <a:noAutofit/>
          </a:bodyPr>
          <a:lstStyle/>
          <a:p>
            <a:endParaRPr/>
          </a:p>
        </p:txBody>
      </p:sp>
      <p:sp>
        <p:nvSpPr>
          <p:cNvPr id="4" name="object 4"/>
          <p:cNvSpPr/>
          <p:nvPr/>
        </p:nvSpPr>
        <p:spPr>
          <a:xfrm>
            <a:off x="0" y="847344"/>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a:p>
        </p:txBody>
      </p:sp>
      <p:sp>
        <p:nvSpPr>
          <p:cNvPr id="5" name="object 5"/>
          <p:cNvSpPr/>
          <p:nvPr/>
        </p:nvSpPr>
        <p:spPr>
          <a:xfrm>
            <a:off x="502919" y="116128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a:p>
        </p:txBody>
      </p:sp>
      <p:sp>
        <p:nvSpPr>
          <p:cNvPr id="6" name="object 6"/>
          <p:cNvSpPr/>
          <p:nvPr/>
        </p:nvSpPr>
        <p:spPr>
          <a:xfrm>
            <a:off x="1208532" y="0"/>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a:p>
        </p:txBody>
      </p:sp>
      <p:sp>
        <p:nvSpPr>
          <p:cNvPr id="7" name="object 7"/>
          <p:cNvSpPr/>
          <p:nvPr/>
        </p:nvSpPr>
        <p:spPr>
          <a:xfrm>
            <a:off x="1208532" y="0"/>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a:p>
        </p:txBody>
      </p:sp>
      <p:sp>
        <p:nvSpPr>
          <p:cNvPr id="8" name="object 8"/>
          <p:cNvSpPr/>
          <p:nvPr/>
        </p:nvSpPr>
        <p:spPr>
          <a:xfrm>
            <a:off x="248411" y="5029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a:p>
        </p:txBody>
      </p:sp>
      <p:sp>
        <p:nvSpPr>
          <p:cNvPr id="9" name="object 9"/>
          <p:cNvSpPr/>
          <p:nvPr/>
        </p:nvSpPr>
        <p:spPr>
          <a:xfrm>
            <a:off x="8763000" y="472135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a:p>
        </p:txBody>
      </p:sp>
      <p:sp>
        <p:nvSpPr>
          <p:cNvPr id="10" name="object 10"/>
          <p:cNvSpPr/>
          <p:nvPr/>
        </p:nvSpPr>
        <p:spPr>
          <a:xfrm>
            <a:off x="8763000" y="4486655"/>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a:p>
        </p:txBody>
      </p:sp>
      <p:sp>
        <p:nvSpPr>
          <p:cNvPr id="11" name="object 11"/>
          <p:cNvSpPr/>
          <p:nvPr/>
        </p:nvSpPr>
        <p:spPr>
          <a:xfrm>
            <a:off x="8523731" y="474116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a:p>
        </p:txBody>
      </p:sp>
      <p:sp>
        <p:nvSpPr>
          <p:cNvPr id="12" name="object 12"/>
          <p:cNvSpPr/>
          <p:nvPr/>
        </p:nvSpPr>
        <p:spPr>
          <a:xfrm>
            <a:off x="8322564" y="362864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a:p>
        </p:txBody>
      </p:sp>
      <p:sp>
        <p:nvSpPr>
          <p:cNvPr id="13" name="object 13"/>
          <p:cNvSpPr/>
          <p:nvPr/>
        </p:nvSpPr>
        <p:spPr>
          <a:xfrm>
            <a:off x="8763761" y="401040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a:p>
        </p:txBody>
      </p:sp>
      <p:sp>
        <p:nvSpPr>
          <p:cNvPr id="14" name="object 14"/>
          <p:cNvSpPr txBox="1"/>
          <p:nvPr/>
        </p:nvSpPr>
        <p:spPr>
          <a:xfrm>
            <a:off x="2325341" y="245730"/>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000" b="1" dirty="0">
              <a:solidFill>
                <a:schemeClr val="bg1"/>
              </a:solidFill>
              <a:latin typeface="Calibri"/>
              <a:cs typeface="Calibri"/>
            </a:endParaRPr>
          </a:p>
        </p:txBody>
      </p:sp>
      <p:sp>
        <p:nvSpPr>
          <p:cNvPr id="25" name="object 25"/>
          <p:cNvSpPr txBox="1"/>
          <p:nvPr/>
        </p:nvSpPr>
        <p:spPr>
          <a:xfrm>
            <a:off x="92456" y="4869179"/>
            <a:ext cx="102870" cy="203200"/>
          </a:xfrm>
          <a:prstGeom prst="rect">
            <a:avLst/>
          </a:prstGeom>
        </p:spPr>
        <p:txBody>
          <a:bodyPr vert="horz" wrap="square" lIns="0" tIns="0" rIns="0" bIns="0" rtlCol="0">
            <a:noAutofit/>
          </a:bodyPr>
          <a:lstStyle/>
          <a:p>
            <a:pPr marL="12700">
              <a:lnSpc>
                <a:spcPct val="100000"/>
              </a:lnSpc>
            </a:pPr>
            <a:r>
              <a:rPr lang="es-MX" sz="1200" spc="-10" dirty="0">
                <a:solidFill>
                  <a:srgbClr val="18BAD4"/>
                </a:solidFill>
                <a:latin typeface="Calibri"/>
                <a:cs typeface="Calibri"/>
              </a:rPr>
              <a:t>2</a:t>
            </a:r>
            <a:endParaRPr sz="1200" dirty="0">
              <a:latin typeface="Calibri"/>
              <a:cs typeface="Calibri"/>
            </a:endParaRPr>
          </a:p>
        </p:txBody>
      </p:sp>
      <p:sp>
        <p:nvSpPr>
          <p:cNvPr id="18" name="object 16">
            <a:extLst>
              <a:ext uri="{FF2B5EF4-FFF2-40B4-BE49-F238E27FC236}">
                <a16:creationId xmlns:a16="http://schemas.microsoft.com/office/drawing/2014/main" id="{77CE7CE8-F903-48A6-858A-51F558E79132}"/>
              </a:ext>
            </a:extLst>
          </p:cNvPr>
          <p:cNvSpPr txBox="1"/>
          <p:nvPr/>
        </p:nvSpPr>
        <p:spPr>
          <a:xfrm>
            <a:off x="1887333" y="1993531"/>
            <a:ext cx="6435231" cy="1237134"/>
          </a:xfrm>
          <a:prstGeom prst="rect">
            <a:avLst/>
          </a:prstGeom>
        </p:spPr>
        <p:txBody>
          <a:bodyPr vert="horz" wrap="square" lIns="0" tIns="0" rIns="0" bIns="0" rtlCol="0">
            <a:noAutofit/>
          </a:bodyPr>
          <a:lstStyle/>
          <a:p>
            <a:pPr marL="12700">
              <a:lnSpc>
                <a:spcPts val="3500"/>
              </a:lnSpc>
            </a:pPr>
            <a:r>
              <a:rPr sz="2400" b="1" dirty="0">
                <a:solidFill>
                  <a:srgbClr val="92D050"/>
                </a:solidFill>
                <a:latin typeface="Consolas"/>
                <a:cs typeface="Consolas"/>
              </a:rPr>
              <a:t>whi</a:t>
            </a:r>
            <a:r>
              <a:rPr sz="2400" b="1" spc="-10" dirty="0">
                <a:solidFill>
                  <a:srgbClr val="92D050"/>
                </a:solidFill>
                <a:latin typeface="Consolas"/>
                <a:cs typeface="Consolas"/>
              </a:rPr>
              <a:t>l</a:t>
            </a:r>
            <a:r>
              <a:rPr sz="2400" b="1" spc="0" dirty="0">
                <a:solidFill>
                  <a:srgbClr val="92D050"/>
                </a:solidFill>
                <a:latin typeface="Consolas"/>
                <a:cs typeface="Consolas"/>
              </a:rPr>
              <a:t>e</a:t>
            </a:r>
            <a:r>
              <a:rPr sz="2400" b="1" spc="5" dirty="0">
                <a:solidFill>
                  <a:srgbClr val="FFFFFF"/>
                </a:solidFill>
                <a:latin typeface="Consolas"/>
                <a:cs typeface="Consolas"/>
              </a:rPr>
              <a:t> </a:t>
            </a:r>
            <a:r>
              <a:rPr sz="2400" b="1" spc="-15" dirty="0">
                <a:solidFill>
                  <a:srgbClr val="FFC000"/>
                </a:solidFill>
                <a:latin typeface="Consolas"/>
                <a:cs typeface="Consolas"/>
              </a:rPr>
              <a:t>c</a:t>
            </a:r>
            <a:r>
              <a:rPr sz="2400" b="1" spc="0" dirty="0">
                <a:solidFill>
                  <a:srgbClr val="FFC000"/>
                </a:solidFill>
                <a:latin typeface="Consolas"/>
                <a:cs typeface="Consolas"/>
              </a:rPr>
              <a:t>on</a:t>
            </a:r>
            <a:r>
              <a:rPr sz="2400" b="1" spc="-10" dirty="0">
                <a:solidFill>
                  <a:srgbClr val="FFC000"/>
                </a:solidFill>
                <a:latin typeface="Consolas"/>
                <a:cs typeface="Consolas"/>
              </a:rPr>
              <a:t>d</a:t>
            </a:r>
            <a:r>
              <a:rPr sz="2400" b="1" spc="-15" dirty="0">
                <a:solidFill>
                  <a:srgbClr val="FFC000"/>
                </a:solidFill>
                <a:latin typeface="Consolas"/>
                <a:cs typeface="Consolas"/>
              </a:rPr>
              <a:t>i</a:t>
            </a:r>
            <a:r>
              <a:rPr sz="2400" b="1" spc="0" dirty="0">
                <a:solidFill>
                  <a:srgbClr val="FFC000"/>
                </a:solidFill>
                <a:latin typeface="Consolas"/>
                <a:cs typeface="Consolas"/>
              </a:rPr>
              <a:t>ció</a:t>
            </a:r>
            <a:r>
              <a:rPr sz="2400" b="1" spc="-10" dirty="0">
                <a:solidFill>
                  <a:srgbClr val="FFC000"/>
                </a:solidFill>
                <a:latin typeface="Consolas"/>
                <a:cs typeface="Consolas"/>
              </a:rPr>
              <a:t>n</a:t>
            </a:r>
            <a:r>
              <a:rPr sz="2400" spc="0" dirty="0">
                <a:solidFill>
                  <a:srgbClr val="FFFFFF"/>
                </a:solidFill>
                <a:latin typeface="Consolas"/>
                <a:cs typeface="Consolas"/>
              </a:rPr>
              <a:t>:</a:t>
            </a:r>
            <a:endParaRPr sz="2400" dirty="0">
              <a:latin typeface="Consolas"/>
              <a:cs typeface="Consolas"/>
            </a:endParaRPr>
          </a:p>
          <a:p>
            <a:pPr marL="1271270" marR="12700">
              <a:lnSpc>
                <a:spcPts val="3500"/>
              </a:lnSpc>
            </a:pPr>
            <a:r>
              <a:rPr sz="2400" b="1" spc="-10" dirty="0">
                <a:solidFill>
                  <a:srgbClr val="FFFFFF"/>
                </a:solidFill>
                <a:latin typeface="Consolas"/>
                <a:cs typeface="Consolas"/>
              </a:rPr>
              <a:t>#</a:t>
            </a:r>
            <a:r>
              <a:rPr lang="es-MX" sz="2400" b="1" spc="-10" dirty="0" err="1">
                <a:solidFill>
                  <a:srgbClr val="FFFFFF"/>
                </a:solidFill>
                <a:latin typeface="Consolas"/>
                <a:cs typeface="Consolas"/>
              </a:rPr>
              <a:t>Intrucciones</a:t>
            </a:r>
            <a:r>
              <a:rPr lang="es-MX" sz="2400" b="1" spc="-10" dirty="0">
                <a:solidFill>
                  <a:srgbClr val="FFFFFF"/>
                </a:solidFill>
                <a:latin typeface="Consolas"/>
                <a:cs typeface="Consolas"/>
              </a:rPr>
              <a:t> a </a:t>
            </a:r>
            <a:r>
              <a:rPr sz="2400" b="1" spc="-10" dirty="0" err="1">
                <a:solidFill>
                  <a:srgbClr val="FFFFFF"/>
                </a:solidFill>
                <a:latin typeface="Consolas"/>
                <a:cs typeface="Consolas"/>
              </a:rPr>
              <a:t>r</a:t>
            </a:r>
            <a:r>
              <a:rPr sz="2400" b="1" spc="0" dirty="0" err="1">
                <a:solidFill>
                  <a:srgbClr val="FFFFFF"/>
                </a:solidFill>
                <a:latin typeface="Consolas"/>
                <a:cs typeface="Consolas"/>
              </a:rPr>
              <a:t>epetir</a:t>
            </a:r>
            <a:endParaRPr sz="2400" dirty="0">
              <a:latin typeface="Consolas"/>
              <a:cs typeface="Consolas"/>
            </a:endParaRPr>
          </a:p>
        </p:txBody>
      </p:sp>
      <p:sp>
        <p:nvSpPr>
          <p:cNvPr id="21" name="object 15">
            <a:extLst>
              <a:ext uri="{FF2B5EF4-FFF2-40B4-BE49-F238E27FC236}">
                <a16:creationId xmlns:a16="http://schemas.microsoft.com/office/drawing/2014/main" id="{E67F5228-E73D-48BC-BB9C-E65E5F06BD94}"/>
              </a:ext>
            </a:extLst>
          </p:cNvPr>
          <p:cNvSpPr txBox="1"/>
          <p:nvPr/>
        </p:nvSpPr>
        <p:spPr>
          <a:xfrm>
            <a:off x="1818908" y="1139951"/>
            <a:ext cx="6846555" cy="594359"/>
          </a:xfrm>
          <a:prstGeom prst="rect">
            <a:avLst/>
          </a:prstGeom>
        </p:spPr>
        <p:txBody>
          <a:bodyPr vert="horz" wrap="square" lIns="0" tIns="0" rIns="0" bIns="0" rtlCol="0">
            <a:noAutofit/>
          </a:bodyPr>
          <a:lstStyle/>
          <a:p>
            <a:pPr marL="12700" marR="12700" algn="just">
              <a:spcAft>
                <a:spcPts val="600"/>
              </a:spcAft>
            </a:pPr>
            <a:r>
              <a:rPr lang="es-MX" sz="2000" dirty="0">
                <a:solidFill>
                  <a:srgbClr val="C5DAEB"/>
                </a:solidFill>
                <a:cs typeface="Calibri"/>
              </a:rPr>
              <a:t>La estructura básica de la estructura repetitiva </a:t>
            </a:r>
            <a:r>
              <a:rPr lang="es-MX" sz="2000" dirty="0" err="1">
                <a:solidFill>
                  <a:srgbClr val="C5DAEB"/>
                </a:solidFill>
                <a:cs typeface="Calibri"/>
              </a:rPr>
              <a:t>While</a:t>
            </a:r>
            <a:r>
              <a:rPr lang="es-MX" sz="2000" dirty="0">
                <a:solidFill>
                  <a:srgbClr val="C5DAEB"/>
                </a:solidFill>
                <a:cs typeface="Calibri"/>
              </a:rPr>
              <a:t> en Python tiene la siguiente forma:</a:t>
            </a:r>
          </a:p>
        </p:txBody>
      </p:sp>
      <p:pic>
        <p:nvPicPr>
          <p:cNvPr id="22" name="Imagen 21">
            <a:extLst>
              <a:ext uri="{FF2B5EF4-FFF2-40B4-BE49-F238E27FC236}">
                <a16:creationId xmlns:a16="http://schemas.microsoft.com/office/drawing/2014/main" id="{246FABB0-351F-430F-A260-46F6178A6496}"/>
              </a:ext>
            </a:extLst>
          </p:cNvPr>
          <p:cNvPicPr>
            <a:picLocks noChangeAspect="1"/>
          </p:cNvPicPr>
          <p:nvPr/>
        </p:nvPicPr>
        <p:blipFill>
          <a:blip r:embed="rId4"/>
          <a:stretch>
            <a:fillRect/>
          </a:stretch>
        </p:blipFill>
        <p:spPr>
          <a:xfrm>
            <a:off x="3814014" y="3031795"/>
            <a:ext cx="3228975" cy="1993989"/>
          </a:xfrm>
          <a:prstGeom prst="rect">
            <a:avLst/>
          </a:prstGeom>
        </p:spPr>
      </p:pic>
      <p:sp>
        <p:nvSpPr>
          <p:cNvPr id="23" name="object 20">
            <a:extLst>
              <a:ext uri="{FF2B5EF4-FFF2-40B4-BE49-F238E27FC236}">
                <a16:creationId xmlns:a16="http://schemas.microsoft.com/office/drawing/2014/main" id="{211DA9D6-F0FD-45D0-9EFA-8005F756F4B6}"/>
              </a:ext>
            </a:extLst>
          </p:cNvPr>
          <p:cNvSpPr/>
          <p:nvPr/>
        </p:nvSpPr>
        <p:spPr>
          <a:xfrm>
            <a:off x="4634046" y="2179470"/>
            <a:ext cx="683387" cy="171151"/>
          </a:xfrm>
          <a:custGeom>
            <a:avLst/>
            <a:gdLst/>
            <a:ahLst/>
            <a:cxnLst/>
            <a:rect l="l" t="t" r="r" b="b"/>
            <a:pathLst>
              <a:path w="683387" h="171151">
                <a:moveTo>
                  <a:pt x="608291" y="85892"/>
                </a:moveTo>
                <a:lnTo>
                  <a:pt x="515050" y="142554"/>
                </a:lnTo>
                <a:lnTo>
                  <a:pt x="513262" y="153234"/>
                </a:lnTo>
                <a:lnTo>
                  <a:pt x="518458" y="166299"/>
                </a:lnTo>
                <a:lnTo>
                  <a:pt x="529180" y="171151"/>
                </a:lnTo>
                <a:lnTo>
                  <a:pt x="540893" y="168740"/>
                </a:lnTo>
                <a:lnTo>
                  <a:pt x="650754" y="104605"/>
                </a:lnTo>
                <a:lnTo>
                  <a:pt x="645668" y="104605"/>
                </a:lnTo>
                <a:lnTo>
                  <a:pt x="645668" y="102065"/>
                </a:lnTo>
                <a:lnTo>
                  <a:pt x="636016" y="102065"/>
                </a:lnTo>
                <a:lnTo>
                  <a:pt x="608291" y="85892"/>
                </a:lnTo>
                <a:close/>
              </a:path>
              <a:path w="683387" h="171151">
                <a:moveTo>
                  <a:pt x="575056" y="66505"/>
                </a:moveTo>
                <a:lnTo>
                  <a:pt x="0" y="66505"/>
                </a:lnTo>
                <a:lnTo>
                  <a:pt x="0" y="104605"/>
                </a:lnTo>
                <a:lnTo>
                  <a:pt x="577499" y="104605"/>
                </a:lnTo>
                <a:lnTo>
                  <a:pt x="608291" y="85892"/>
                </a:lnTo>
                <a:lnTo>
                  <a:pt x="575056" y="66505"/>
                </a:lnTo>
                <a:close/>
              </a:path>
              <a:path w="683387" h="171151">
                <a:moveTo>
                  <a:pt x="650754" y="66505"/>
                </a:moveTo>
                <a:lnTo>
                  <a:pt x="645668" y="66505"/>
                </a:lnTo>
                <a:lnTo>
                  <a:pt x="645668" y="104605"/>
                </a:lnTo>
                <a:lnTo>
                  <a:pt x="650754" y="104605"/>
                </a:lnTo>
                <a:lnTo>
                  <a:pt x="683387" y="85555"/>
                </a:lnTo>
                <a:lnTo>
                  <a:pt x="650754" y="66505"/>
                </a:lnTo>
                <a:close/>
              </a:path>
              <a:path w="683387" h="171151">
                <a:moveTo>
                  <a:pt x="636016" y="69045"/>
                </a:moveTo>
                <a:lnTo>
                  <a:pt x="608291" y="85892"/>
                </a:lnTo>
                <a:lnTo>
                  <a:pt x="636016" y="102065"/>
                </a:lnTo>
                <a:lnTo>
                  <a:pt x="636016" y="69045"/>
                </a:lnTo>
                <a:close/>
              </a:path>
              <a:path w="683387" h="171151">
                <a:moveTo>
                  <a:pt x="645668" y="69045"/>
                </a:moveTo>
                <a:lnTo>
                  <a:pt x="636016" y="69045"/>
                </a:lnTo>
                <a:lnTo>
                  <a:pt x="636016" y="102065"/>
                </a:lnTo>
                <a:lnTo>
                  <a:pt x="645668" y="102065"/>
                </a:lnTo>
                <a:lnTo>
                  <a:pt x="645668" y="69045"/>
                </a:lnTo>
                <a:close/>
              </a:path>
              <a:path w="683387" h="171151">
                <a:moveTo>
                  <a:pt x="532253" y="0"/>
                </a:moveTo>
                <a:lnTo>
                  <a:pt x="521814" y="3565"/>
                </a:lnTo>
                <a:lnTo>
                  <a:pt x="512687" y="14753"/>
                </a:lnTo>
                <a:lnTo>
                  <a:pt x="513777" y="26420"/>
                </a:lnTo>
                <a:lnTo>
                  <a:pt x="521716" y="35390"/>
                </a:lnTo>
                <a:lnTo>
                  <a:pt x="608291" y="85892"/>
                </a:lnTo>
                <a:lnTo>
                  <a:pt x="636016" y="69045"/>
                </a:lnTo>
                <a:lnTo>
                  <a:pt x="645668" y="69045"/>
                </a:lnTo>
                <a:lnTo>
                  <a:pt x="645668" y="66505"/>
                </a:lnTo>
                <a:lnTo>
                  <a:pt x="650754" y="66505"/>
                </a:lnTo>
                <a:lnTo>
                  <a:pt x="540893" y="2370"/>
                </a:lnTo>
                <a:lnTo>
                  <a:pt x="532253" y="0"/>
                </a:lnTo>
                <a:close/>
              </a:path>
            </a:pathLst>
          </a:custGeom>
          <a:solidFill>
            <a:srgbClr val="357DB8"/>
          </a:solidFill>
        </p:spPr>
        <p:txBody>
          <a:bodyPr wrap="square" lIns="0" tIns="0" rIns="0" bIns="0" rtlCol="0">
            <a:noAutofit/>
          </a:bodyPr>
          <a:lstStyle/>
          <a:p>
            <a:endParaRPr/>
          </a:p>
        </p:txBody>
      </p:sp>
      <p:sp>
        <p:nvSpPr>
          <p:cNvPr id="24" name="object 22">
            <a:extLst>
              <a:ext uri="{FF2B5EF4-FFF2-40B4-BE49-F238E27FC236}">
                <a16:creationId xmlns:a16="http://schemas.microsoft.com/office/drawing/2014/main" id="{A28E68BB-5FE0-413F-98B3-34D43B238774}"/>
              </a:ext>
            </a:extLst>
          </p:cNvPr>
          <p:cNvSpPr txBox="1"/>
          <p:nvPr/>
        </p:nvSpPr>
        <p:spPr>
          <a:xfrm>
            <a:off x="5434315" y="2126950"/>
            <a:ext cx="3644703" cy="264748"/>
          </a:xfrm>
          <a:prstGeom prst="rect">
            <a:avLst/>
          </a:prstGeom>
        </p:spPr>
        <p:txBody>
          <a:bodyPr vert="horz" wrap="square" lIns="0" tIns="0" rIns="0" bIns="0" rtlCol="0">
            <a:noAutofit/>
          </a:bodyPr>
          <a:lstStyle/>
          <a:p>
            <a:pPr marL="12700">
              <a:lnSpc>
                <a:spcPct val="100000"/>
              </a:lnSpc>
            </a:pPr>
            <a:r>
              <a:rPr sz="1400" b="1" dirty="0" err="1">
                <a:solidFill>
                  <a:srgbClr val="00AFEF"/>
                </a:solidFill>
                <a:latin typeface="Arial"/>
                <a:cs typeface="Arial"/>
              </a:rPr>
              <a:t>Exp</a:t>
            </a:r>
            <a:r>
              <a:rPr sz="1400" b="1" spc="5" dirty="0" err="1">
                <a:solidFill>
                  <a:srgbClr val="00AFEF"/>
                </a:solidFill>
                <a:latin typeface="Arial"/>
                <a:cs typeface="Arial"/>
              </a:rPr>
              <a:t>r</a:t>
            </a:r>
            <a:r>
              <a:rPr sz="1400" b="1" spc="0" dirty="0" err="1">
                <a:solidFill>
                  <a:srgbClr val="00AFEF"/>
                </a:solidFill>
                <a:latin typeface="Arial"/>
                <a:cs typeface="Arial"/>
              </a:rPr>
              <a:t>es</a:t>
            </a:r>
            <a:r>
              <a:rPr sz="1400" b="1" spc="5" dirty="0" err="1">
                <a:solidFill>
                  <a:srgbClr val="00AFEF"/>
                </a:solidFill>
                <a:latin typeface="Arial"/>
                <a:cs typeface="Arial"/>
              </a:rPr>
              <a:t>i</a:t>
            </a:r>
            <a:r>
              <a:rPr sz="1400" b="1" spc="0" dirty="0" err="1">
                <a:solidFill>
                  <a:srgbClr val="00AFEF"/>
                </a:solidFill>
                <a:latin typeface="Arial"/>
                <a:cs typeface="Arial"/>
              </a:rPr>
              <a:t>ón</a:t>
            </a:r>
            <a:r>
              <a:rPr sz="1400" b="1" spc="-40" dirty="0">
                <a:solidFill>
                  <a:srgbClr val="00AFEF"/>
                </a:solidFill>
                <a:latin typeface="Arial"/>
                <a:cs typeface="Arial"/>
              </a:rPr>
              <a:t> </a:t>
            </a:r>
            <a:r>
              <a:rPr lang="es-MX" sz="1400" b="1" spc="-40" dirty="0">
                <a:solidFill>
                  <a:srgbClr val="00AFEF"/>
                </a:solidFill>
                <a:latin typeface="Arial"/>
                <a:cs typeface="Arial"/>
              </a:rPr>
              <a:t>lógica o </a:t>
            </a:r>
            <a:r>
              <a:rPr sz="1400" b="1" spc="0" dirty="0" err="1">
                <a:solidFill>
                  <a:srgbClr val="00AFEF"/>
                </a:solidFill>
                <a:latin typeface="Arial"/>
                <a:cs typeface="Arial"/>
              </a:rPr>
              <a:t>b</a:t>
            </a:r>
            <a:r>
              <a:rPr sz="1400" b="1" spc="-10" dirty="0" err="1">
                <a:solidFill>
                  <a:srgbClr val="00AFEF"/>
                </a:solidFill>
                <a:latin typeface="Arial"/>
                <a:cs typeface="Arial"/>
              </a:rPr>
              <a:t>o</a:t>
            </a:r>
            <a:r>
              <a:rPr sz="1400" b="1" spc="0" dirty="0" err="1">
                <a:solidFill>
                  <a:srgbClr val="00AFEF"/>
                </a:solidFill>
                <a:latin typeface="Arial"/>
                <a:cs typeface="Arial"/>
              </a:rPr>
              <a:t>oleana</a:t>
            </a:r>
            <a:r>
              <a:rPr sz="1400" b="1" spc="0" dirty="0">
                <a:solidFill>
                  <a:srgbClr val="00AFEF"/>
                </a:solidFill>
                <a:latin typeface="Arial"/>
                <a:cs typeface="Arial"/>
              </a:rPr>
              <a:t>:</a:t>
            </a:r>
            <a:r>
              <a:rPr sz="1400" b="1" spc="-45" dirty="0">
                <a:solidFill>
                  <a:srgbClr val="00AFEF"/>
                </a:solidFill>
                <a:latin typeface="Arial"/>
                <a:cs typeface="Arial"/>
              </a:rPr>
              <a:t> </a:t>
            </a:r>
            <a:r>
              <a:rPr sz="1400" b="1" spc="0" dirty="0">
                <a:solidFill>
                  <a:srgbClr val="00AFEF"/>
                </a:solidFill>
                <a:latin typeface="Arial"/>
                <a:cs typeface="Arial"/>
              </a:rPr>
              <a:t>co</a:t>
            </a:r>
            <a:r>
              <a:rPr sz="1400" b="1" spc="-10" dirty="0">
                <a:solidFill>
                  <a:srgbClr val="00AFEF"/>
                </a:solidFill>
                <a:latin typeface="Arial"/>
                <a:cs typeface="Arial"/>
              </a:rPr>
              <a:t>n</a:t>
            </a:r>
            <a:r>
              <a:rPr sz="1400" b="1" spc="0" dirty="0">
                <a:solidFill>
                  <a:srgbClr val="00AFEF"/>
                </a:solidFill>
                <a:latin typeface="Arial"/>
                <a:cs typeface="Arial"/>
              </a:rPr>
              <a:t>dic</a:t>
            </a:r>
            <a:r>
              <a:rPr sz="1400" b="1" spc="5" dirty="0">
                <a:solidFill>
                  <a:srgbClr val="00AFEF"/>
                </a:solidFill>
                <a:latin typeface="Arial"/>
                <a:cs typeface="Arial"/>
              </a:rPr>
              <a:t>i</a:t>
            </a:r>
            <a:r>
              <a:rPr sz="1400" b="1" spc="0" dirty="0">
                <a:solidFill>
                  <a:srgbClr val="00AFEF"/>
                </a:solidFill>
                <a:latin typeface="Arial"/>
                <a:cs typeface="Arial"/>
              </a:rPr>
              <a:t>ón</a:t>
            </a:r>
            <a:endParaRPr sz="1400" dirty="0">
              <a:latin typeface="Arial"/>
              <a:cs typeface="Arial"/>
            </a:endParaRPr>
          </a:p>
        </p:txBody>
      </p:sp>
    </p:spTree>
    <p:extLst>
      <p:ext uri="{BB962C8B-B14F-4D97-AF65-F5344CB8AC3E}">
        <p14:creationId xmlns:p14="http://schemas.microsoft.com/office/powerpoint/2010/main" val="3175363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048000" y="2648173"/>
            <a:ext cx="4876800" cy="1077754"/>
          </a:xfrm>
          <a:prstGeom prst="rect">
            <a:avLst/>
          </a:prstGeom>
        </p:spPr>
        <p:txBody>
          <a:bodyPr vert="horz" wrap="square" lIns="0" tIns="0" rIns="0" bIns="0" rtlCol="0">
            <a:noAutofit/>
          </a:bodyPr>
          <a:lstStyle/>
          <a:p>
            <a:pPr marL="9525" marR="9525">
              <a:lnSpc>
                <a:spcPct val="130100"/>
              </a:lnSpc>
            </a:pPr>
            <a:r>
              <a:rPr b="1" dirty="0">
                <a:solidFill>
                  <a:schemeClr val="bg1">
                    <a:lumMod val="95000"/>
                  </a:schemeClr>
                </a:solidFill>
                <a:latin typeface="Arial"/>
                <a:cs typeface="Arial"/>
              </a:rPr>
              <a:t>A</a:t>
            </a:r>
            <a:r>
              <a:rPr b="1" spc="-8" dirty="0">
                <a:solidFill>
                  <a:schemeClr val="bg1">
                    <a:lumMod val="95000"/>
                  </a:schemeClr>
                </a:solidFill>
                <a:latin typeface="Arial"/>
                <a:cs typeface="Arial"/>
              </a:rPr>
              <a:t>n</a:t>
            </a:r>
            <a:r>
              <a:rPr b="1" dirty="0">
                <a:solidFill>
                  <a:schemeClr val="bg1">
                    <a:lumMod val="95000"/>
                  </a:schemeClr>
                </a:solidFill>
                <a:latin typeface="Arial"/>
                <a:cs typeface="Arial"/>
              </a:rPr>
              <a:t>alizar la</a:t>
            </a:r>
            <a:r>
              <a:rPr b="1" spc="-11" dirty="0">
                <a:solidFill>
                  <a:schemeClr val="bg1">
                    <a:lumMod val="95000"/>
                  </a:schemeClr>
                </a:solidFill>
                <a:latin typeface="Arial"/>
                <a:cs typeface="Arial"/>
              </a:rPr>
              <a:t> </a:t>
            </a:r>
            <a:r>
              <a:rPr b="1" dirty="0">
                <a:solidFill>
                  <a:schemeClr val="bg1">
                    <a:lumMod val="95000"/>
                  </a:schemeClr>
                </a:solidFill>
                <a:latin typeface="Arial"/>
                <a:cs typeface="Arial"/>
              </a:rPr>
              <a:t>ejecución</a:t>
            </a:r>
            <a:r>
              <a:rPr b="1" spc="-11" dirty="0">
                <a:solidFill>
                  <a:schemeClr val="bg1">
                    <a:lumMod val="95000"/>
                  </a:schemeClr>
                </a:solidFill>
                <a:latin typeface="Arial"/>
                <a:cs typeface="Arial"/>
              </a:rPr>
              <a:t> </a:t>
            </a:r>
            <a:r>
              <a:rPr b="1" dirty="0">
                <a:solidFill>
                  <a:schemeClr val="bg1">
                    <a:lumMod val="95000"/>
                  </a:schemeClr>
                </a:solidFill>
                <a:latin typeface="Arial"/>
                <a:cs typeface="Arial"/>
              </a:rPr>
              <a:t>de la </a:t>
            </a:r>
            <a:r>
              <a:rPr b="1" spc="-8" dirty="0" err="1">
                <a:solidFill>
                  <a:schemeClr val="bg1">
                    <a:lumMod val="95000"/>
                  </a:schemeClr>
                </a:solidFill>
                <a:latin typeface="Arial"/>
                <a:cs typeface="Arial"/>
              </a:rPr>
              <a:t>s</a:t>
            </a:r>
            <a:r>
              <a:rPr b="1" dirty="0" err="1">
                <a:solidFill>
                  <a:schemeClr val="bg1">
                    <a:lumMod val="95000"/>
                  </a:schemeClr>
                </a:solidFill>
                <a:latin typeface="Arial"/>
                <a:cs typeface="Arial"/>
              </a:rPr>
              <a:t>iguiente</a:t>
            </a:r>
            <a:r>
              <a:rPr b="1" spc="-15" dirty="0">
                <a:solidFill>
                  <a:schemeClr val="bg1">
                    <a:lumMod val="95000"/>
                  </a:schemeClr>
                </a:solidFill>
                <a:latin typeface="Arial"/>
                <a:cs typeface="Arial"/>
              </a:rPr>
              <a:t> </a:t>
            </a:r>
            <a:r>
              <a:rPr b="1" dirty="0" err="1">
                <a:solidFill>
                  <a:schemeClr val="bg1">
                    <a:lumMod val="95000"/>
                  </a:schemeClr>
                </a:solidFill>
                <a:latin typeface="Arial"/>
                <a:cs typeface="Arial"/>
              </a:rPr>
              <a:t>simulación</a:t>
            </a:r>
            <a:r>
              <a:rPr lang="es-MX" b="1" dirty="0">
                <a:solidFill>
                  <a:schemeClr val="bg1">
                    <a:lumMod val="95000"/>
                  </a:schemeClr>
                </a:solidFill>
                <a:latin typeface="Arial"/>
                <a:cs typeface="Arial"/>
              </a:rPr>
              <a:t> en Python</a:t>
            </a:r>
            <a:endParaRPr dirty="0">
              <a:solidFill>
                <a:schemeClr val="bg1">
                  <a:lumMod val="95000"/>
                </a:schemeClr>
              </a:solidFill>
              <a:latin typeface="Arial"/>
              <a:cs typeface="Arial"/>
            </a:endParaRPr>
          </a:p>
        </p:txBody>
      </p:sp>
      <p:sp>
        <p:nvSpPr>
          <p:cNvPr id="6" name="object 14">
            <a:extLst>
              <a:ext uri="{FF2B5EF4-FFF2-40B4-BE49-F238E27FC236}">
                <a16:creationId xmlns:a16="http://schemas.microsoft.com/office/drawing/2014/main" id="{D17E7537-0AD4-43E8-A0CB-A038A5792979}"/>
              </a:ext>
            </a:extLst>
          </p:cNvPr>
          <p:cNvSpPr txBox="1"/>
          <p:nvPr/>
        </p:nvSpPr>
        <p:spPr>
          <a:xfrm>
            <a:off x="779526" y="1883521"/>
            <a:ext cx="6577866" cy="635000"/>
          </a:xfrm>
          <a:prstGeom prst="rect">
            <a:avLst/>
          </a:prstGeom>
        </p:spPr>
        <p:txBody>
          <a:bodyPr vert="horz" wrap="square" lIns="0" tIns="0" rIns="0" bIns="0" rtlCol="0">
            <a:noAutofit/>
          </a:bodyPr>
          <a:lstStyle/>
          <a:p>
            <a:pPr marL="12700" algn="ctr">
              <a:lnSpc>
                <a:spcPct val="100000"/>
              </a:lnSpc>
            </a:pPr>
            <a:r>
              <a:rPr lang="es-MX" sz="4400" spc="-25" dirty="0">
                <a:solidFill>
                  <a:srgbClr val="18BAD4"/>
                </a:solidFill>
                <a:latin typeface="Calibri"/>
                <a:cs typeface="Calibri"/>
              </a:rPr>
              <a:t>Actividad</a:t>
            </a:r>
            <a:endParaRPr sz="4000" b="1" dirty="0">
              <a:solidFill>
                <a:schemeClr val="bg1"/>
              </a:solidFill>
              <a:latin typeface="Calibri"/>
              <a:cs typeface="Calibri"/>
            </a:endParaRPr>
          </a:p>
        </p:txBody>
      </p:sp>
      <p:sp>
        <p:nvSpPr>
          <p:cNvPr id="14" name="object 2">
            <a:extLst>
              <a:ext uri="{FF2B5EF4-FFF2-40B4-BE49-F238E27FC236}">
                <a16:creationId xmlns:a16="http://schemas.microsoft.com/office/drawing/2014/main" id="{D889E8D3-D3AB-468E-9D8C-45CC32678C93}"/>
              </a:ext>
            </a:extLst>
          </p:cNvPr>
          <p:cNvSpPr/>
          <p:nvPr/>
        </p:nvSpPr>
        <p:spPr>
          <a:xfrm>
            <a:off x="0" y="303275"/>
            <a:ext cx="940308" cy="896112"/>
          </a:xfrm>
          <a:prstGeom prst="rect">
            <a:avLst/>
          </a:prstGeom>
          <a:blipFill>
            <a:blip r:embed="rId2" cstate="print"/>
            <a:stretch>
              <a:fillRect/>
            </a:stretch>
          </a:blipFill>
        </p:spPr>
        <p:txBody>
          <a:bodyPr wrap="square" lIns="0" tIns="0" rIns="0" bIns="0" rtlCol="0">
            <a:noAutofit/>
          </a:bodyPr>
          <a:lstStyle/>
          <a:p>
            <a:endParaRPr/>
          </a:p>
        </p:txBody>
      </p:sp>
      <p:sp>
        <p:nvSpPr>
          <p:cNvPr id="15" name="object 3">
            <a:extLst>
              <a:ext uri="{FF2B5EF4-FFF2-40B4-BE49-F238E27FC236}">
                <a16:creationId xmlns:a16="http://schemas.microsoft.com/office/drawing/2014/main" id="{7AAA5F25-376C-464F-80C2-F4F32814B322}"/>
              </a:ext>
            </a:extLst>
          </p:cNvPr>
          <p:cNvSpPr/>
          <p:nvPr/>
        </p:nvSpPr>
        <p:spPr>
          <a:xfrm>
            <a:off x="420623" y="1676400"/>
            <a:ext cx="2065020" cy="1789176"/>
          </a:xfrm>
          <a:prstGeom prst="rect">
            <a:avLst/>
          </a:prstGeom>
          <a:blipFill>
            <a:blip r:embed="rId3" cstate="print"/>
            <a:stretch>
              <a:fillRect/>
            </a:stretch>
          </a:blipFill>
        </p:spPr>
        <p:txBody>
          <a:bodyPr wrap="square" lIns="0" tIns="0" rIns="0" bIns="0" rtlCol="0">
            <a:noAutofit/>
          </a:bodyPr>
          <a:lstStyle/>
          <a:p>
            <a:endParaRPr/>
          </a:p>
        </p:txBody>
      </p:sp>
      <p:sp>
        <p:nvSpPr>
          <p:cNvPr id="16" name="object 4">
            <a:extLst>
              <a:ext uri="{FF2B5EF4-FFF2-40B4-BE49-F238E27FC236}">
                <a16:creationId xmlns:a16="http://schemas.microsoft.com/office/drawing/2014/main" id="{CF5BBD7B-2B5D-4F3A-B6D5-72D5FFE408DB}"/>
              </a:ext>
            </a:extLst>
          </p:cNvPr>
          <p:cNvSpPr/>
          <p:nvPr/>
        </p:nvSpPr>
        <p:spPr>
          <a:xfrm>
            <a:off x="-4572" y="3130295"/>
            <a:ext cx="1778508" cy="2048255"/>
          </a:xfrm>
          <a:prstGeom prst="rect">
            <a:avLst/>
          </a:prstGeom>
          <a:blipFill>
            <a:blip r:embed="rId4" cstate="print"/>
            <a:stretch>
              <a:fillRect/>
            </a:stretch>
          </a:blipFill>
        </p:spPr>
        <p:txBody>
          <a:bodyPr wrap="square" lIns="0" tIns="0" rIns="0" bIns="0" rtlCol="0">
            <a:noAutofit/>
          </a:bodyPr>
          <a:lstStyle/>
          <a:p>
            <a:endParaRPr/>
          </a:p>
        </p:txBody>
      </p:sp>
      <p:sp>
        <p:nvSpPr>
          <p:cNvPr id="17" name="object 5">
            <a:extLst>
              <a:ext uri="{FF2B5EF4-FFF2-40B4-BE49-F238E27FC236}">
                <a16:creationId xmlns:a16="http://schemas.microsoft.com/office/drawing/2014/main" id="{83E948E7-7739-4A8A-B7FE-4A12A379702E}"/>
              </a:ext>
            </a:extLst>
          </p:cNvPr>
          <p:cNvSpPr/>
          <p:nvPr/>
        </p:nvSpPr>
        <p:spPr>
          <a:xfrm>
            <a:off x="762000" y="877824"/>
            <a:ext cx="819912" cy="710184"/>
          </a:xfrm>
          <a:custGeom>
            <a:avLst/>
            <a:gdLst/>
            <a:ahLst/>
            <a:cxnLst/>
            <a:rect l="l" t="t" r="r" b="b"/>
            <a:pathLst>
              <a:path w="819912" h="710184">
                <a:moveTo>
                  <a:pt x="0" y="355091"/>
                </a:moveTo>
                <a:lnTo>
                  <a:pt x="203657" y="710184"/>
                </a:lnTo>
                <a:lnTo>
                  <a:pt x="616204" y="710184"/>
                </a:lnTo>
                <a:lnTo>
                  <a:pt x="819912" y="355091"/>
                </a:lnTo>
                <a:lnTo>
                  <a:pt x="616204" y="0"/>
                </a:lnTo>
                <a:lnTo>
                  <a:pt x="203657" y="0"/>
                </a:lnTo>
                <a:lnTo>
                  <a:pt x="0" y="355091"/>
                </a:lnTo>
                <a:close/>
              </a:path>
            </a:pathLst>
          </a:custGeom>
          <a:ln w="76200">
            <a:solidFill>
              <a:srgbClr val="174669"/>
            </a:solidFill>
          </a:ln>
        </p:spPr>
        <p:txBody>
          <a:bodyPr wrap="square" lIns="0" tIns="0" rIns="0" bIns="0" rtlCol="0">
            <a:noAutofit/>
          </a:bodyPr>
          <a:lstStyle/>
          <a:p>
            <a:endParaRPr/>
          </a:p>
        </p:txBody>
      </p:sp>
      <p:sp>
        <p:nvSpPr>
          <p:cNvPr id="18" name="object 6">
            <a:extLst>
              <a:ext uri="{FF2B5EF4-FFF2-40B4-BE49-F238E27FC236}">
                <a16:creationId xmlns:a16="http://schemas.microsoft.com/office/drawing/2014/main" id="{89DE1952-641D-400A-9910-132CBB6D2FAF}"/>
              </a:ext>
            </a:extLst>
          </p:cNvPr>
          <p:cNvSpPr/>
          <p:nvPr/>
        </p:nvSpPr>
        <p:spPr>
          <a:xfrm>
            <a:off x="996721" y="1193291"/>
            <a:ext cx="82270" cy="184404"/>
          </a:xfrm>
          <a:custGeom>
            <a:avLst/>
            <a:gdLst/>
            <a:ahLst/>
            <a:cxnLst/>
            <a:rect l="l" t="t" r="r" b="b"/>
            <a:pathLst>
              <a:path w="82270" h="184404">
                <a:moveTo>
                  <a:pt x="82270" y="0"/>
                </a:moveTo>
                <a:lnTo>
                  <a:pt x="0" y="0"/>
                </a:lnTo>
                <a:lnTo>
                  <a:pt x="0" y="184404"/>
                </a:lnTo>
                <a:lnTo>
                  <a:pt x="82270" y="184404"/>
                </a:lnTo>
                <a:lnTo>
                  <a:pt x="82270" y="50546"/>
                </a:lnTo>
                <a:lnTo>
                  <a:pt x="50571" y="50546"/>
                </a:lnTo>
                <a:lnTo>
                  <a:pt x="47510" y="50037"/>
                </a:lnTo>
                <a:lnTo>
                  <a:pt x="35750" y="35813"/>
                </a:lnTo>
                <a:lnTo>
                  <a:pt x="36283" y="32766"/>
                </a:lnTo>
                <a:lnTo>
                  <a:pt x="50571" y="20955"/>
                </a:lnTo>
                <a:lnTo>
                  <a:pt x="82270" y="20955"/>
                </a:lnTo>
                <a:lnTo>
                  <a:pt x="82270" y="0"/>
                </a:lnTo>
                <a:close/>
              </a:path>
              <a:path w="82270" h="184404">
                <a:moveTo>
                  <a:pt x="82270" y="20955"/>
                </a:moveTo>
                <a:lnTo>
                  <a:pt x="50571" y="20955"/>
                </a:lnTo>
                <a:lnTo>
                  <a:pt x="53644" y="21462"/>
                </a:lnTo>
                <a:lnTo>
                  <a:pt x="58750" y="23495"/>
                </a:lnTo>
                <a:lnTo>
                  <a:pt x="62852" y="27559"/>
                </a:lnTo>
                <a:lnTo>
                  <a:pt x="64376" y="30099"/>
                </a:lnTo>
                <a:lnTo>
                  <a:pt x="64884" y="32766"/>
                </a:lnTo>
                <a:lnTo>
                  <a:pt x="65405" y="35813"/>
                </a:lnTo>
                <a:lnTo>
                  <a:pt x="64884" y="38862"/>
                </a:lnTo>
                <a:lnTo>
                  <a:pt x="50571" y="50546"/>
                </a:lnTo>
                <a:lnTo>
                  <a:pt x="82270" y="50546"/>
                </a:lnTo>
                <a:lnTo>
                  <a:pt x="82270" y="20955"/>
                </a:lnTo>
                <a:close/>
              </a:path>
            </a:pathLst>
          </a:custGeom>
          <a:solidFill>
            <a:srgbClr val="174669"/>
          </a:solidFill>
        </p:spPr>
        <p:txBody>
          <a:bodyPr wrap="square" lIns="0" tIns="0" rIns="0" bIns="0" rtlCol="0">
            <a:noAutofit/>
          </a:bodyPr>
          <a:lstStyle/>
          <a:p>
            <a:endParaRPr/>
          </a:p>
        </p:txBody>
      </p:sp>
      <p:sp>
        <p:nvSpPr>
          <p:cNvPr id="19" name="object 7">
            <a:extLst>
              <a:ext uri="{FF2B5EF4-FFF2-40B4-BE49-F238E27FC236}">
                <a16:creationId xmlns:a16="http://schemas.microsoft.com/office/drawing/2014/main" id="{596813E8-AFE6-4F04-864D-E69F72375DDA}"/>
              </a:ext>
            </a:extLst>
          </p:cNvPr>
          <p:cNvSpPr/>
          <p:nvPr/>
        </p:nvSpPr>
        <p:spPr>
          <a:xfrm>
            <a:off x="1091209" y="1071372"/>
            <a:ext cx="256006" cy="324612"/>
          </a:xfrm>
          <a:custGeom>
            <a:avLst/>
            <a:gdLst/>
            <a:ahLst/>
            <a:cxnLst/>
            <a:rect l="l" t="t" r="r" b="b"/>
            <a:pathLst>
              <a:path w="256006" h="324612">
                <a:moveTo>
                  <a:pt x="131800" y="0"/>
                </a:moveTo>
                <a:lnTo>
                  <a:pt x="103822" y="30606"/>
                </a:lnTo>
                <a:lnTo>
                  <a:pt x="99758" y="42417"/>
                </a:lnTo>
                <a:lnTo>
                  <a:pt x="80911" y="82168"/>
                </a:lnTo>
                <a:lnTo>
                  <a:pt x="76327" y="86740"/>
                </a:lnTo>
                <a:lnTo>
                  <a:pt x="69202" y="93979"/>
                </a:lnTo>
                <a:lnTo>
                  <a:pt x="52400" y="109727"/>
                </a:lnTo>
                <a:lnTo>
                  <a:pt x="30022" y="130175"/>
                </a:lnTo>
                <a:lnTo>
                  <a:pt x="0" y="130175"/>
                </a:lnTo>
                <a:lnTo>
                  <a:pt x="0" y="280669"/>
                </a:lnTo>
                <a:lnTo>
                  <a:pt x="31546" y="280669"/>
                </a:lnTo>
                <a:lnTo>
                  <a:pt x="41732" y="285876"/>
                </a:lnTo>
                <a:lnTo>
                  <a:pt x="55968" y="291973"/>
                </a:lnTo>
                <a:lnTo>
                  <a:pt x="94665" y="306704"/>
                </a:lnTo>
                <a:lnTo>
                  <a:pt x="138925" y="319024"/>
                </a:lnTo>
                <a:lnTo>
                  <a:pt x="149618" y="321563"/>
                </a:lnTo>
                <a:lnTo>
                  <a:pt x="160312" y="323088"/>
                </a:lnTo>
                <a:lnTo>
                  <a:pt x="169976" y="324103"/>
                </a:lnTo>
                <a:lnTo>
                  <a:pt x="179679" y="324612"/>
                </a:lnTo>
                <a:lnTo>
                  <a:pt x="195935" y="324612"/>
                </a:lnTo>
                <a:lnTo>
                  <a:pt x="232638" y="310768"/>
                </a:lnTo>
                <a:lnTo>
                  <a:pt x="234162" y="296037"/>
                </a:lnTo>
                <a:lnTo>
                  <a:pt x="233654" y="292480"/>
                </a:lnTo>
                <a:lnTo>
                  <a:pt x="232638" y="289432"/>
                </a:lnTo>
                <a:lnTo>
                  <a:pt x="230479" y="286385"/>
                </a:lnTo>
                <a:lnTo>
                  <a:pt x="227558" y="283717"/>
                </a:lnTo>
                <a:lnTo>
                  <a:pt x="230098" y="283337"/>
                </a:lnTo>
                <a:lnTo>
                  <a:pt x="232638" y="282193"/>
                </a:lnTo>
                <a:lnTo>
                  <a:pt x="235178" y="281177"/>
                </a:lnTo>
                <a:lnTo>
                  <a:pt x="237210" y="279145"/>
                </a:lnTo>
                <a:lnTo>
                  <a:pt x="243306" y="250570"/>
                </a:lnTo>
                <a:lnTo>
                  <a:pt x="243306" y="245999"/>
                </a:lnTo>
                <a:lnTo>
                  <a:pt x="242798" y="243458"/>
                </a:lnTo>
                <a:lnTo>
                  <a:pt x="241782" y="241426"/>
                </a:lnTo>
                <a:lnTo>
                  <a:pt x="239242" y="237870"/>
                </a:lnTo>
                <a:lnTo>
                  <a:pt x="236194" y="234823"/>
                </a:lnTo>
                <a:lnTo>
                  <a:pt x="238734" y="234314"/>
                </a:lnTo>
                <a:lnTo>
                  <a:pt x="250418" y="202056"/>
                </a:lnTo>
                <a:lnTo>
                  <a:pt x="250418" y="196976"/>
                </a:lnTo>
                <a:lnTo>
                  <a:pt x="249910" y="194437"/>
                </a:lnTo>
                <a:lnTo>
                  <a:pt x="247878" y="190373"/>
                </a:lnTo>
                <a:lnTo>
                  <a:pt x="244830" y="187325"/>
                </a:lnTo>
                <a:lnTo>
                  <a:pt x="242798" y="185800"/>
                </a:lnTo>
                <a:lnTo>
                  <a:pt x="244830" y="185292"/>
                </a:lnTo>
                <a:lnTo>
                  <a:pt x="256006" y="153162"/>
                </a:lnTo>
                <a:lnTo>
                  <a:pt x="254990" y="147954"/>
                </a:lnTo>
                <a:lnTo>
                  <a:pt x="220319" y="130175"/>
                </a:lnTo>
                <a:lnTo>
                  <a:pt x="131800" y="123062"/>
                </a:lnTo>
                <a:lnTo>
                  <a:pt x="135369" y="116839"/>
                </a:lnTo>
                <a:lnTo>
                  <a:pt x="147574" y="77088"/>
                </a:lnTo>
                <a:lnTo>
                  <a:pt x="152158" y="32130"/>
                </a:lnTo>
                <a:lnTo>
                  <a:pt x="152158" y="16890"/>
                </a:lnTo>
                <a:lnTo>
                  <a:pt x="135890" y="507"/>
                </a:lnTo>
                <a:lnTo>
                  <a:pt x="131800" y="0"/>
                </a:lnTo>
                <a:close/>
              </a:path>
            </a:pathLst>
          </a:custGeom>
          <a:solidFill>
            <a:srgbClr val="174669"/>
          </a:solidFill>
        </p:spPr>
        <p:txBody>
          <a:bodyPr wrap="square" lIns="0" tIns="0" rIns="0" bIns="0" rtlCol="0">
            <a:noAutofit/>
          </a:bodyPr>
          <a:lstStyle/>
          <a:p>
            <a:endParaRPr/>
          </a:p>
        </p:txBody>
      </p:sp>
      <p:sp>
        <p:nvSpPr>
          <p:cNvPr id="20" name="object 8">
            <a:extLst>
              <a:ext uri="{FF2B5EF4-FFF2-40B4-BE49-F238E27FC236}">
                <a16:creationId xmlns:a16="http://schemas.microsoft.com/office/drawing/2014/main" id="{154A9F7C-868D-4FA9-BB8D-B2B480BCB170}"/>
              </a:ext>
            </a:extLst>
          </p:cNvPr>
          <p:cNvSpPr/>
          <p:nvPr/>
        </p:nvSpPr>
        <p:spPr>
          <a:xfrm>
            <a:off x="373379" y="895362"/>
            <a:ext cx="111251" cy="0"/>
          </a:xfrm>
          <a:custGeom>
            <a:avLst/>
            <a:gdLst/>
            <a:ahLst/>
            <a:cxnLst/>
            <a:rect l="l" t="t" r="r" b="b"/>
            <a:pathLst>
              <a:path w="111251">
                <a:moveTo>
                  <a:pt x="0" y="0"/>
                </a:moveTo>
                <a:lnTo>
                  <a:pt x="111251" y="0"/>
                </a:lnTo>
              </a:path>
            </a:pathLst>
          </a:custGeom>
          <a:ln w="57633">
            <a:solidFill>
              <a:srgbClr val="18BAD4"/>
            </a:solidFill>
          </a:ln>
        </p:spPr>
        <p:txBody>
          <a:bodyPr wrap="square" lIns="0" tIns="0" rIns="0" bIns="0" rtlCol="0">
            <a:noAutofit/>
          </a:bodyPr>
          <a:lstStyle/>
          <a:p>
            <a:endParaRPr/>
          </a:p>
        </p:txBody>
      </p:sp>
      <p:sp>
        <p:nvSpPr>
          <p:cNvPr id="21" name="object 9">
            <a:extLst>
              <a:ext uri="{FF2B5EF4-FFF2-40B4-BE49-F238E27FC236}">
                <a16:creationId xmlns:a16="http://schemas.microsoft.com/office/drawing/2014/main" id="{8CB6E00B-AE36-4718-B6E7-86245DC95A9E}"/>
              </a:ext>
            </a:extLst>
          </p:cNvPr>
          <p:cNvSpPr/>
          <p:nvPr/>
        </p:nvSpPr>
        <p:spPr>
          <a:xfrm>
            <a:off x="379475" y="917447"/>
            <a:ext cx="99060" cy="28955"/>
          </a:xfrm>
          <a:custGeom>
            <a:avLst/>
            <a:gdLst/>
            <a:ahLst/>
            <a:cxnLst/>
            <a:rect l="l" t="t" r="r" b="b"/>
            <a:pathLst>
              <a:path w="99059" h="28955">
                <a:moveTo>
                  <a:pt x="0" y="0"/>
                </a:moveTo>
                <a:lnTo>
                  <a:pt x="0" y="4190"/>
                </a:lnTo>
                <a:lnTo>
                  <a:pt x="584" y="7747"/>
                </a:lnTo>
                <a:lnTo>
                  <a:pt x="2374" y="11302"/>
                </a:lnTo>
                <a:lnTo>
                  <a:pt x="4724" y="14224"/>
                </a:lnTo>
                <a:lnTo>
                  <a:pt x="8255" y="16001"/>
                </a:lnTo>
                <a:lnTo>
                  <a:pt x="45389" y="28321"/>
                </a:lnTo>
                <a:lnTo>
                  <a:pt x="49530" y="28955"/>
                </a:lnTo>
                <a:lnTo>
                  <a:pt x="53644" y="28321"/>
                </a:lnTo>
                <a:lnTo>
                  <a:pt x="90805" y="16001"/>
                </a:lnTo>
                <a:lnTo>
                  <a:pt x="94335" y="14224"/>
                </a:lnTo>
                <a:lnTo>
                  <a:pt x="96685" y="11302"/>
                </a:lnTo>
                <a:lnTo>
                  <a:pt x="98450" y="7747"/>
                </a:lnTo>
                <a:lnTo>
                  <a:pt x="99060" y="4190"/>
                </a:lnTo>
                <a:lnTo>
                  <a:pt x="99060" y="0"/>
                </a:lnTo>
                <a:lnTo>
                  <a:pt x="0" y="0"/>
                </a:lnTo>
                <a:close/>
              </a:path>
            </a:pathLst>
          </a:custGeom>
          <a:ln w="12192">
            <a:solidFill>
              <a:srgbClr val="18BAD4"/>
            </a:solidFill>
          </a:ln>
        </p:spPr>
        <p:txBody>
          <a:bodyPr wrap="square" lIns="0" tIns="0" rIns="0" bIns="0" rtlCol="0">
            <a:noAutofit/>
          </a:bodyPr>
          <a:lstStyle/>
          <a:p>
            <a:endParaRPr/>
          </a:p>
        </p:txBody>
      </p:sp>
      <p:sp>
        <p:nvSpPr>
          <p:cNvPr id="22" name="object 10">
            <a:extLst>
              <a:ext uri="{FF2B5EF4-FFF2-40B4-BE49-F238E27FC236}">
                <a16:creationId xmlns:a16="http://schemas.microsoft.com/office/drawing/2014/main" id="{4A4B95DF-18AB-4CCB-9C6F-566DFE6D0016}"/>
              </a:ext>
            </a:extLst>
          </p:cNvPr>
          <p:cNvSpPr/>
          <p:nvPr/>
        </p:nvSpPr>
        <p:spPr>
          <a:xfrm>
            <a:off x="368833" y="688848"/>
            <a:ext cx="35001" cy="161543"/>
          </a:xfrm>
          <a:custGeom>
            <a:avLst/>
            <a:gdLst/>
            <a:ahLst/>
            <a:cxnLst/>
            <a:rect l="l" t="t" r="r" b="b"/>
            <a:pathLst>
              <a:path w="35001" h="161543">
                <a:moveTo>
                  <a:pt x="35001" y="161543"/>
                </a:moveTo>
                <a:lnTo>
                  <a:pt x="14477" y="68961"/>
                </a:lnTo>
                <a:lnTo>
                  <a:pt x="0" y="0"/>
                </a:lnTo>
              </a:path>
            </a:pathLst>
          </a:custGeom>
          <a:ln w="12191">
            <a:solidFill>
              <a:srgbClr val="18BAD4"/>
            </a:solidFill>
          </a:ln>
        </p:spPr>
        <p:txBody>
          <a:bodyPr wrap="square" lIns="0" tIns="0" rIns="0" bIns="0" rtlCol="0">
            <a:noAutofit/>
          </a:bodyPr>
          <a:lstStyle/>
          <a:p>
            <a:endParaRPr/>
          </a:p>
        </p:txBody>
      </p:sp>
      <p:sp>
        <p:nvSpPr>
          <p:cNvPr id="23" name="object 11">
            <a:extLst>
              <a:ext uri="{FF2B5EF4-FFF2-40B4-BE49-F238E27FC236}">
                <a16:creationId xmlns:a16="http://schemas.microsoft.com/office/drawing/2014/main" id="{633BB028-C887-417A-A347-61F4D567BADF}"/>
              </a:ext>
            </a:extLst>
          </p:cNvPr>
          <p:cNvSpPr/>
          <p:nvPr/>
        </p:nvSpPr>
        <p:spPr>
          <a:xfrm>
            <a:off x="304800" y="553212"/>
            <a:ext cx="248412" cy="297179"/>
          </a:xfrm>
          <a:custGeom>
            <a:avLst/>
            <a:gdLst/>
            <a:ahLst/>
            <a:cxnLst/>
            <a:rect l="l" t="t" r="r" b="b"/>
            <a:pathLst>
              <a:path w="248412" h="297179">
                <a:moveTo>
                  <a:pt x="173659" y="297179"/>
                </a:moveTo>
                <a:lnTo>
                  <a:pt x="176606" y="284225"/>
                </a:lnTo>
                <a:lnTo>
                  <a:pt x="180708" y="271907"/>
                </a:lnTo>
                <a:lnTo>
                  <a:pt x="185432" y="260096"/>
                </a:lnTo>
                <a:lnTo>
                  <a:pt x="190715" y="249427"/>
                </a:lnTo>
                <a:lnTo>
                  <a:pt x="196621" y="239522"/>
                </a:lnTo>
                <a:lnTo>
                  <a:pt x="202488" y="229488"/>
                </a:lnTo>
                <a:lnTo>
                  <a:pt x="215442" y="210692"/>
                </a:lnTo>
                <a:lnTo>
                  <a:pt x="221919" y="201295"/>
                </a:lnTo>
                <a:lnTo>
                  <a:pt x="227799" y="191897"/>
                </a:lnTo>
                <a:lnTo>
                  <a:pt x="245465" y="149478"/>
                </a:lnTo>
                <a:lnTo>
                  <a:pt x="247802" y="130683"/>
                </a:lnTo>
                <a:lnTo>
                  <a:pt x="248412" y="124205"/>
                </a:lnTo>
                <a:lnTo>
                  <a:pt x="247230" y="111251"/>
                </a:lnTo>
                <a:lnTo>
                  <a:pt x="245465" y="98933"/>
                </a:lnTo>
                <a:lnTo>
                  <a:pt x="227215" y="54737"/>
                </a:lnTo>
                <a:lnTo>
                  <a:pt x="193662" y="21209"/>
                </a:lnTo>
                <a:lnTo>
                  <a:pt x="148932" y="2412"/>
                </a:lnTo>
                <a:lnTo>
                  <a:pt x="124206" y="0"/>
                </a:lnTo>
                <a:lnTo>
                  <a:pt x="75946" y="10033"/>
                </a:lnTo>
                <a:lnTo>
                  <a:pt x="36499" y="36449"/>
                </a:lnTo>
                <a:lnTo>
                  <a:pt x="10007" y="75946"/>
                </a:lnTo>
                <a:lnTo>
                  <a:pt x="0" y="124205"/>
                </a:lnTo>
                <a:lnTo>
                  <a:pt x="10007" y="171830"/>
                </a:lnTo>
                <a:lnTo>
                  <a:pt x="32969" y="210692"/>
                </a:lnTo>
                <a:lnTo>
                  <a:pt x="45923" y="229488"/>
                </a:lnTo>
                <a:lnTo>
                  <a:pt x="51790" y="239522"/>
                </a:lnTo>
                <a:lnTo>
                  <a:pt x="57696" y="249427"/>
                </a:lnTo>
                <a:lnTo>
                  <a:pt x="62979" y="260096"/>
                </a:lnTo>
                <a:lnTo>
                  <a:pt x="67703" y="271907"/>
                </a:lnTo>
                <a:lnTo>
                  <a:pt x="71805" y="284225"/>
                </a:lnTo>
                <a:lnTo>
                  <a:pt x="74752" y="297179"/>
                </a:lnTo>
              </a:path>
            </a:pathLst>
          </a:custGeom>
          <a:ln w="12192">
            <a:solidFill>
              <a:srgbClr val="18BAD4"/>
            </a:solidFill>
          </a:ln>
        </p:spPr>
        <p:txBody>
          <a:bodyPr wrap="square" lIns="0" tIns="0" rIns="0" bIns="0" rtlCol="0">
            <a:noAutofit/>
          </a:bodyPr>
          <a:lstStyle/>
          <a:p>
            <a:endParaRPr/>
          </a:p>
        </p:txBody>
      </p:sp>
      <p:sp>
        <p:nvSpPr>
          <p:cNvPr id="24" name="object 12">
            <a:extLst>
              <a:ext uri="{FF2B5EF4-FFF2-40B4-BE49-F238E27FC236}">
                <a16:creationId xmlns:a16="http://schemas.microsoft.com/office/drawing/2014/main" id="{F1FAECB3-1C0D-4389-8E52-BEA9BFA70068}"/>
              </a:ext>
            </a:extLst>
          </p:cNvPr>
          <p:cNvSpPr/>
          <p:nvPr/>
        </p:nvSpPr>
        <p:spPr>
          <a:xfrm>
            <a:off x="454177" y="688848"/>
            <a:ext cx="35001" cy="161543"/>
          </a:xfrm>
          <a:custGeom>
            <a:avLst/>
            <a:gdLst/>
            <a:ahLst/>
            <a:cxnLst/>
            <a:rect l="l" t="t" r="r" b="b"/>
            <a:pathLst>
              <a:path w="35001" h="161543">
                <a:moveTo>
                  <a:pt x="35001" y="0"/>
                </a:moveTo>
                <a:lnTo>
                  <a:pt x="20523" y="68961"/>
                </a:lnTo>
                <a:lnTo>
                  <a:pt x="0" y="161543"/>
                </a:lnTo>
              </a:path>
            </a:pathLst>
          </a:custGeom>
          <a:ln w="12191">
            <a:solidFill>
              <a:srgbClr val="18BAD4"/>
            </a:solidFill>
          </a:ln>
        </p:spPr>
        <p:txBody>
          <a:bodyPr wrap="square" lIns="0" tIns="0" rIns="0" bIns="0" rtlCol="0">
            <a:noAutofit/>
          </a:bodyPr>
          <a:lstStyle/>
          <a:p>
            <a:endParaRPr/>
          </a:p>
        </p:txBody>
      </p:sp>
      <p:sp>
        <p:nvSpPr>
          <p:cNvPr id="25" name="object 13">
            <a:extLst>
              <a:ext uri="{FF2B5EF4-FFF2-40B4-BE49-F238E27FC236}">
                <a16:creationId xmlns:a16="http://schemas.microsoft.com/office/drawing/2014/main" id="{78E0768B-33C3-4D44-BB17-EFD69B4865F6}"/>
              </a:ext>
            </a:extLst>
          </p:cNvPr>
          <p:cNvSpPr/>
          <p:nvPr/>
        </p:nvSpPr>
        <p:spPr>
          <a:xfrm>
            <a:off x="385597" y="682751"/>
            <a:ext cx="86817" cy="19812"/>
          </a:xfrm>
          <a:custGeom>
            <a:avLst/>
            <a:gdLst/>
            <a:ahLst/>
            <a:cxnLst/>
            <a:rect l="l" t="t" r="r" b="b"/>
            <a:pathLst>
              <a:path w="86817" h="19812">
                <a:moveTo>
                  <a:pt x="0" y="1905"/>
                </a:moveTo>
                <a:lnTo>
                  <a:pt x="19939" y="19812"/>
                </a:lnTo>
                <a:lnTo>
                  <a:pt x="39890" y="1905"/>
                </a:lnTo>
                <a:lnTo>
                  <a:pt x="41656" y="635"/>
                </a:lnTo>
                <a:lnTo>
                  <a:pt x="43408" y="0"/>
                </a:lnTo>
                <a:lnTo>
                  <a:pt x="45161" y="635"/>
                </a:lnTo>
                <a:lnTo>
                  <a:pt x="46926" y="1905"/>
                </a:lnTo>
                <a:lnTo>
                  <a:pt x="66878" y="19812"/>
                </a:lnTo>
                <a:lnTo>
                  <a:pt x="86817" y="1905"/>
                </a:lnTo>
              </a:path>
            </a:pathLst>
          </a:custGeom>
          <a:ln w="12192">
            <a:solidFill>
              <a:srgbClr val="18BAD4"/>
            </a:solidFill>
          </a:ln>
        </p:spPr>
        <p:txBody>
          <a:bodyPr wrap="square" lIns="0" tIns="0" rIns="0" bIns="0" rtlCol="0">
            <a:noAutofit/>
          </a:bodyPr>
          <a:lstStyle/>
          <a:p>
            <a:endParaRPr/>
          </a:p>
        </p:txBody>
      </p:sp>
      <p:sp>
        <p:nvSpPr>
          <p:cNvPr id="26" name="object 14">
            <a:extLst>
              <a:ext uri="{FF2B5EF4-FFF2-40B4-BE49-F238E27FC236}">
                <a16:creationId xmlns:a16="http://schemas.microsoft.com/office/drawing/2014/main" id="{67C8AD1E-3C20-4E7B-83CE-FF92E9FD64FC}"/>
              </a:ext>
            </a:extLst>
          </p:cNvPr>
          <p:cNvSpPr/>
          <p:nvPr/>
        </p:nvSpPr>
        <p:spPr>
          <a:xfrm>
            <a:off x="379475" y="853439"/>
            <a:ext cx="99060" cy="0"/>
          </a:xfrm>
          <a:custGeom>
            <a:avLst/>
            <a:gdLst/>
            <a:ahLst/>
            <a:cxnLst/>
            <a:rect l="l" t="t" r="r" b="b"/>
            <a:pathLst>
              <a:path w="99059">
                <a:moveTo>
                  <a:pt x="0" y="0"/>
                </a:moveTo>
                <a:lnTo>
                  <a:pt x="99060" y="0"/>
                </a:lnTo>
              </a:path>
            </a:pathLst>
          </a:custGeom>
          <a:ln w="12192">
            <a:solidFill>
              <a:srgbClr val="18BAD4"/>
            </a:solidFill>
          </a:ln>
        </p:spPr>
        <p:txBody>
          <a:bodyPr wrap="square" lIns="0" tIns="0" rIns="0" bIns="0" rtlCol="0">
            <a:noAutofit/>
          </a:bodyPr>
          <a:lstStyle/>
          <a:p>
            <a:endParaRPr/>
          </a:p>
        </p:txBody>
      </p:sp>
      <p:sp>
        <p:nvSpPr>
          <p:cNvPr id="27" name="object 15">
            <a:extLst>
              <a:ext uri="{FF2B5EF4-FFF2-40B4-BE49-F238E27FC236}">
                <a16:creationId xmlns:a16="http://schemas.microsoft.com/office/drawing/2014/main" id="{276393C2-090D-41B5-A8FC-05296F73A034}"/>
              </a:ext>
            </a:extLst>
          </p:cNvPr>
          <p:cNvSpPr/>
          <p:nvPr/>
        </p:nvSpPr>
        <p:spPr>
          <a:xfrm>
            <a:off x="739140" y="100584"/>
            <a:ext cx="428244" cy="371855"/>
          </a:xfrm>
          <a:custGeom>
            <a:avLst/>
            <a:gdLst/>
            <a:ahLst/>
            <a:cxnLst/>
            <a:rect l="l" t="t" r="r" b="b"/>
            <a:pathLst>
              <a:path w="428244" h="371855">
                <a:moveTo>
                  <a:pt x="321602" y="0"/>
                </a:moveTo>
                <a:lnTo>
                  <a:pt x="106641" y="0"/>
                </a:lnTo>
                <a:lnTo>
                  <a:pt x="0" y="185927"/>
                </a:lnTo>
                <a:lnTo>
                  <a:pt x="106641" y="371855"/>
                </a:lnTo>
                <a:lnTo>
                  <a:pt x="321602" y="371855"/>
                </a:lnTo>
                <a:lnTo>
                  <a:pt x="428244" y="185927"/>
                </a:lnTo>
                <a:lnTo>
                  <a:pt x="321602" y="0"/>
                </a:lnTo>
                <a:close/>
              </a:path>
            </a:pathLst>
          </a:custGeom>
          <a:solidFill>
            <a:srgbClr val="3192E0"/>
          </a:solidFill>
        </p:spPr>
        <p:txBody>
          <a:bodyPr wrap="square" lIns="0" tIns="0" rIns="0" bIns="0" rtlCol="0">
            <a:noAutofit/>
          </a:bodyPr>
          <a:lstStyle/>
          <a:p>
            <a:endParaRPr/>
          </a:p>
        </p:txBody>
      </p:sp>
      <p:sp>
        <p:nvSpPr>
          <p:cNvPr id="28" name="object 16">
            <a:extLst>
              <a:ext uri="{FF2B5EF4-FFF2-40B4-BE49-F238E27FC236}">
                <a16:creationId xmlns:a16="http://schemas.microsoft.com/office/drawing/2014/main" id="{4C8D11E6-F625-403F-9532-044CB881444A}"/>
              </a:ext>
            </a:extLst>
          </p:cNvPr>
          <p:cNvSpPr/>
          <p:nvPr/>
        </p:nvSpPr>
        <p:spPr>
          <a:xfrm>
            <a:off x="421386" y="0"/>
            <a:ext cx="358140" cy="246125"/>
          </a:xfrm>
          <a:custGeom>
            <a:avLst/>
            <a:gdLst/>
            <a:ahLst/>
            <a:cxnLst/>
            <a:rect l="l" t="t" r="r" b="b"/>
            <a:pathLst>
              <a:path w="358140" h="246125">
                <a:moveTo>
                  <a:pt x="0" y="90677"/>
                </a:moveTo>
                <a:lnTo>
                  <a:pt x="89154" y="246125"/>
                </a:lnTo>
                <a:lnTo>
                  <a:pt x="268986" y="246125"/>
                </a:lnTo>
                <a:lnTo>
                  <a:pt x="358140" y="90677"/>
                </a:lnTo>
                <a:lnTo>
                  <a:pt x="306133" y="0"/>
                </a:lnTo>
              </a:path>
            </a:pathLst>
          </a:custGeom>
          <a:ln w="19812">
            <a:solidFill>
              <a:srgbClr val="00E0C5"/>
            </a:solidFill>
          </a:ln>
        </p:spPr>
        <p:txBody>
          <a:bodyPr wrap="square" lIns="0" tIns="0" rIns="0" bIns="0" rtlCol="0">
            <a:noAutofit/>
          </a:bodyPr>
          <a:lstStyle/>
          <a:p>
            <a:endParaRPr/>
          </a:p>
        </p:txBody>
      </p:sp>
      <p:sp>
        <p:nvSpPr>
          <p:cNvPr id="29" name="object 17">
            <a:extLst>
              <a:ext uri="{FF2B5EF4-FFF2-40B4-BE49-F238E27FC236}">
                <a16:creationId xmlns:a16="http://schemas.microsoft.com/office/drawing/2014/main" id="{F7D9DE82-D2B0-419E-B87F-5FA58EBD44F2}"/>
              </a:ext>
            </a:extLst>
          </p:cNvPr>
          <p:cNvSpPr/>
          <p:nvPr/>
        </p:nvSpPr>
        <p:spPr>
          <a:xfrm>
            <a:off x="421386" y="0"/>
            <a:ext cx="52006" cy="90677"/>
          </a:xfrm>
          <a:custGeom>
            <a:avLst/>
            <a:gdLst/>
            <a:ahLst/>
            <a:cxnLst/>
            <a:rect l="l" t="t" r="r" b="b"/>
            <a:pathLst>
              <a:path w="52006" h="90677">
                <a:moveTo>
                  <a:pt x="52006" y="0"/>
                </a:moveTo>
                <a:lnTo>
                  <a:pt x="0" y="90677"/>
                </a:lnTo>
              </a:path>
            </a:pathLst>
          </a:custGeom>
          <a:ln w="19812">
            <a:solidFill>
              <a:srgbClr val="00E0C5"/>
            </a:solidFill>
          </a:ln>
        </p:spPr>
        <p:txBody>
          <a:bodyPr wrap="square" lIns="0" tIns="0" rIns="0" bIns="0" rtlCol="0">
            <a:noAutofit/>
          </a:bodyPr>
          <a:lstStyle/>
          <a:p>
            <a:endParaRPr/>
          </a:p>
        </p:txBody>
      </p:sp>
      <p:sp>
        <p:nvSpPr>
          <p:cNvPr id="30" name="object 18">
            <a:extLst>
              <a:ext uri="{FF2B5EF4-FFF2-40B4-BE49-F238E27FC236}">
                <a16:creationId xmlns:a16="http://schemas.microsoft.com/office/drawing/2014/main" id="{DB7813A3-DFD6-4239-9438-ECC4B3D7B639}"/>
              </a:ext>
            </a:extLst>
          </p:cNvPr>
          <p:cNvSpPr/>
          <p:nvPr/>
        </p:nvSpPr>
        <p:spPr>
          <a:xfrm>
            <a:off x="336804" y="1452372"/>
            <a:ext cx="185902" cy="207263"/>
          </a:xfrm>
          <a:custGeom>
            <a:avLst/>
            <a:gdLst/>
            <a:ahLst/>
            <a:cxnLst/>
            <a:rect l="l" t="t" r="r" b="b"/>
            <a:pathLst>
              <a:path w="185902" h="207263">
                <a:moveTo>
                  <a:pt x="133807" y="0"/>
                </a:moveTo>
                <a:lnTo>
                  <a:pt x="128866" y="762"/>
                </a:lnTo>
                <a:lnTo>
                  <a:pt x="123939" y="1397"/>
                </a:lnTo>
                <a:lnTo>
                  <a:pt x="119011" y="2793"/>
                </a:lnTo>
                <a:lnTo>
                  <a:pt x="88734" y="27686"/>
                </a:lnTo>
                <a:lnTo>
                  <a:pt x="82397" y="52577"/>
                </a:lnTo>
                <a:lnTo>
                  <a:pt x="83083" y="60325"/>
                </a:lnTo>
                <a:lnTo>
                  <a:pt x="85216" y="68199"/>
                </a:lnTo>
                <a:lnTo>
                  <a:pt x="88023" y="75183"/>
                </a:lnTo>
                <a:lnTo>
                  <a:pt x="91541" y="81661"/>
                </a:lnTo>
                <a:lnTo>
                  <a:pt x="0" y="190245"/>
                </a:lnTo>
                <a:lnTo>
                  <a:pt x="10579" y="197992"/>
                </a:lnTo>
                <a:lnTo>
                  <a:pt x="20446" y="207263"/>
                </a:lnTo>
                <a:lnTo>
                  <a:pt x="111975" y="99313"/>
                </a:lnTo>
                <a:lnTo>
                  <a:pt x="155713" y="99313"/>
                </a:lnTo>
                <a:lnTo>
                  <a:pt x="158457" y="97916"/>
                </a:lnTo>
                <a:lnTo>
                  <a:pt x="184480" y="62483"/>
                </a:lnTo>
                <a:lnTo>
                  <a:pt x="185902" y="52577"/>
                </a:lnTo>
                <a:lnTo>
                  <a:pt x="185204" y="46862"/>
                </a:lnTo>
                <a:lnTo>
                  <a:pt x="184480" y="41910"/>
                </a:lnTo>
                <a:lnTo>
                  <a:pt x="183070" y="36956"/>
                </a:lnTo>
                <a:lnTo>
                  <a:pt x="181686" y="31876"/>
                </a:lnTo>
                <a:lnTo>
                  <a:pt x="162661" y="9270"/>
                </a:lnTo>
                <a:lnTo>
                  <a:pt x="158457" y="6350"/>
                </a:lnTo>
                <a:lnTo>
                  <a:pt x="154216" y="4317"/>
                </a:lnTo>
                <a:lnTo>
                  <a:pt x="149288" y="2793"/>
                </a:lnTo>
                <a:lnTo>
                  <a:pt x="144348" y="1397"/>
                </a:lnTo>
                <a:lnTo>
                  <a:pt x="133807" y="0"/>
                </a:lnTo>
                <a:close/>
              </a:path>
              <a:path w="185902" h="207263">
                <a:moveTo>
                  <a:pt x="155713" y="99313"/>
                </a:moveTo>
                <a:lnTo>
                  <a:pt x="111975" y="99313"/>
                </a:lnTo>
                <a:lnTo>
                  <a:pt x="116903" y="101473"/>
                </a:lnTo>
                <a:lnTo>
                  <a:pt x="122529" y="102997"/>
                </a:lnTo>
                <a:lnTo>
                  <a:pt x="133807" y="104266"/>
                </a:lnTo>
                <a:lnTo>
                  <a:pt x="139420" y="103631"/>
                </a:lnTo>
                <a:lnTo>
                  <a:pt x="144348" y="102997"/>
                </a:lnTo>
                <a:lnTo>
                  <a:pt x="149288" y="102235"/>
                </a:lnTo>
                <a:lnTo>
                  <a:pt x="154216" y="100075"/>
                </a:lnTo>
                <a:lnTo>
                  <a:pt x="155713" y="99313"/>
                </a:lnTo>
                <a:close/>
              </a:path>
            </a:pathLst>
          </a:custGeom>
          <a:solidFill>
            <a:srgbClr val="174669"/>
          </a:solidFill>
        </p:spPr>
        <p:txBody>
          <a:bodyPr wrap="square" lIns="0" tIns="0" rIns="0" bIns="0" rtlCol="0">
            <a:noAutofit/>
          </a:bodyPr>
          <a:lstStyle/>
          <a:p>
            <a:endParaRPr/>
          </a:p>
        </p:txBody>
      </p:sp>
      <p:sp>
        <p:nvSpPr>
          <p:cNvPr id="31" name="object 19">
            <a:extLst>
              <a:ext uri="{FF2B5EF4-FFF2-40B4-BE49-F238E27FC236}">
                <a16:creationId xmlns:a16="http://schemas.microsoft.com/office/drawing/2014/main" id="{BF6EC8E9-59F7-40A8-8ED9-4C067DE67E43}"/>
              </a:ext>
            </a:extLst>
          </p:cNvPr>
          <p:cNvSpPr/>
          <p:nvPr/>
        </p:nvSpPr>
        <p:spPr>
          <a:xfrm>
            <a:off x="53339" y="1482852"/>
            <a:ext cx="149326" cy="172212"/>
          </a:xfrm>
          <a:custGeom>
            <a:avLst/>
            <a:gdLst/>
            <a:ahLst/>
            <a:cxnLst/>
            <a:rect l="l" t="t" r="r" b="b"/>
            <a:pathLst>
              <a:path w="149326" h="172212">
                <a:moveTo>
                  <a:pt x="106254" y="99949"/>
                </a:moveTo>
                <a:lnTo>
                  <a:pt x="71822" y="99949"/>
                </a:lnTo>
                <a:lnTo>
                  <a:pt x="127977" y="172212"/>
                </a:lnTo>
                <a:lnTo>
                  <a:pt x="137934" y="163702"/>
                </a:lnTo>
                <a:lnTo>
                  <a:pt x="149326" y="155956"/>
                </a:lnTo>
                <a:lnTo>
                  <a:pt x="106254" y="99949"/>
                </a:lnTo>
                <a:close/>
              </a:path>
              <a:path w="149326" h="172212">
                <a:moveTo>
                  <a:pt x="56188" y="0"/>
                </a:moveTo>
                <a:lnTo>
                  <a:pt x="45504" y="0"/>
                </a:lnTo>
                <a:lnTo>
                  <a:pt x="40525" y="762"/>
                </a:lnTo>
                <a:lnTo>
                  <a:pt x="35547" y="2159"/>
                </a:lnTo>
                <a:lnTo>
                  <a:pt x="31296" y="4318"/>
                </a:lnTo>
                <a:lnTo>
                  <a:pt x="26318" y="6350"/>
                </a:lnTo>
                <a:lnTo>
                  <a:pt x="2153" y="36830"/>
                </a:lnTo>
                <a:lnTo>
                  <a:pt x="0" y="47498"/>
                </a:lnTo>
                <a:lnTo>
                  <a:pt x="0" y="58165"/>
                </a:lnTo>
                <a:lnTo>
                  <a:pt x="727" y="63119"/>
                </a:lnTo>
                <a:lnTo>
                  <a:pt x="2153" y="68072"/>
                </a:lnTo>
                <a:lnTo>
                  <a:pt x="4279" y="72262"/>
                </a:lnTo>
                <a:lnTo>
                  <a:pt x="6404" y="77215"/>
                </a:lnTo>
                <a:lnTo>
                  <a:pt x="9258" y="80772"/>
                </a:lnTo>
                <a:lnTo>
                  <a:pt x="12081" y="85089"/>
                </a:lnTo>
                <a:lnTo>
                  <a:pt x="15662" y="88519"/>
                </a:lnTo>
                <a:lnTo>
                  <a:pt x="49783" y="103505"/>
                </a:lnTo>
                <a:lnTo>
                  <a:pt x="57616" y="103505"/>
                </a:lnTo>
                <a:lnTo>
                  <a:pt x="64719" y="101981"/>
                </a:lnTo>
                <a:lnTo>
                  <a:pt x="71822" y="99949"/>
                </a:lnTo>
                <a:lnTo>
                  <a:pt x="106254" y="99949"/>
                </a:lnTo>
                <a:lnTo>
                  <a:pt x="93167" y="82931"/>
                </a:lnTo>
                <a:lnTo>
                  <a:pt x="96710" y="77977"/>
                </a:lnTo>
                <a:lnTo>
                  <a:pt x="99542" y="73025"/>
                </a:lnTo>
                <a:lnTo>
                  <a:pt x="101688" y="67310"/>
                </a:lnTo>
                <a:lnTo>
                  <a:pt x="103124" y="60960"/>
                </a:lnTo>
                <a:lnTo>
                  <a:pt x="103822" y="56007"/>
                </a:lnTo>
                <a:lnTo>
                  <a:pt x="103822" y="45338"/>
                </a:lnTo>
                <a:lnTo>
                  <a:pt x="84632" y="11302"/>
                </a:lnTo>
                <a:lnTo>
                  <a:pt x="61167" y="762"/>
                </a:lnTo>
                <a:lnTo>
                  <a:pt x="56188" y="0"/>
                </a:lnTo>
                <a:close/>
              </a:path>
            </a:pathLst>
          </a:custGeom>
          <a:solidFill>
            <a:srgbClr val="174669"/>
          </a:solidFill>
        </p:spPr>
        <p:txBody>
          <a:bodyPr wrap="square" lIns="0" tIns="0" rIns="0" bIns="0" rtlCol="0">
            <a:noAutofit/>
          </a:bodyPr>
          <a:lstStyle/>
          <a:p>
            <a:endParaRPr/>
          </a:p>
        </p:txBody>
      </p:sp>
      <p:sp>
        <p:nvSpPr>
          <p:cNvPr id="32" name="object 20">
            <a:extLst>
              <a:ext uri="{FF2B5EF4-FFF2-40B4-BE49-F238E27FC236}">
                <a16:creationId xmlns:a16="http://schemas.microsoft.com/office/drawing/2014/main" id="{025CB0B6-36B3-4B37-BB58-99CAB2149724}"/>
              </a:ext>
            </a:extLst>
          </p:cNvPr>
          <p:cNvSpPr/>
          <p:nvPr/>
        </p:nvSpPr>
        <p:spPr>
          <a:xfrm>
            <a:off x="0" y="1780032"/>
            <a:ext cx="158496" cy="126491"/>
          </a:xfrm>
          <a:custGeom>
            <a:avLst/>
            <a:gdLst/>
            <a:ahLst/>
            <a:cxnLst/>
            <a:rect l="l" t="t" r="r" b="b"/>
            <a:pathLst>
              <a:path w="158496" h="126491">
                <a:moveTo>
                  <a:pt x="3491" y="22605"/>
                </a:moveTo>
                <a:lnTo>
                  <a:pt x="0" y="23142"/>
                </a:lnTo>
                <a:lnTo>
                  <a:pt x="0" y="126491"/>
                </a:lnTo>
                <a:lnTo>
                  <a:pt x="4911" y="126491"/>
                </a:lnTo>
                <a:lnTo>
                  <a:pt x="9866" y="125729"/>
                </a:lnTo>
                <a:lnTo>
                  <a:pt x="19777" y="122935"/>
                </a:lnTo>
                <a:lnTo>
                  <a:pt x="24037" y="121538"/>
                </a:lnTo>
                <a:lnTo>
                  <a:pt x="28267" y="118744"/>
                </a:lnTo>
                <a:lnTo>
                  <a:pt x="32527" y="115823"/>
                </a:lnTo>
                <a:lnTo>
                  <a:pt x="36758" y="113029"/>
                </a:lnTo>
                <a:lnTo>
                  <a:pt x="53740" y="76326"/>
                </a:lnTo>
                <a:lnTo>
                  <a:pt x="53044" y="67817"/>
                </a:lnTo>
                <a:lnTo>
                  <a:pt x="113391" y="43179"/>
                </a:lnTo>
                <a:lnTo>
                  <a:pt x="43134" y="43179"/>
                </a:lnTo>
                <a:lnTo>
                  <a:pt x="32527" y="32512"/>
                </a:lnTo>
                <a:lnTo>
                  <a:pt x="27572" y="29717"/>
                </a:lnTo>
                <a:lnTo>
                  <a:pt x="23312" y="27558"/>
                </a:lnTo>
                <a:lnTo>
                  <a:pt x="18357" y="25400"/>
                </a:lnTo>
                <a:lnTo>
                  <a:pt x="13402" y="24002"/>
                </a:lnTo>
                <a:lnTo>
                  <a:pt x="8446" y="23367"/>
                </a:lnTo>
                <a:lnTo>
                  <a:pt x="3491" y="22605"/>
                </a:lnTo>
                <a:close/>
              </a:path>
              <a:path w="158496" h="126491">
                <a:moveTo>
                  <a:pt x="147891" y="0"/>
                </a:moveTo>
                <a:lnTo>
                  <a:pt x="43134" y="43179"/>
                </a:lnTo>
                <a:lnTo>
                  <a:pt x="113391" y="43179"/>
                </a:lnTo>
                <a:lnTo>
                  <a:pt x="158496" y="24764"/>
                </a:lnTo>
                <a:lnTo>
                  <a:pt x="152120" y="12700"/>
                </a:lnTo>
                <a:lnTo>
                  <a:pt x="147891" y="0"/>
                </a:lnTo>
                <a:close/>
              </a:path>
            </a:pathLst>
          </a:custGeom>
          <a:solidFill>
            <a:srgbClr val="174669"/>
          </a:solidFill>
        </p:spPr>
        <p:txBody>
          <a:bodyPr wrap="square" lIns="0" tIns="0" rIns="0" bIns="0" rtlCol="0">
            <a:noAutofit/>
          </a:bodyPr>
          <a:lstStyle/>
          <a:p>
            <a:endParaRPr/>
          </a:p>
        </p:txBody>
      </p:sp>
      <p:sp>
        <p:nvSpPr>
          <p:cNvPr id="33" name="object 21">
            <a:extLst>
              <a:ext uri="{FF2B5EF4-FFF2-40B4-BE49-F238E27FC236}">
                <a16:creationId xmlns:a16="http://schemas.microsoft.com/office/drawing/2014/main" id="{7C51C462-02C2-4C52-B963-5AEE8C2465C0}"/>
              </a:ext>
            </a:extLst>
          </p:cNvPr>
          <p:cNvSpPr/>
          <p:nvPr/>
        </p:nvSpPr>
        <p:spPr>
          <a:xfrm>
            <a:off x="204241" y="1866900"/>
            <a:ext cx="103606" cy="185927"/>
          </a:xfrm>
          <a:custGeom>
            <a:avLst/>
            <a:gdLst/>
            <a:ahLst/>
            <a:cxnLst/>
            <a:rect l="l" t="t" r="r" b="b"/>
            <a:pathLst>
              <a:path w="103606" h="185927">
                <a:moveTo>
                  <a:pt x="43294" y="0"/>
                </a:moveTo>
                <a:lnTo>
                  <a:pt x="40449" y="83057"/>
                </a:lnTo>
                <a:lnTo>
                  <a:pt x="34785" y="84455"/>
                </a:lnTo>
                <a:lnTo>
                  <a:pt x="29082" y="87249"/>
                </a:lnTo>
                <a:lnTo>
                  <a:pt x="23418" y="90169"/>
                </a:lnTo>
                <a:lnTo>
                  <a:pt x="18453" y="93725"/>
                </a:lnTo>
                <a:lnTo>
                  <a:pt x="14185" y="97281"/>
                </a:lnTo>
                <a:lnTo>
                  <a:pt x="11366" y="101473"/>
                </a:lnTo>
                <a:lnTo>
                  <a:pt x="7785" y="105791"/>
                </a:lnTo>
                <a:lnTo>
                  <a:pt x="0" y="139064"/>
                </a:lnTo>
                <a:lnTo>
                  <a:pt x="698" y="144018"/>
                </a:lnTo>
                <a:lnTo>
                  <a:pt x="12064" y="166750"/>
                </a:lnTo>
                <a:lnTo>
                  <a:pt x="15608" y="171069"/>
                </a:lnTo>
                <a:lnTo>
                  <a:pt x="19151" y="174625"/>
                </a:lnTo>
                <a:lnTo>
                  <a:pt x="23418" y="177419"/>
                </a:lnTo>
                <a:lnTo>
                  <a:pt x="27660" y="179577"/>
                </a:lnTo>
                <a:lnTo>
                  <a:pt x="32626" y="181610"/>
                </a:lnTo>
                <a:lnTo>
                  <a:pt x="36906" y="183769"/>
                </a:lnTo>
                <a:lnTo>
                  <a:pt x="46837" y="185293"/>
                </a:lnTo>
                <a:lnTo>
                  <a:pt x="51803" y="185927"/>
                </a:lnTo>
                <a:lnTo>
                  <a:pt x="56768" y="185293"/>
                </a:lnTo>
                <a:lnTo>
                  <a:pt x="92252" y="166116"/>
                </a:lnTo>
                <a:lnTo>
                  <a:pt x="95059" y="161798"/>
                </a:lnTo>
                <a:lnTo>
                  <a:pt x="97917" y="157480"/>
                </a:lnTo>
                <a:lnTo>
                  <a:pt x="100037" y="153288"/>
                </a:lnTo>
                <a:lnTo>
                  <a:pt x="102882" y="143382"/>
                </a:lnTo>
                <a:lnTo>
                  <a:pt x="103513" y="139064"/>
                </a:lnTo>
                <a:lnTo>
                  <a:pt x="103606" y="128397"/>
                </a:lnTo>
                <a:lnTo>
                  <a:pt x="102882" y="123443"/>
                </a:lnTo>
                <a:lnTo>
                  <a:pt x="80187" y="90169"/>
                </a:lnTo>
                <a:lnTo>
                  <a:pt x="67411" y="84455"/>
                </a:lnTo>
                <a:lnTo>
                  <a:pt x="70234" y="1397"/>
                </a:lnTo>
                <a:lnTo>
                  <a:pt x="61747" y="1397"/>
                </a:lnTo>
                <a:lnTo>
                  <a:pt x="52501" y="762"/>
                </a:lnTo>
                <a:lnTo>
                  <a:pt x="43294" y="0"/>
                </a:lnTo>
                <a:close/>
              </a:path>
              <a:path w="103606" h="185927">
                <a:moveTo>
                  <a:pt x="70256" y="762"/>
                </a:moveTo>
                <a:lnTo>
                  <a:pt x="61747" y="1397"/>
                </a:lnTo>
                <a:lnTo>
                  <a:pt x="70234" y="1397"/>
                </a:lnTo>
                <a:lnTo>
                  <a:pt x="70256" y="762"/>
                </a:lnTo>
                <a:close/>
              </a:path>
            </a:pathLst>
          </a:custGeom>
          <a:solidFill>
            <a:srgbClr val="174669"/>
          </a:solidFill>
        </p:spPr>
        <p:txBody>
          <a:bodyPr wrap="square" lIns="0" tIns="0" rIns="0" bIns="0" rtlCol="0">
            <a:noAutofit/>
          </a:bodyPr>
          <a:lstStyle/>
          <a:p>
            <a:endParaRPr/>
          </a:p>
        </p:txBody>
      </p:sp>
      <p:sp>
        <p:nvSpPr>
          <p:cNvPr id="34" name="object 22">
            <a:extLst>
              <a:ext uri="{FF2B5EF4-FFF2-40B4-BE49-F238E27FC236}">
                <a16:creationId xmlns:a16="http://schemas.microsoft.com/office/drawing/2014/main" id="{BE98D7A4-CAD1-475B-A719-F658937EC77E}"/>
              </a:ext>
            </a:extLst>
          </p:cNvPr>
          <p:cNvSpPr/>
          <p:nvPr/>
        </p:nvSpPr>
        <p:spPr>
          <a:xfrm>
            <a:off x="387121" y="1725167"/>
            <a:ext cx="187401" cy="103632"/>
          </a:xfrm>
          <a:custGeom>
            <a:avLst/>
            <a:gdLst/>
            <a:ahLst/>
            <a:cxnLst/>
            <a:rect l="l" t="t" r="r" b="b"/>
            <a:pathLst>
              <a:path w="187401" h="103632">
                <a:moveTo>
                  <a:pt x="2844" y="21844"/>
                </a:moveTo>
                <a:lnTo>
                  <a:pt x="2120" y="35179"/>
                </a:lnTo>
                <a:lnTo>
                  <a:pt x="0" y="47879"/>
                </a:lnTo>
                <a:lnTo>
                  <a:pt x="84150" y="58547"/>
                </a:lnTo>
                <a:lnTo>
                  <a:pt x="84874" y="64135"/>
                </a:lnTo>
                <a:lnTo>
                  <a:pt x="86982" y="69723"/>
                </a:lnTo>
                <a:lnTo>
                  <a:pt x="89090" y="74041"/>
                </a:lnTo>
                <a:lnTo>
                  <a:pt x="91236" y="78994"/>
                </a:lnTo>
                <a:lnTo>
                  <a:pt x="94043" y="83185"/>
                </a:lnTo>
                <a:lnTo>
                  <a:pt x="97586" y="86741"/>
                </a:lnTo>
                <a:lnTo>
                  <a:pt x="101117" y="90170"/>
                </a:lnTo>
                <a:lnTo>
                  <a:pt x="104673" y="93726"/>
                </a:lnTo>
                <a:lnTo>
                  <a:pt x="128015" y="102870"/>
                </a:lnTo>
                <a:lnTo>
                  <a:pt x="132930" y="103632"/>
                </a:lnTo>
                <a:lnTo>
                  <a:pt x="137883" y="103632"/>
                </a:lnTo>
                <a:lnTo>
                  <a:pt x="142836" y="102870"/>
                </a:lnTo>
                <a:lnTo>
                  <a:pt x="147789" y="102235"/>
                </a:lnTo>
                <a:lnTo>
                  <a:pt x="152742" y="100076"/>
                </a:lnTo>
                <a:lnTo>
                  <a:pt x="157695" y="98679"/>
                </a:lnTo>
                <a:lnTo>
                  <a:pt x="162636" y="95885"/>
                </a:lnTo>
                <a:lnTo>
                  <a:pt x="166903" y="93091"/>
                </a:lnTo>
                <a:lnTo>
                  <a:pt x="177495" y="82423"/>
                </a:lnTo>
                <a:lnTo>
                  <a:pt x="179603" y="78232"/>
                </a:lnTo>
                <a:lnTo>
                  <a:pt x="182448" y="74041"/>
                </a:lnTo>
                <a:lnTo>
                  <a:pt x="185280" y="64135"/>
                </a:lnTo>
                <a:lnTo>
                  <a:pt x="186702" y="59944"/>
                </a:lnTo>
                <a:lnTo>
                  <a:pt x="187401" y="54229"/>
                </a:lnTo>
                <a:lnTo>
                  <a:pt x="187401" y="49403"/>
                </a:lnTo>
                <a:lnTo>
                  <a:pt x="185978" y="39497"/>
                </a:lnTo>
                <a:lnTo>
                  <a:pt x="182942" y="32385"/>
                </a:lnTo>
                <a:lnTo>
                  <a:pt x="87680" y="32385"/>
                </a:lnTo>
                <a:lnTo>
                  <a:pt x="2844" y="21844"/>
                </a:lnTo>
                <a:close/>
              </a:path>
              <a:path w="187401" h="103632">
                <a:moveTo>
                  <a:pt x="132930" y="0"/>
                </a:moveTo>
                <a:lnTo>
                  <a:pt x="95465" y="19050"/>
                </a:lnTo>
                <a:lnTo>
                  <a:pt x="87680" y="32385"/>
                </a:lnTo>
                <a:lnTo>
                  <a:pt x="182942" y="32385"/>
                </a:lnTo>
                <a:lnTo>
                  <a:pt x="161950" y="7747"/>
                </a:lnTo>
                <a:lnTo>
                  <a:pt x="157695" y="4953"/>
                </a:lnTo>
                <a:lnTo>
                  <a:pt x="142836" y="762"/>
                </a:lnTo>
                <a:lnTo>
                  <a:pt x="137883" y="762"/>
                </a:lnTo>
                <a:lnTo>
                  <a:pt x="132930" y="0"/>
                </a:lnTo>
                <a:close/>
              </a:path>
            </a:pathLst>
          </a:custGeom>
          <a:solidFill>
            <a:srgbClr val="174669"/>
          </a:solidFill>
        </p:spPr>
        <p:txBody>
          <a:bodyPr wrap="square" lIns="0" tIns="0" rIns="0" bIns="0" rtlCol="0">
            <a:noAutofit/>
          </a:bodyPr>
          <a:lstStyle/>
          <a:p>
            <a:endParaRPr/>
          </a:p>
        </p:txBody>
      </p:sp>
      <p:sp>
        <p:nvSpPr>
          <p:cNvPr id="35" name="object 23">
            <a:extLst>
              <a:ext uri="{FF2B5EF4-FFF2-40B4-BE49-F238E27FC236}">
                <a16:creationId xmlns:a16="http://schemas.microsoft.com/office/drawing/2014/main" id="{5C5CD7D5-D539-4E86-BC89-229E56365F6A}"/>
              </a:ext>
            </a:extLst>
          </p:cNvPr>
          <p:cNvSpPr/>
          <p:nvPr/>
        </p:nvSpPr>
        <p:spPr>
          <a:xfrm>
            <a:off x="156971" y="1633727"/>
            <a:ext cx="219430" cy="220980"/>
          </a:xfrm>
          <a:custGeom>
            <a:avLst/>
            <a:gdLst/>
            <a:ahLst/>
            <a:cxnLst/>
            <a:rect l="l" t="t" r="r" b="b"/>
            <a:pathLst>
              <a:path w="219430" h="220980">
                <a:moveTo>
                  <a:pt x="109728" y="0"/>
                </a:moveTo>
                <a:lnTo>
                  <a:pt x="67233" y="8509"/>
                </a:lnTo>
                <a:lnTo>
                  <a:pt x="32550" y="32638"/>
                </a:lnTo>
                <a:lnTo>
                  <a:pt x="8496" y="67563"/>
                </a:lnTo>
                <a:lnTo>
                  <a:pt x="0" y="110109"/>
                </a:lnTo>
                <a:lnTo>
                  <a:pt x="698" y="121538"/>
                </a:lnTo>
                <a:lnTo>
                  <a:pt x="13449" y="162687"/>
                </a:lnTo>
                <a:lnTo>
                  <a:pt x="40347" y="195325"/>
                </a:lnTo>
                <a:lnTo>
                  <a:pt x="67233" y="211709"/>
                </a:lnTo>
                <a:lnTo>
                  <a:pt x="77152" y="216026"/>
                </a:lnTo>
                <a:lnTo>
                  <a:pt x="87757" y="218186"/>
                </a:lnTo>
                <a:lnTo>
                  <a:pt x="98399" y="220218"/>
                </a:lnTo>
                <a:lnTo>
                  <a:pt x="109728" y="220980"/>
                </a:lnTo>
                <a:lnTo>
                  <a:pt x="121031" y="220218"/>
                </a:lnTo>
                <a:lnTo>
                  <a:pt x="162102" y="207518"/>
                </a:lnTo>
                <a:lnTo>
                  <a:pt x="194652" y="180467"/>
                </a:lnTo>
                <a:lnTo>
                  <a:pt x="215201" y="143510"/>
                </a:lnTo>
                <a:lnTo>
                  <a:pt x="219430" y="121538"/>
                </a:lnTo>
                <a:lnTo>
                  <a:pt x="219430" y="99441"/>
                </a:lnTo>
                <a:lnTo>
                  <a:pt x="217309" y="88137"/>
                </a:lnTo>
                <a:lnTo>
                  <a:pt x="215201" y="77470"/>
                </a:lnTo>
                <a:lnTo>
                  <a:pt x="210934" y="67563"/>
                </a:lnTo>
                <a:lnTo>
                  <a:pt x="206705" y="57531"/>
                </a:lnTo>
                <a:lnTo>
                  <a:pt x="179781" y="25654"/>
                </a:lnTo>
                <a:lnTo>
                  <a:pt x="142278" y="4952"/>
                </a:lnTo>
                <a:lnTo>
                  <a:pt x="121031" y="762"/>
                </a:lnTo>
                <a:lnTo>
                  <a:pt x="109728" y="0"/>
                </a:lnTo>
                <a:close/>
              </a:path>
            </a:pathLst>
          </a:custGeom>
          <a:solidFill>
            <a:srgbClr val="174669"/>
          </a:solidFill>
        </p:spPr>
        <p:txBody>
          <a:bodyPr wrap="square" lIns="0" tIns="0" rIns="0" bIns="0" rtlCol="0">
            <a:noAutofit/>
          </a:bodyPr>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720340" y="3183256"/>
            <a:ext cx="142875" cy="0"/>
          </a:xfrm>
          <a:custGeom>
            <a:avLst/>
            <a:gdLst/>
            <a:ahLst/>
            <a:cxnLst/>
            <a:rect l="l" t="t" r="r" b="b"/>
            <a:pathLst>
              <a:path w="190500">
                <a:moveTo>
                  <a:pt x="0" y="0"/>
                </a:moveTo>
                <a:lnTo>
                  <a:pt x="190500" y="0"/>
                </a:lnTo>
              </a:path>
            </a:pathLst>
          </a:custGeom>
          <a:ln w="4768595">
            <a:solidFill>
              <a:srgbClr val="003399"/>
            </a:solidFill>
          </a:ln>
        </p:spPr>
        <p:txBody>
          <a:bodyPr wrap="square" lIns="0" tIns="0" rIns="0" bIns="0" rtlCol="0">
            <a:noAutofit/>
          </a:bodyPr>
          <a:lstStyle/>
          <a:p>
            <a:endParaRPr sz="1350" dirty="0"/>
          </a:p>
        </p:txBody>
      </p:sp>
      <p:sp>
        <p:nvSpPr>
          <p:cNvPr id="3" name="object 3"/>
          <p:cNvSpPr/>
          <p:nvPr/>
        </p:nvSpPr>
        <p:spPr>
          <a:xfrm>
            <a:off x="1698213" y="4829175"/>
            <a:ext cx="1044988" cy="141732"/>
          </a:xfrm>
          <a:custGeom>
            <a:avLst/>
            <a:gdLst/>
            <a:ahLst/>
            <a:cxnLst/>
            <a:rect l="l" t="t" r="r" b="b"/>
            <a:pathLst>
              <a:path w="1371600" h="190500">
                <a:moveTo>
                  <a:pt x="0" y="190500"/>
                </a:moveTo>
                <a:lnTo>
                  <a:pt x="1371600" y="190500"/>
                </a:lnTo>
                <a:lnTo>
                  <a:pt x="13716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4" name="object 4"/>
          <p:cNvSpPr/>
          <p:nvPr/>
        </p:nvSpPr>
        <p:spPr>
          <a:xfrm>
            <a:off x="1543051" y="2057400"/>
            <a:ext cx="155162" cy="2914079"/>
          </a:xfrm>
          <a:custGeom>
            <a:avLst/>
            <a:gdLst/>
            <a:ahLst/>
            <a:cxnLst/>
            <a:rect l="l" t="t" r="r" b="b"/>
            <a:pathLst>
              <a:path w="190500" h="3104388">
                <a:moveTo>
                  <a:pt x="0" y="3104388"/>
                </a:moveTo>
                <a:lnTo>
                  <a:pt x="190500" y="3104388"/>
                </a:lnTo>
                <a:lnTo>
                  <a:pt x="190500" y="0"/>
                </a:lnTo>
                <a:lnTo>
                  <a:pt x="0" y="0"/>
                </a:lnTo>
                <a:lnTo>
                  <a:pt x="0" y="3104388"/>
                </a:lnTo>
                <a:close/>
              </a:path>
            </a:pathLst>
          </a:custGeom>
          <a:solidFill>
            <a:srgbClr val="003399"/>
          </a:solidFill>
        </p:spPr>
        <p:txBody>
          <a:bodyPr wrap="square" lIns="0" tIns="0" rIns="0" bIns="0" rtlCol="0">
            <a:noAutofit/>
          </a:bodyPr>
          <a:lstStyle/>
          <a:p>
            <a:endParaRPr sz="1350" dirty="0"/>
          </a:p>
        </p:txBody>
      </p:sp>
      <p:sp>
        <p:nvSpPr>
          <p:cNvPr id="5" name="object 5"/>
          <p:cNvSpPr txBox="1"/>
          <p:nvPr/>
        </p:nvSpPr>
        <p:spPr>
          <a:xfrm>
            <a:off x="3609022" y="2311766"/>
            <a:ext cx="391478" cy="196501"/>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Falso</a:t>
            </a:r>
            <a:endParaRPr sz="1200" dirty="0">
              <a:latin typeface="Comic Sans MS"/>
              <a:cs typeface="Comic Sans MS"/>
            </a:endParaRPr>
          </a:p>
        </p:txBody>
      </p:sp>
      <p:sp>
        <p:nvSpPr>
          <p:cNvPr id="6" name="object 6"/>
          <p:cNvSpPr txBox="1"/>
          <p:nvPr/>
        </p:nvSpPr>
        <p:spPr>
          <a:xfrm>
            <a:off x="2943225" y="3046905"/>
            <a:ext cx="780574" cy="193834"/>
          </a:xfrm>
          <a:prstGeom prst="rect">
            <a:avLst/>
          </a:prstGeom>
        </p:spPr>
        <p:txBody>
          <a:bodyPr vert="horz" wrap="square" lIns="0" tIns="0" rIns="0" bIns="0" rtlCol="0">
            <a:noAutofit/>
          </a:bodyPr>
          <a:lstStyle/>
          <a:p>
            <a:pPr marL="9525"/>
            <a:r>
              <a:rPr sz="1200" b="1" spc="-8" dirty="0">
                <a:solidFill>
                  <a:srgbClr val="EC7C30"/>
                </a:solidFill>
                <a:latin typeface="Comic Sans MS"/>
                <a:cs typeface="Comic Sans MS"/>
              </a:rPr>
              <a:t>Verdad</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ro</a:t>
            </a:r>
            <a:endParaRPr sz="1200" dirty="0">
              <a:latin typeface="Comic Sans MS"/>
              <a:cs typeface="Comic Sans MS"/>
            </a:endParaRPr>
          </a:p>
        </p:txBody>
      </p:sp>
      <p:sp>
        <p:nvSpPr>
          <p:cNvPr id="7" name="object 7"/>
          <p:cNvSpPr/>
          <p:nvPr/>
        </p:nvSpPr>
        <p:spPr>
          <a:xfrm>
            <a:off x="2496884" y="2535174"/>
            <a:ext cx="1789366" cy="142875"/>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8" name="object 8"/>
          <p:cNvSpPr txBox="1"/>
          <p:nvPr/>
        </p:nvSpPr>
        <p:spPr>
          <a:xfrm>
            <a:off x="5372101" y="3785616"/>
            <a:ext cx="429101" cy="826770"/>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y</a:t>
            </a:r>
            <a:r>
              <a:rPr sz="2700" b="1" dirty="0">
                <a:solidFill>
                  <a:srgbClr val="FF3300"/>
                </a:solidFill>
                <a:latin typeface="Arial"/>
                <a:cs typeface="Arial"/>
              </a:rPr>
              <a:t>=</a:t>
            </a:r>
            <a:endParaRPr sz="2700" dirty="0">
              <a:latin typeface="Arial"/>
              <a:cs typeface="Arial"/>
            </a:endParaRPr>
          </a:p>
          <a:p>
            <a:pPr marL="9525">
              <a:lnSpc>
                <a:spcPts val="3221"/>
              </a:lnSpc>
            </a:pPr>
            <a:r>
              <a:rPr lang="es-MX" sz="2700" b="1" dirty="0">
                <a:solidFill>
                  <a:srgbClr val="FF3300"/>
                </a:solidFill>
                <a:latin typeface="Arial"/>
                <a:cs typeface="Arial"/>
              </a:rPr>
              <a:t>x</a:t>
            </a:r>
            <a:r>
              <a:rPr sz="2700" b="1" dirty="0">
                <a:solidFill>
                  <a:srgbClr val="FF3300"/>
                </a:solidFill>
                <a:latin typeface="Arial"/>
                <a:cs typeface="Arial"/>
              </a:rPr>
              <a:t>=</a:t>
            </a:r>
            <a:endParaRPr sz="2700" dirty="0">
              <a:latin typeface="Arial"/>
              <a:cs typeface="Arial"/>
            </a:endParaRPr>
          </a:p>
        </p:txBody>
      </p:sp>
      <p:sp>
        <p:nvSpPr>
          <p:cNvPr id="9" name="object 9"/>
          <p:cNvSpPr/>
          <p:nvPr/>
        </p:nvSpPr>
        <p:spPr>
          <a:xfrm>
            <a:off x="5841587" y="3816477"/>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0" name="object 10"/>
          <p:cNvSpPr txBox="1"/>
          <p:nvPr/>
        </p:nvSpPr>
        <p:spPr>
          <a:xfrm>
            <a:off x="6165343" y="3771901"/>
            <a:ext cx="210026" cy="417671"/>
          </a:xfrm>
          <a:prstGeom prst="rect">
            <a:avLst/>
          </a:prstGeom>
        </p:spPr>
        <p:txBody>
          <a:bodyPr vert="horz" wrap="square" lIns="0" tIns="0" rIns="0" bIns="0" rtlCol="0">
            <a:noAutofit/>
          </a:bodyPr>
          <a:lstStyle/>
          <a:p>
            <a:pPr marL="9525"/>
            <a:r>
              <a:rPr sz="2700" b="1" dirty="0">
                <a:solidFill>
                  <a:srgbClr val="FF3300"/>
                </a:solidFill>
                <a:latin typeface="Arial"/>
                <a:cs typeface="Arial"/>
              </a:rPr>
              <a:t>1</a:t>
            </a:r>
            <a:endParaRPr sz="2700" dirty="0">
              <a:latin typeface="Arial"/>
              <a:cs typeface="Arial"/>
            </a:endParaRPr>
          </a:p>
        </p:txBody>
      </p:sp>
      <p:sp>
        <p:nvSpPr>
          <p:cNvPr id="11" name="object 11"/>
          <p:cNvSpPr/>
          <p:nvPr/>
        </p:nvSpPr>
        <p:spPr>
          <a:xfrm>
            <a:off x="5841587" y="4245102"/>
            <a:ext cx="857250" cy="342900"/>
          </a:xfrm>
          <a:custGeom>
            <a:avLst/>
            <a:gdLst/>
            <a:ahLst/>
            <a:cxnLst/>
            <a:rect l="l" t="t" r="r" b="b"/>
            <a:pathLst>
              <a:path w="1143000" h="457200">
                <a:moveTo>
                  <a:pt x="0" y="457200"/>
                </a:moveTo>
                <a:lnTo>
                  <a:pt x="1143000" y="457200"/>
                </a:lnTo>
                <a:lnTo>
                  <a:pt x="1143000" y="0"/>
                </a:lnTo>
                <a:lnTo>
                  <a:pt x="0" y="0"/>
                </a:lnTo>
                <a:lnTo>
                  <a:pt x="0" y="457200"/>
                </a:lnTo>
                <a:close/>
              </a:path>
            </a:pathLst>
          </a:custGeom>
          <a:ln w="12192">
            <a:solidFill>
              <a:schemeClr val="bg1"/>
            </a:solidFill>
          </a:ln>
        </p:spPr>
        <p:txBody>
          <a:bodyPr wrap="square" lIns="0" tIns="0" rIns="0" bIns="0" rtlCol="0">
            <a:noAutofit/>
          </a:bodyPr>
          <a:lstStyle/>
          <a:p>
            <a:endParaRPr sz="1350" dirty="0"/>
          </a:p>
        </p:txBody>
      </p:sp>
      <p:sp>
        <p:nvSpPr>
          <p:cNvPr id="12" name="object 12"/>
          <p:cNvSpPr txBox="1"/>
          <p:nvPr/>
        </p:nvSpPr>
        <p:spPr>
          <a:xfrm>
            <a:off x="6165343" y="4200526"/>
            <a:ext cx="210026" cy="417671"/>
          </a:xfrm>
          <a:prstGeom prst="rect">
            <a:avLst/>
          </a:prstGeom>
        </p:spPr>
        <p:txBody>
          <a:bodyPr vert="horz" wrap="square" lIns="0" tIns="0" rIns="0" bIns="0" rtlCol="0">
            <a:noAutofit/>
          </a:bodyPr>
          <a:lstStyle/>
          <a:p>
            <a:pPr marL="9525"/>
            <a:r>
              <a:rPr lang="es-MX" sz="2700" b="1" dirty="0">
                <a:solidFill>
                  <a:srgbClr val="FF3300"/>
                </a:solidFill>
                <a:latin typeface="Arial"/>
                <a:cs typeface="Arial"/>
              </a:rPr>
              <a:t>1</a:t>
            </a:r>
            <a:endParaRPr sz="2700" dirty="0">
              <a:latin typeface="Arial"/>
              <a:cs typeface="Arial"/>
            </a:endParaRPr>
          </a:p>
        </p:txBody>
      </p:sp>
      <p:sp>
        <p:nvSpPr>
          <p:cNvPr id="13" name="object 13"/>
          <p:cNvSpPr/>
          <p:nvPr/>
        </p:nvSpPr>
        <p:spPr>
          <a:xfrm>
            <a:off x="2211706" y="2284857"/>
            <a:ext cx="1143000" cy="628650"/>
          </a:xfrm>
          <a:custGeom>
            <a:avLst/>
            <a:gdLst/>
            <a:ahLst/>
            <a:cxnLst/>
            <a:rect l="l" t="t" r="r" b="b"/>
            <a:pathLst>
              <a:path w="1524000" h="838200">
                <a:moveTo>
                  <a:pt x="1143000" y="0"/>
                </a:moveTo>
                <a:lnTo>
                  <a:pt x="381000" y="0"/>
                </a:lnTo>
                <a:lnTo>
                  <a:pt x="0" y="419100"/>
                </a:lnTo>
                <a:lnTo>
                  <a:pt x="381000" y="838200"/>
                </a:lnTo>
                <a:lnTo>
                  <a:pt x="1143000" y="838200"/>
                </a:lnTo>
                <a:lnTo>
                  <a:pt x="1524000" y="419100"/>
                </a:lnTo>
                <a:lnTo>
                  <a:pt x="1143000" y="0"/>
                </a:lnTo>
                <a:close/>
              </a:path>
            </a:pathLst>
          </a:custGeom>
          <a:solidFill>
            <a:srgbClr val="003399"/>
          </a:solidFill>
        </p:spPr>
        <p:txBody>
          <a:bodyPr wrap="square" lIns="0" tIns="0" rIns="0" bIns="0" rtlCol="0">
            <a:noAutofit/>
          </a:bodyPr>
          <a:lstStyle/>
          <a:p>
            <a:endParaRPr sz="1350" dirty="0"/>
          </a:p>
        </p:txBody>
      </p:sp>
      <p:sp>
        <p:nvSpPr>
          <p:cNvPr id="14" name="object 14"/>
          <p:cNvSpPr/>
          <p:nvPr/>
        </p:nvSpPr>
        <p:spPr>
          <a:xfrm>
            <a:off x="2211706" y="2284857"/>
            <a:ext cx="1143000" cy="628650"/>
          </a:xfrm>
          <a:custGeom>
            <a:avLst/>
            <a:gdLst/>
            <a:ahLst/>
            <a:cxnLst/>
            <a:rect l="l" t="t" r="r" b="b"/>
            <a:pathLst>
              <a:path w="1524000" h="838200">
                <a:moveTo>
                  <a:pt x="0" y="419100"/>
                </a:moveTo>
                <a:lnTo>
                  <a:pt x="381000" y="0"/>
                </a:lnTo>
                <a:lnTo>
                  <a:pt x="1143000" y="0"/>
                </a:lnTo>
                <a:lnTo>
                  <a:pt x="1524000" y="419100"/>
                </a:lnTo>
                <a:lnTo>
                  <a:pt x="1143000" y="838200"/>
                </a:lnTo>
                <a:lnTo>
                  <a:pt x="381000" y="838200"/>
                </a:lnTo>
                <a:lnTo>
                  <a:pt x="0" y="419100"/>
                </a:lnTo>
                <a:close/>
              </a:path>
            </a:pathLst>
          </a:custGeom>
          <a:ln w="12192">
            <a:solidFill>
              <a:srgbClr val="000000"/>
            </a:solidFill>
          </a:ln>
        </p:spPr>
        <p:txBody>
          <a:bodyPr wrap="square" lIns="0" tIns="0" rIns="0" bIns="0" rtlCol="0">
            <a:noAutofit/>
          </a:bodyPr>
          <a:lstStyle/>
          <a:p>
            <a:endParaRPr sz="1350" dirty="0"/>
          </a:p>
        </p:txBody>
      </p:sp>
      <p:sp>
        <p:nvSpPr>
          <p:cNvPr id="15" name="object 15"/>
          <p:cNvSpPr txBox="1"/>
          <p:nvPr/>
        </p:nvSpPr>
        <p:spPr>
          <a:xfrm>
            <a:off x="2400301" y="2430304"/>
            <a:ext cx="730472"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a:t>
            </a:r>
            <a:r>
              <a:rPr sz="2100" b="1" spc="-4" dirty="0">
                <a:solidFill>
                  <a:srgbClr val="FFFFFF"/>
                </a:solidFill>
                <a:latin typeface="Times New Roman"/>
                <a:cs typeface="Times New Roman"/>
              </a:rPr>
              <a:t> </a:t>
            </a:r>
            <a:r>
              <a:rPr sz="2100" b="1" spc="-15" dirty="0">
                <a:solidFill>
                  <a:srgbClr val="FFFFFF"/>
                </a:solidFill>
                <a:latin typeface="Times New Roman"/>
                <a:cs typeface="Times New Roman"/>
              </a:rPr>
              <a:t>&lt;</a:t>
            </a:r>
            <a:r>
              <a:rPr lang="es-MX"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3</a:t>
            </a:r>
            <a:endParaRPr sz="2100" dirty="0">
              <a:latin typeface="Times New Roman"/>
              <a:cs typeface="Times New Roman"/>
            </a:endParaRPr>
          </a:p>
        </p:txBody>
      </p:sp>
      <p:sp>
        <p:nvSpPr>
          <p:cNvPr id="16" name="object 16"/>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17" name="object 17"/>
          <p:cNvSpPr/>
          <p:nvPr/>
        </p:nvSpPr>
        <p:spPr>
          <a:xfrm>
            <a:off x="2196847" y="33707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18" name="object 18"/>
          <p:cNvSpPr txBox="1"/>
          <p:nvPr/>
        </p:nvSpPr>
        <p:spPr>
          <a:xfrm>
            <a:off x="2401730" y="3402140"/>
            <a:ext cx="790099" cy="328613"/>
          </a:xfrm>
          <a:prstGeom prst="rect">
            <a:avLst/>
          </a:prstGeom>
        </p:spPr>
        <p:txBody>
          <a:bodyPr vert="horz" wrap="square" lIns="0" tIns="0" rIns="0" bIns="0" rtlCol="0">
            <a:noAutofit/>
          </a:bodyPr>
          <a:lstStyle/>
          <a:p>
            <a:pPr marL="9525"/>
            <a:r>
              <a:rPr lang="es-MX" sz="2100" b="1" spc="-8" dirty="0">
                <a:solidFill>
                  <a:srgbClr val="FFFFFF"/>
                </a:solidFill>
                <a:latin typeface="Times New Roman"/>
                <a:cs typeface="Times New Roman"/>
              </a:rPr>
              <a:t>y</a:t>
            </a:r>
            <a:r>
              <a:rPr sz="2100" b="1" spc="-15"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y*3</a:t>
            </a:r>
            <a:endParaRPr sz="2100" dirty="0">
              <a:latin typeface="Times New Roman"/>
              <a:cs typeface="Times New Roman"/>
            </a:endParaRPr>
          </a:p>
        </p:txBody>
      </p:sp>
      <p:sp>
        <p:nvSpPr>
          <p:cNvPr id="19" name="object 19"/>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0" name="object 20"/>
          <p:cNvSpPr/>
          <p:nvPr/>
        </p:nvSpPr>
        <p:spPr>
          <a:xfrm>
            <a:off x="2183131" y="4170807"/>
            <a:ext cx="1200149" cy="400050"/>
          </a:xfrm>
          <a:custGeom>
            <a:avLst/>
            <a:gdLst/>
            <a:ahLst/>
            <a:cxnLst/>
            <a:rect l="l" t="t" r="r" b="b"/>
            <a:pathLst>
              <a:path w="1600200" h="533400">
                <a:moveTo>
                  <a:pt x="0" y="533400"/>
                </a:moveTo>
                <a:lnTo>
                  <a:pt x="1600199" y="533400"/>
                </a:lnTo>
                <a:lnTo>
                  <a:pt x="1600199"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1" name="object 21"/>
          <p:cNvSpPr txBox="1"/>
          <p:nvPr/>
        </p:nvSpPr>
        <p:spPr>
          <a:xfrm>
            <a:off x="2338389" y="4202431"/>
            <a:ext cx="888206"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x</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x</a:t>
            </a:r>
            <a:r>
              <a:rPr sz="2100" b="1" spc="-15" dirty="0">
                <a:solidFill>
                  <a:srgbClr val="FFFFFF"/>
                </a:solidFill>
                <a:latin typeface="Times New Roman"/>
                <a:cs typeface="Times New Roman"/>
              </a:rPr>
              <a:t>+</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2" name="object 22"/>
          <p:cNvSpPr txBox="1"/>
          <p:nvPr/>
        </p:nvSpPr>
        <p:spPr>
          <a:xfrm>
            <a:off x="5271688" y="1358956"/>
            <a:ext cx="2569607" cy="1999108"/>
          </a:xfrm>
          <a:prstGeom prst="rect">
            <a:avLst/>
          </a:prstGeom>
        </p:spPr>
        <p:txBody>
          <a:bodyPr vert="horz" wrap="square" lIns="0" tIns="0" rIns="0" bIns="0" rtlCol="0">
            <a:noAutofit/>
          </a:bodyPr>
          <a:lstStyle/>
          <a:p>
            <a:pPr marL="9525"/>
            <a:r>
              <a:rPr lang="es-MX" sz="2400" dirty="0">
                <a:solidFill>
                  <a:srgbClr val="C5DAEB"/>
                </a:solidFill>
                <a:cs typeface="Calibri"/>
              </a:rPr>
              <a:t>x = 1</a:t>
            </a:r>
          </a:p>
          <a:p>
            <a:pPr marL="9525"/>
            <a:r>
              <a:rPr lang="es-MX" sz="2400" dirty="0">
                <a:solidFill>
                  <a:srgbClr val="C5DAEB"/>
                </a:solidFill>
                <a:cs typeface="Calibri"/>
              </a:rPr>
              <a:t>y = 1</a:t>
            </a:r>
          </a:p>
          <a:p>
            <a:pPr marL="9525"/>
            <a:r>
              <a:rPr lang="es-MX" sz="2400" b="1" dirty="0" err="1">
                <a:solidFill>
                  <a:srgbClr val="92D050"/>
                </a:solidFill>
                <a:cs typeface="Arial"/>
              </a:rPr>
              <a:t>while</a:t>
            </a:r>
            <a:r>
              <a:rPr lang="es-MX" sz="2400" dirty="0">
                <a:cs typeface="Arial"/>
              </a:rPr>
              <a:t> </a:t>
            </a:r>
            <a:r>
              <a:rPr lang="es-MX" sz="2400" b="1" dirty="0">
                <a:solidFill>
                  <a:srgbClr val="FFC000"/>
                </a:solidFill>
                <a:cs typeface="Arial"/>
              </a:rPr>
              <a:t>x&lt;=3 </a:t>
            </a:r>
            <a:r>
              <a:rPr lang="es-MX" sz="2400" dirty="0">
                <a:solidFill>
                  <a:srgbClr val="C5DAEB"/>
                </a:solidFill>
                <a:cs typeface="Calibri"/>
              </a:rPr>
              <a:t>:</a:t>
            </a:r>
          </a:p>
          <a:p>
            <a:pPr marL="9525"/>
            <a:r>
              <a:rPr lang="es-MX" sz="2400" dirty="0">
                <a:cs typeface="Arial"/>
              </a:rPr>
              <a:t>	</a:t>
            </a:r>
            <a:r>
              <a:rPr lang="es-MX" sz="2400" dirty="0">
                <a:solidFill>
                  <a:srgbClr val="C5DAEB"/>
                </a:solidFill>
                <a:cs typeface="Calibri"/>
              </a:rPr>
              <a:t>y = y * 3</a:t>
            </a:r>
          </a:p>
          <a:p>
            <a:pPr marL="9525"/>
            <a:r>
              <a:rPr lang="es-MX" sz="2400" dirty="0">
                <a:solidFill>
                  <a:srgbClr val="C5DAEB"/>
                </a:solidFill>
                <a:cs typeface="Calibri"/>
              </a:rPr>
              <a:t>	x = x + 1</a:t>
            </a:r>
          </a:p>
        </p:txBody>
      </p:sp>
      <p:sp>
        <p:nvSpPr>
          <p:cNvPr id="24" name="object 24"/>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5" name="object 25"/>
          <p:cNvSpPr/>
          <p:nvPr/>
        </p:nvSpPr>
        <p:spPr>
          <a:xfrm>
            <a:off x="2225422" y="1541907"/>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6" name="object 26"/>
          <p:cNvSpPr txBox="1"/>
          <p:nvPr/>
        </p:nvSpPr>
        <p:spPr>
          <a:xfrm>
            <a:off x="2514600" y="1572863"/>
            <a:ext cx="626364" cy="328613"/>
          </a:xfrm>
          <a:prstGeom prst="rect">
            <a:avLst/>
          </a:prstGeom>
        </p:spPr>
        <p:txBody>
          <a:bodyPr vert="horz" wrap="square" lIns="0" tIns="0" rIns="0" bIns="0" rtlCol="0">
            <a:noAutofit/>
          </a:bodyPr>
          <a:lstStyle/>
          <a:p>
            <a:pPr marL="9525"/>
            <a:r>
              <a:rPr lang="es-MX" sz="2100" b="1" spc="-15" dirty="0">
                <a:solidFill>
                  <a:srgbClr val="FFFFFF"/>
                </a:solidFill>
                <a:latin typeface="Times New Roman"/>
                <a:cs typeface="Times New Roman"/>
              </a:rPr>
              <a:t>y </a:t>
            </a:r>
            <a:r>
              <a:rPr sz="2100" b="1" spc="-15" dirty="0">
                <a:solidFill>
                  <a:srgbClr val="FFFFFF"/>
                </a:solidFill>
                <a:latin typeface="Times New Roman"/>
                <a:cs typeface="Times New Roman"/>
              </a:rPr>
              <a:t>=</a:t>
            </a:r>
            <a:r>
              <a:rPr sz="2100" b="1" spc="8" dirty="0">
                <a:solidFill>
                  <a:srgbClr val="FFFFFF"/>
                </a:solidFill>
                <a:latin typeface="Times New Roman"/>
                <a:cs typeface="Times New Roman"/>
              </a:rPr>
              <a:t> </a:t>
            </a:r>
            <a:r>
              <a:rPr lang="es-MX" sz="2100" b="1" spc="8" dirty="0">
                <a:solidFill>
                  <a:srgbClr val="FFFFFF"/>
                </a:solidFill>
                <a:latin typeface="Times New Roman"/>
                <a:cs typeface="Times New Roman"/>
              </a:rPr>
              <a:t>1</a:t>
            </a:r>
            <a:endParaRPr sz="2100" dirty="0">
              <a:latin typeface="Times New Roman"/>
              <a:cs typeface="Times New Roman"/>
            </a:endParaRPr>
          </a:p>
        </p:txBody>
      </p:sp>
      <p:sp>
        <p:nvSpPr>
          <p:cNvPr id="27" name="object 27"/>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solidFill>
            <a:srgbClr val="003399"/>
          </a:solidFill>
        </p:spPr>
        <p:txBody>
          <a:bodyPr wrap="square" lIns="0" tIns="0" rIns="0" bIns="0" rtlCol="0">
            <a:noAutofit/>
          </a:bodyPr>
          <a:lstStyle/>
          <a:p>
            <a:endParaRPr sz="1350" dirty="0"/>
          </a:p>
        </p:txBody>
      </p:sp>
      <p:sp>
        <p:nvSpPr>
          <p:cNvPr id="28" name="object 28"/>
          <p:cNvSpPr/>
          <p:nvPr/>
        </p:nvSpPr>
        <p:spPr>
          <a:xfrm>
            <a:off x="2223136" y="994410"/>
            <a:ext cx="1200150" cy="400050"/>
          </a:xfrm>
          <a:custGeom>
            <a:avLst/>
            <a:gdLst/>
            <a:ahLst/>
            <a:cxnLst/>
            <a:rect l="l" t="t" r="r" b="b"/>
            <a:pathLst>
              <a:path w="1600200" h="533400">
                <a:moveTo>
                  <a:pt x="0" y="533400"/>
                </a:moveTo>
                <a:lnTo>
                  <a:pt x="1600200" y="533400"/>
                </a:lnTo>
                <a:lnTo>
                  <a:pt x="1600200" y="0"/>
                </a:lnTo>
                <a:lnTo>
                  <a:pt x="0" y="0"/>
                </a:lnTo>
                <a:lnTo>
                  <a:pt x="0" y="533400"/>
                </a:lnTo>
                <a:close/>
              </a:path>
            </a:pathLst>
          </a:custGeom>
          <a:ln w="12192">
            <a:solidFill>
              <a:srgbClr val="000000"/>
            </a:solidFill>
          </a:ln>
        </p:spPr>
        <p:txBody>
          <a:bodyPr wrap="square" lIns="0" tIns="0" rIns="0" bIns="0" rtlCol="0">
            <a:noAutofit/>
          </a:bodyPr>
          <a:lstStyle/>
          <a:p>
            <a:endParaRPr sz="1350" dirty="0"/>
          </a:p>
        </p:txBody>
      </p:sp>
      <p:sp>
        <p:nvSpPr>
          <p:cNvPr id="29" name="object 29"/>
          <p:cNvSpPr txBox="1"/>
          <p:nvPr/>
        </p:nvSpPr>
        <p:spPr>
          <a:xfrm>
            <a:off x="2527363" y="1024700"/>
            <a:ext cx="673037" cy="328613"/>
          </a:xfrm>
          <a:prstGeom prst="rect">
            <a:avLst/>
          </a:prstGeom>
        </p:spPr>
        <p:txBody>
          <a:bodyPr vert="horz" wrap="square" lIns="0" tIns="0" rIns="0" bIns="0" rtlCol="0">
            <a:noAutofit/>
          </a:bodyPr>
          <a:lstStyle/>
          <a:p>
            <a:pPr marL="9525"/>
            <a:r>
              <a:rPr lang="es-MX" sz="2100" b="1" spc="-11" dirty="0">
                <a:solidFill>
                  <a:srgbClr val="FFFFFF"/>
                </a:solidFill>
                <a:latin typeface="Times New Roman"/>
                <a:cs typeface="Times New Roman"/>
              </a:rPr>
              <a:t>x </a:t>
            </a:r>
            <a:r>
              <a:rPr sz="2100" b="1" spc="-11" dirty="0">
                <a:solidFill>
                  <a:srgbClr val="FFFFFF"/>
                </a:solidFill>
                <a:latin typeface="Times New Roman"/>
                <a:cs typeface="Times New Roman"/>
              </a:rPr>
              <a:t>=</a:t>
            </a:r>
            <a:r>
              <a:rPr sz="2100" b="1" spc="-4" dirty="0">
                <a:solidFill>
                  <a:srgbClr val="FFFFFF"/>
                </a:solidFill>
                <a:latin typeface="Times New Roman"/>
                <a:cs typeface="Times New Roman"/>
              </a:rPr>
              <a:t> </a:t>
            </a:r>
            <a:r>
              <a:rPr lang="es-MX" sz="2100" b="1" spc="-4" dirty="0">
                <a:solidFill>
                  <a:srgbClr val="FFFFFF"/>
                </a:solidFill>
                <a:latin typeface="Times New Roman"/>
                <a:cs typeface="Times New Roman"/>
              </a:rPr>
              <a:t>1</a:t>
            </a:r>
            <a:endParaRPr sz="2100" dirty="0">
              <a:latin typeface="Times New Roman"/>
              <a:cs typeface="Times New Roman"/>
            </a:endParaRPr>
          </a:p>
        </p:txBody>
      </p:sp>
      <p:sp>
        <p:nvSpPr>
          <p:cNvPr id="30" name="object 30"/>
          <p:cNvSpPr txBox="1"/>
          <p:nvPr/>
        </p:nvSpPr>
        <p:spPr>
          <a:xfrm>
            <a:off x="1543051" y="1806417"/>
            <a:ext cx="598646" cy="193834"/>
          </a:xfrm>
          <a:prstGeom prst="rect">
            <a:avLst/>
          </a:prstGeom>
        </p:spPr>
        <p:txBody>
          <a:bodyPr vert="horz" wrap="square" lIns="0" tIns="0" rIns="0" bIns="0" rtlCol="0">
            <a:noAutofit/>
          </a:bodyPr>
          <a:lstStyle/>
          <a:p>
            <a:pPr marL="9525"/>
            <a:r>
              <a:rPr sz="1200" b="1" spc="-11" dirty="0">
                <a:solidFill>
                  <a:srgbClr val="EC7C30"/>
                </a:solidFill>
                <a:latin typeface="Comic Sans MS"/>
                <a:cs typeface="Comic Sans MS"/>
              </a:rPr>
              <a:t>R</a:t>
            </a:r>
            <a:r>
              <a:rPr sz="1200" b="1" spc="-15" dirty="0">
                <a:solidFill>
                  <a:srgbClr val="EC7C30"/>
                </a:solidFill>
                <a:latin typeface="Comic Sans MS"/>
                <a:cs typeface="Comic Sans MS"/>
              </a:rPr>
              <a:t>e</a:t>
            </a:r>
            <a:r>
              <a:rPr sz="1200" b="1" spc="-8" dirty="0">
                <a:solidFill>
                  <a:srgbClr val="EC7C30"/>
                </a:solidFill>
                <a:latin typeface="Comic Sans MS"/>
                <a:cs typeface="Comic Sans MS"/>
              </a:rPr>
              <a:t>gresa</a:t>
            </a:r>
            <a:endParaRPr sz="1200" dirty="0">
              <a:latin typeface="Comic Sans MS"/>
              <a:cs typeface="Comic Sans MS"/>
            </a:endParaRPr>
          </a:p>
        </p:txBody>
      </p:sp>
      <p:sp>
        <p:nvSpPr>
          <p:cNvPr id="31" name="object 31"/>
          <p:cNvSpPr/>
          <p:nvPr/>
        </p:nvSpPr>
        <p:spPr>
          <a:xfrm flipH="1">
            <a:off x="2599688" y="1990488"/>
            <a:ext cx="258356" cy="193834"/>
          </a:xfrm>
          <a:custGeom>
            <a:avLst/>
            <a:gdLst/>
            <a:ahLst/>
            <a:cxnLst/>
            <a:rect l="l" t="t" r="r" b="b"/>
            <a:pathLst>
              <a:path w="288036" h="203200">
                <a:moveTo>
                  <a:pt x="0" y="203200"/>
                </a:moveTo>
                <a:lnTo>
                  <a:pt x="288036" y="0"/>
                </a:lnTo>
              </a:path>
            </a:pathLst>
          </a:custGeom>
          <a:ln w="57912">
            <a:solidFill>
              <a:srgbClr val="1308AC"/>
            </a:solidFill>
          </a:ln>
        </p:spPr>
        <p:txBody>
          <a:bodyPr wrap="square" lIns="0" tIns="0" rIns="0" bIns="0" rtlCol="0">
            <a:noAutofit/>
          </a:bodyPr>
          <a:lstStyle/>
          <a:p>
            <a:endParaRPr sz="1350" dirty="0"/>
          </a:p>
        </p:txBody>
      </p:sp>
      <p:sp>
        <p:nvSpPr>
          <p:cNvPr id="32" name="object 32"/>
          <p:cNvSpPr/>
          <p:nvPr/>
        </p:nvSpPr>
        <p:spPr>
          <a:xfrm flipV="1">
            <a:off x="2598941" y="2057400"/>
            <a:ext cx="227618" cy="182784"/>
          </a:xfrm>
          <a:custGeom>
            <a:avLst/>
            <a:gdLst/>
            <a:ahLst/>
            <a:cxnLst/>
            <a:rect l="l" t="t" r="r" b="b"/>
            <a:pathLst>
              <a:path w="247523" h="128396">
                <a:moveTo>
                  <a:pt x="0" y="0"/>
                </a:moveTo>
                <a:lnTo>
                  <a:pt x="247523" y="128396"/>
                </a:lnTo>
              </a:path>
            </a:pathLst>
          </a:custGeom>
          <a:ln w="57912">
            <a:solidFill>
              <a:srgbClr val="1308AC"/>
            </a:solidFill>
          </a:ln>
        </p:spPr>
        <p:txBody>
          <a:bodyPr wrap="square" lIns="0" tIns="0" rIns="0" bIns="0" rtlCol="0">
            <a:noAutofit/>
          </a:bodyPr>
          <a:lstStyle/>
          <a:p>
            <a:endParaRPr sz="1350" dirty="0"/>
          </a:p>
        </p:txBody>
      </p:sp>
      <p:sp>
        <p:nvSpPr>
          <p:cNvPr id="33" name="object 2">
            <a:extLst>
              <a:ext uri="{FF2B5EF4-FFF2-40B4-BE49-F238E27FC236}">
                <a16:creationId xmlns:a16="http://schemas.microsoft.com/office/drawing/2014/main" id="{53B4F9DA-645D-4122-AB7B-7D0803154DBF}"/>
              </a:ext>
            </a:extLst>
          </p:cNvPr>
          <p:cNvSpPr txBox="1"/>
          <p:nvPr/>
        </p:nvSpPr>
        <p:spPr>
          <a:xfrm>
            <a:off x="2595562" y="628650"/>
            <a:ext cx="3858101" cy="457200"/>
          </a:xfrm>
          <a:prstGeom prst="rect">
            <a:avLst/>
          </a:prstGeom>
        </p:spPr>
        <p:txBody>
          <a:bodyPr vert="horz" wrap="square" lIns="0" tIns="0" rIns="0" bIns="0" rtlCol="0">
            <a:noAutofit/>
          </a:bodyPr>
          <a:lstStyle/>
          <a:p>
            <a:pPr marL="9525" algn="ctr"/>
            <a:r>
              <a:rPr b="1" spc="-53" dirty="0">
                <a:solidFill>
                  <a:schemeClr val="bg1"/>
                </a:solidFill>
                <a:latin typeface="Arial" panose="020B0604020202020204" pitchFamily="34" charset="0"/>
                <a:cs typeface="Arial" panose="020B0604020202020204" pitchFamily="34" charset="0"/>
              </a:rPr>
              <a:t>S</a:t>
            </a:r>
            <a:r>
              <a:rPr b="1" spc="-26" dirty="0">
                <a:solidFill>
                  <a:schemeClr val="bg1"/>
                </a:solidFill>
                <a:latin typeface="Arial" panose="020B0604020202020204" pitchFamily="34" charset="0"/>
                <a:cs typeface="Arial" panose="020B0604020202020204" pitchFamily="34" charset="0"/>
              </a:rPr>
              <a:t>i</a:t>
            </a:r>
            <a:r>
              <a:rPr lang="es-MX" b="1" spc="-26" dirty="0">
                <a:solidFill>
                  <a:schemeClr val="bg1"/>
                </a:solidFill>
                <a:latin typeface="Arial" panose="020B0604020202020204" pitchFamily="34" charset="0"/>
                <a:cs typeface="Arial" panose="020B0604020202020204" pitchFamily="34" charset="0"/>
              </a:rPr>
              <a:t>mulación de uso</a:t>
            </a:r>
            <a:endParaRPr b="1" dirty="0">
              <a:solidFill>
                <a:schemeClr val="bg1"/>
              </a:solidFill>
              <a:latin typeface="Arial" panose="020B0604020202020204" pitchFamily="34" charset="0"/>
              <a:cs typeface="Arial" panose="020B0604020202020204" pitchFamily="34" charset="0"/>
            </a:endParaRPr>
          </a:p>
        </p:txBody>
      </p:sp>
      <p:sp>
        <p:nvSpPr>
          <p:cNvPr id="34" name="object 7">
            <a:extLst>
              <a:ext uri="{FF2B5EF4-FFF2-40B4-BE49-F238E27FC236}">
                <a16:creationId xmlns:a16="http://schemas.microsoft.com/office/drawing/2014/main" id="{B4709C24-7345-42E0-B8E2-75AC2C586801}"/>
              </a:ext>
            </a:extLst>
          </p:cNvPr>
          <p:cNvSpPr/>
          <p:nvPr/>
        </p:nvSpPr>
        <p:spPr>
          <a:xfrm>
            <a:off x="1543050" y="2057400"/>
            <a:ext cx="1314994" cy="141732"/>
          </a:xfrm>
          <a:custGeom>
            <a:avLst/>
            <a:gdLst/>
            <a:ahLst/>
            <a:cxnLst/>
            <a:rect l="l" t="t" r="r" b="b"/>
            <a:pathLst>
              <a:path w="3581400" h="190500">
                <a:moveTo>
                  <a:pt x="0" y="190500"/>
                </a:moveTo>
                <a:lnTo>
                  <a:pt x="3581400" y="190500"/>
                </a:lnTo>
                <a:lnTo>
                  <a:pt x="3581400" y="0"/>
                </a:lnTo>
                <a:lnTo>
                  <a:pt x="0" y="0"/>
                </a:lnTo>
                <a:lnTo>
                  <a:pt x="0" y="190500"/>
                </a:lnTo>
                <a:close/>
              </a:path>
            </a:pathLst>
          </a:custGeom>
          <a:solidFill>
            <a:srgbClr val="003399"/>
          </a:solidFill>
        </p:spPr>
        <p:txBody>
          <a:bodyPr wrap="square" lIns="0" tIns="0" rIns="0" bIns="0" rtlCol="0">
            <a:noAutofit/>
          </a:bodyPr>
          <a:lstStyle/>
          <a:p>
            <a:endParaRPr sz="1350" dirty="0"/>
          </a:p>
        </p:txBody>
      </p:sp>
      <p:sp>
        <p:nvSpPr>
          <p:cNvPr id="37" name="object 14">
            <a:extLst>
              <a:ext uri="{FF2B5EF4-FFF2-40B4-BE49-F238E27FC236}">
                <a16:creationId xmlns:a16="http://schemas.microsoft.com/office/drawing/2014/main" id="{8972780D-5FD6-44AF-86C2-870DEE9847F9}"/>
              </a:ext>
            </a:extLst>
          </p:cNvPr>
          <p:cNvSpPr txBox="1"/>
          <p:nvPr/>
        </p:nvSpPr>
        <p:spPr>
          <a:xfrm>
            <a:off x="1641769" y="-26351"/>
            <a:ext cx="6577866" cy="635000"/>
          </a:xfrm>
          <a:prstGeom prst="rect">
            <a:avLst/>
          </a:prstGeom>
        </p:spPr>
        <p:txBody>
          <a:bodyPr vert="horz" wrap="square" lIns="0" tIns="0" rIns="0" bIns="0" rtlCol="0">
            <a:noAutofit/>
          </a:bodyPr>
          <a:lstStyle/>
          <a:p>
            <a:pPr marL="12700">
              <a:lnSpc>
                <a:spcPct val="100000"/>
              </a:lnSpc>
            </a:pPr>
            <a:r>
              <a:rPr lang="es-MX" sz="4400" spc="-25" dirty="0">
                <a:solidFill>
                  <a:srgbClr val="18BAD4"/>
                </a:solidFill>
                <a:latin typeface="Calibri"/>
                <a:cs typeface="Calibri"/>
              </a:rPr>
              <a:t>Estructura repetitiva </a:t>
            </a:r>
            <a:r>
              <a:rPr lang="es-MX" sz="4400" spc="-25" dirty="0" err="1">
                <a:solidFill>
                  <a:srgbClr val="18BAD4"/>
                </a:solidFill>
                <a:latin typeface="Calibri"/>
                <a:cs typeface="Calibri"/>
              </a:rPr>
              <a:t>While</a:t>
            </a:r>
            <a:endParaRPr sz="4000" b="1" dirty="0">
              <a:solidFill>
                <a:schemeClr val="bg1"/>
              </a:solidFill>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TotalTime>
  <Words>2077</Words>
  <Application>Microsoft Office PowerPoint</Application>
  <PresentationFormat>Presentación en pantalla (16:9)</PresentationFormat>
  <Paragraphs>396</Paragraphs>
  <Slides>40</Slides>
  <Notes>12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40</vt:i4>
      </vt:variant>
    </vt:vector>
  </HeadingPairs>
  <TitlesOfParts>
    <vt:vector size="49" baseType="lpstr">
      <vt:lpstr>MS Gothic</vt:lpstr>
      <vt:lpstr>Arial</vt:lpstr>
      <vt:lpstr>Calibri</vt:lpstr>
      <vt:lpstr>Comic Sans MS</vt:lpstr>
      <vt:lpstr>Consolas</vt:lpstr>
      <vt:lpstr>Courier New</vt:lpstr>
      <vt:lpstr>Times New Roman</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 1</vt:lpstr>
      <vt:lpstr>Ejercicio 2</vt:lpstr>
      <vt:lpstr>Ejercicio 3</vt:lpstr>
      <vt:lpstr>Ejercicio 4</vt:lpstr>
      <vt:lpstr>Situación problema 1 Función: Comprueba clave de acceso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Lizethe Pérez Fuertes</dc:creator>
  <cp:lastModifiedBy>Lizethe Pérez Fuertes</cp:lastModifiedBy>
  <cp:revision>38</cp:revision>
  <dcterms:created xsi:type="dcterms:W3CDTF">2019-07-18T13:33:39Z</dcterms:created>
  <dcterms:modified xsi:type="dcterms:W3CDTF">2019-11-21T20:47:43Z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2019-06-28T00:00:00Z</vt:filetime>
  </property>
  <property fmtid="{D5CDD505-2E9C-101B-9397-08002B2CF9AE}" pid="3" name="LastSaved">
    <vt:filetime>2019-07-18T00:00:00Z</vt:filetime>
  </property>
</Properties>
</file>