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9" r:id="rId2"/>
    <p:sldId id="302" r:id="rId3"/>
    <p:sldId id="330" r:id="rId4"/>
    <p:sldId id="332" r:id="rId5"/>
    <p:sldId id="353" r:id="rId6"/>
    <p:sldId id="355" r:id="rId7"/>
    <p:sldId id="358" r:id="rId8"/>
    <p:sldId id="352" r:id="rId9"/>
    <p:sldId id="354" r:id="rId10"/>
    <p:sldId id="357" r:id="rId1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31" autoAdjust="0"/>
    <p:restoredTop sz="93923" autoAdjust="0"/>
  </p:normalViewPr>
  <p:slideViewPr>
    <p:cSldViewPr>
      <p:cViewPr varScale="1">
        <p:scale>
          <a:sx n="64" d="100"/>
          <a:sy n="64" d="100"/>
        </p:scale>
        <p:origin x="124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21/11/2019</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21/11/2019</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2DDD576-163A-467A-8FEF-45A22DBF4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166" y="2564904"/>
            <a:ext cx="3799512" cy="3179184"/>
          </a:xfrm>
          <a:prstGeom prst="rect">
            <a:avLst/>
          </a:prstGeom>
        </p:spPr>
      </p:pic>
      <p:sp>
        <p:nvSpPr>
          <p:cNvPr id="2" name="Title 1"/>
          <p:cNvSpPr>
            <a:spLocks noGrp="1"/>
          </p:cNvSpPr>
          <p:nvPr>
            <p:ph type="ctrTitle"/>
          </p:nvPr>
        </p:nvSpPr>
        <p:spPr>
          <a:xfrm>
            <a:off x="1187624" y="26064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TC1027. Programación para negocios</a:t>
            </a:r>
          </a:p>
        </p:txBody>
      </p:sp>
      <p:sp>
        <p:nvSpPr>
          <p:cNvPr id="3" name="Subtitle 2"/>
          <p:cNvSpPr>
            <a:spLocks noGrp="1"/>
          </p:cNvSpPr>
          <p:nvPr>
            <p:ph type="subTitle" idx="1"/>
          </p:nvPr>
        </p:nvSpPr>
        <p:spPr>
          <a:xfrm>
            <a:off x="1006630" y="1758021"/>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Situación problema 1. FINAL</a:t>
            </a:r>
          </a:p>
          <a:p>
            <a:pPr eaLnBrk="1" fontAlgn="auto" hangingPunct="1">
              <a:spcAft>
                <a:spcPts val="0"/>
              </a:spcAft>
              <a:defRPr/>
            </a:pPr>
            <a:r>
              <a:rPr lang="es-MX" sz="2000" dirty="0">
                <a:solidFill>
                  <a:schemeClr val="accent4">
                    <a:lumMod val="50000"/>
                  </a:schemeClr>
                </a:solidFill>
              </a:rPr>
              <a:t>Vacaciones con Tarjeta de prepago</a:t>
            </a:r>
          </a:p>
        </p:txBody>
      </p:sp>
      <p:sp>
        <p:nvSpPr>
          <p:cNvPr id="6" name="object 38">
            <a:extLst>
              <a:ext uri="{FF2B5EF4-FFF2-40B4-BE49-F238E27FC236}">
                <a16:creationId xmlns:a16="http://schemas.microsoft.com/office/drawing/2014/main" id="{C37BA407-CB0A-4A81-86D1-25693245F891}"/>
              </a:ext>
            </a:extLst>
          </p:cNvPr>
          <p:cNvSpPr txBox="1"/>
          <p:nvPr/>
        </p:nvSpPr>
        <p:spPr>
          <a:xfrm>
            <a:off x="395536" y="6093296"/>
            <a:ext cx="2709545" cy="468630"/>
          </a:xfrm>
          <a:prstGeom prst="rect">
            <a:avLst/>
          </a:prstGeom>
        </p:spPr>
        <p:txBody>
          <a:bodyPr vert="horz" wrap="square" lIns="0" tIns="0" rIns="0" bIns="0" rtlCol="0">
            <a:noAutofit/>
          </a:bodyPr>
          <a:lstStyle/>
          <a:p>
            <a:pPr marL="12700" marR="12700" indent="233045">
              <a:lnSpc>
                <a:spcPct val="107100"/>
              </a:lnSpc>
            </a:pPr>
            <a:r>
              <a:rPr sz="1400" spc="-10" dirty="0">
                <a:solidFill>
                  <a:schemeClr val="accent4">
                    <a:lumMod val="50000"/>
                  </a:schemeClr>
                </a:solidFill>
                <a:latin typeface="Arial"/>
                <a:cs typeface="Arial"/>
              </a:rPr>
              <a:t>DR</a:t>
            </a:r>
            <a:r>
              <a:rPr sz="1400" spc="0" dirty="0">
                <a:solidFill>
                  <a:schemeClr val="accent4">
                    <a:lumMod val="50000"/>
                  </a:schemeClr>
                </a:solidFill>
                <a:latin typeface="Arial"/>
                <a:cs typeface="Arial"/>
              </a:rPr>
              <a:t>© </a:t>
            </a:r>
            <a:r>
              <a:rPr sz="1400" spc="5" dirty="0">
                <a:solidFill>
                  <a:schemeClr val="accent4">
                    <a:lumMod val="50000"/>
                  </a:schemeClr>
                </a:solidFill>
                <a:latin typeface="Arial"/>
                <a:cs typeface="Arial"/>
              </a:rPr>
              <a:t>I</a:t>
            </a:r>
            <a:r>
              <a:rPr sz="1400" spc="0" dirty="0">
                <a:solidFill>
                  <a:schemeClr val="accent4">
                    <a:lumMod val="50000"/>
                  </a:schemeClr>
                </a:solidFill>
                <a:latin typeface="Arial"/>
                <a:cs typeface="Arial"/>
              </a:rPr>
              <a:t>nstitu</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o</a:t>
            </a:r>
            <a:r>
              <a:rPr sz="1400" spc="-45" dirty="0">
                <a:solidFill>
                  <a:schemeClr val="accent4">
                    <a:lumMod val="50000"/>
                  </a:schemeClr>
                </a:solidFill>
                <a:latin typeface="Arial"/>
                <a:cs typeface="Arial"/>
              </a:rPr>
              <a:t> </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ecnológico</a:t>
            </a:r>
            <a:r>
              <a:rPr sz="1400" spc="-50" dirty="0">
                <a:solidFill>
                  <a:schemeClr val="accent4">
                    <a:lumMod val="50000"/>
                  </a:schemeClr>
                </a:solidFill>
                <a:latin typeface="Arial"/>
                <a:cs typeface="Arial"/>
              </a:rPr>
              <a:t> </a:t>
            </a:r>
            <a:r>
              <a:rPr sz="1400" spc="0" dirty="0">
                <a:solidFill>
                  <a:schemeClr val="accent4">
                    <a:lumMod val="50000"/>
                  </a:schemeClr>
                </a:solidFill>
                <a:latin typeface="Arial"/>
                <a:cs typeface="Arial"/>
              </a:rPr>
              <a:t>y</a:t>
            </a:r>
            <a:r>
              <a:rPr sz="1400" spc="-5"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 Estudios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Superiores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a:t>
            </a:r>
            <a:r>
              <a:rPr sz="1400" spc="-20" dirty="0">
                <a:solidFill>
                  <a:schemeClr val="accent4">
                    <a:lumMod val="50000"/>
                  </a:schemeClr>
                </a:solidFill>
                <a:latin typeface="Arial"/>
                <a:cs typeface="Arial"/>
              </a:rPr>
              <a:t> </a:t>
            </a:r>
            <a:r>
              <a:rPr sz="1400" spc="-10" dirty="0">
                <a:solidFill>
                  <a:schemeClr val="accent4">
                    <a:lumMod val="50000"/>
                  </a:schemeClr>
                </a:solidFill>
                <a:latin typeface="Arial"/>
                <a:cs typeface="Arial"/>
              </a:rPr>
              <a:t>M</a:t>
            </a:r>
            <a:r>
              <a:rPr sz="1400" spc="0" dirty="0">
                <a:solidFill>
                  <a:schemeClr val="accent4">
                    <a:lumMod val="50000"/>
                  </a:schemeClr>
                </a:solidFill>
                <a:latin typeface="Arial"/>
                <a:cs typeface="Arial"/>
              </a:rPr>
              <a:t>onterrey</a:t>
            </a:r>
            <a:endParaRPr sz="1400" dirty="0">
              <a:solidFill>
                <a:schemeClr val="accent4">
                  <a:lumMod val="50000"/>
                </a:schemeClr>
              </a:solidFill>
              <a:latin typeface="Arial"/>
              <a:cs typeface="Arial"/>
            </a:endParaRP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4978" y="1700808"/>
            <a:ext cx="8229600" cy="4968552"/>
          </a:xfrm>
        </p:spPr>
        <p:txBody>
          <a:bodyPr>
            <a:noAutofit/>
          </a:bodyPr>
          <a:lstStyle/>
          <a:p>
            <a:pPr lvl="1" indent="-342900" algn="just">
              <a:lnSpc>
                <a:spcPct val="120000"/>
              </a:lnSpc>
              <a:spcBef>
                <a:spcPct val="0"/>
              </a:spcBef>
              <a:spcAft>
                <a:spcPts val="600"/>
              </a:spcAft>
              <a:buFont typeface="+mj-lt"/>
              <a:buAutoNum type="arabicPeriod" startAt="4"/>
            </a:pPr>
            <a:r>
              <a:rPr lang="es-MX" sz="2400" dirty="0">
                <a:solidFill>
                  <a:schemeClr val="bg2">
                    <a:lumMod val="25000"/>
                  </a:schemeClr>
                </a:solidFill>
                <a:cs typeface="Arial" panose="020B0604020202020204" pitchFamily="34" charset="0"/>
              </a:rPr>
              <a:t>Sino, si la opción es 4, mandar llamar la función </a:t>
            </a:r>
            <a:r>
              <a:rPr lang="es-MX" sz="2400" b="1" dirty="0" err="1">
                <a:solidFill>
                  <a:schemeClr val="bg2">
                    <a:lumMod val="25000"/>
                  </a:schemeClr>
                </a:solidFill>
                <a:cs typeface="Arial" panose="020B0604020202020204" pitchFamily="34" charset="0"/>
              </a:rPr>
              <a:t>recargaTarjeta</a:t>
            </a:r>
            <a:r>
              <a:rPr lang="es-MX" sz="2400" b="1" dirty="0">
                <a:solidFill>
                  <a:schemeClr val="bg2">
                    <a:lumMod val="25000"/>
                  </a:schemeClr>
                </a:solidFill>
                <a:cs typeface="Arial" panose="020B0604020202020204" pitchFamily="34" charset="0"/>
              </a:rPr>
              <a:t>(saldo)</a:t>
            </a:r>
            <a:r>
              <a:rPr lang="es-MX" sz="2400" dirty="0">
                <a:solidFill>
                  <a:schemeClr val="bg2">
                    <a:lumMod val="25000"/>
                  </a:schemeClr>
                </a:solidFill>
                <a:cs typeface="Arial" panose="020B0604020202020204" pitchFamily="34" charset="0"/>
              </a:rPr>
              <a:t>, que recibe el saldo de la tarjeta de prepago e imprime el saldo de la tarjeta de prepago. Si el </a:t>
            </a:r>
            <a:r>
              <a:rPr lang="es-MX" sz="2400" b="1" dirty="0">
                <a:solidFill>
                  <a:schemeClr val="bg2">
                    <a:lumMod val="25000"/>
                  </a:schemeClr>
                </a:solidFill>
                <a:cs typeface="Arial" panose="020B0604020202020204" pitchFamily="34" charset="0"/>
              </a:rPr>
              <a:t>contRec500</a:t>
            </a:r>
            <a:r>
              <a:rPr lang="es-MX" sz="2400" dirty="0">
                <a:solidFill>
                  <a:schemeClr val="bg2">
                    <a:lumMod val="25000"/>
                  </a:schemeClr>
                </a:solidFill>
                <a:cs typeface="Arial" panose="020B0604020202020204" pitchFamily="34" charset="0"/>
              </a:rPr>
              <a:t> es mayor o igual a 3 agrega al saldo de la tarjeta (saldo) 100 pesos e imprime el nuevo saldo.</a:t>
            </a:r>
          </a:p>
          <a:p>
            <a:pPr lvl="1" indent="-342900" algn="just">
              <a:lnSpc>
                <a:spcPct val="120000"/>
              </a:lnSpc>
              <a:spcBef>
                <a:spcPct val="0"/>
              </a:spcBef>
              <a:spcAft>
                <a:spcPts val="600"/>
              </a:spcAft>
              <a:buFont typeface="+mj-lt"/>
              <a:buAutoNum type="arabicPeriod" startAt="4"/>
            </a:pPr>
            <a:r>
              <a:rPr lang="es-MX" sz="2400" dirty="0">
                <a:solidFill>
                  <a:schemeClr val="bg2">
                    <a:lumMod val="25000"/>
                  </a:schemeClr>
                </a:solidFill>
                <a:cs typeface="Arial" panose="020B0604020202020204" pitchFamily="34" charset="0"/>
              </a:rPr>
              <a:t>Sino, si la opción es 5, salir del ciclo </a:t>
            </a:r>
            <a:r>
              <a:rPr lang="es-MX" sz="2400" dirty="0" err="1">
                <a:solidFill>
                  <a:schemeClr val="bg2">
                    <a:lumMod val="25000"/>
                  </a:schemeClr>
                </a:solidFill>
                <a:cs typeface="Arial" panose="020B0604020202020204" pitchFamily="34" charset="0"/>
              </a:rPr>
              <a:t>while</a:t>
            </a:r>
            <a:r>
              <a:rPr lang="es-MX" sz="2400" dirty="0">
                <a:solidFill>
                  <a:schemeClr val="bg2">
                    <a:lumMod val="25000"/>
                  </a:schemeClr>
                </a:solidFill>
                <a:cs typeface="Arial" panose="020B0604020202020204" pitchFamily="34" charset="0"/>
              </a:rPr>
              <a:t> con un </a:t>
            </a:r>
            <a:r>
              <a:rPr lang="es-MX" sz="2400" b="1" dirty="0">
                <a:solidFill>
                  <a:schemeClr val="bg2">
                    <a:lumMod val="25000"/>
                  </a:schemeClr>
                </a:solidFill>
                <a:cs typeface="Arial" panose="020B0604020202020204" pitchFamily="34" charset="0"/>
              </a:rPr>
              <a:t>break</a:t>
            </a:r>
            <a:r>
              <a:rPr lang="es-MX" sz="2400" dirty="0">
                <a:solidFill>
                  <a:schemeClr val="bg2">
                    <a:lumMod val="25000"/>
                  </a:schemeClr>
                </a:solidFill>
                <a:cs typeface="Arial" panose="020B0604020202020204" pitchFamily="34" charset="0"/>
              </a:rPr>
              <a:t>.</a:t>
            </a:r>
          </a:p>
          <a:p>
            <a:pPr lvl="1" indent="-342900" algn="just">
              <a:lnSpc>
                <a:spcPct val="120000"/>
              </a:lnSpc>
              <a:spcBef>
                <a:spcPct val="0"/>
              </a:spcBef>
              <a:spcAft>
                <a:spcPts val="600"/>
              </a:spcAft>
              <a:buFont typeface="+mj-lt"/>
              <a:buAutoNum type="arabicPeriod" startAt="4"/>
            </a:pPr>
            <a:r>
              <a:rPr lang="es-MX" sz="2400" dirty="0">
                <a:solidFill>
                  <a:schemeClr val="bg2">
                    <a:lumMod val="25000"/>
                  </a:schemeClr>
                </a:solidFill>
                <a:cs typeface="Arial" panose="020B0604020202020204" pitchFamily="34" charset="0"/>
              </a:rPr>
              <a:t>Sino escribir “Opción </a:t>
            </a:r>
            <a:r>
              <a:rPr lang="es-MX" sz="2400" dirty="0" err="1">
                <a:solidFill>
                  <a:schemeClr val="bg2">
                    <a:lumMod val="25000"/>
                  </a:schemeClr>
                </a:solidFill>
                <a:cs typeface="Arial" panose="020B0604020202020204" pitchFamily="34" charset="0"/>
              </a:rPr>
              <a:t>inválda</a:t>
            </a:r>
            <a:r>
              <a:rPr lang="es-MX" sz="2400" dirty="0">
                <a:solidFill>
                  <a:schemeClr val="bg2">
                    <a:lumMod val="25000"/>
                  </a:schemeClr>
                </a:solidFill>
                <a:cs typeface="Arial" panose="020B0604020202020204" pitchFamily="34" charset="0"/>
              </a:rPr>
              <a:t>”.</a:t>
            </a:r>
          </a:p>
          <a:p>
            <a:pPr lvl="1" indent="-342900" algn="just">
              <a:lnSpc>
                <a:spcPct val="120000"/>
              </a:lnSpc>
              <a:spcBef>
                <a:spcPct val="0"/>
              </a:spcBef>
              <a:buFont typeface="+mj-lt"/>
              <a:buAutoNum type="arabicPeriod" startAt="4"/>
            </a:pPr>
            <a:endParaRPr lang="es-MX" sz="24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Guardar archivo como </a:t>
            </a:r>
            <a:r>
              <a:rPr lang="es-MX" sz="2400" b="1" dirty="0">
                <a:solidFill>
                  <a:schemeClr val="accent6">
                    <a:lumMod val="75000"/>
                  </a:schemeClr>
                </a:solidFill>
                <a:cs typeface="Arial" panose="020B0604020202020204" pitchFamily="34" charset="0"/>
              </a:rPr>
              <a:t>situacion1_matricula.py</a:t>
            </a:r>
          </a:p>
          <a:p>
            <a:pPr lvl="1" indent="-342900" algn="just">
              <a:lnSpc>
                <a:spcPct val="120000"/>
              </a:lnSpc>
              <a:spcBef>
                <a:spcPct val="0"/>
              </a:spcBef>
              <a:buFont typeface="+mj-lt"/>
              <a:buAutoNum type="arabicPeriod" startAt="4"/>
            </a:pPr>
            <a:endParaRPr lang="es-MX" sz="24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Script principal</a:t>
            </a:r>
          </a:p>
        </p:txBody>
      </p:sp>
    </p:spTree>
    <p:extLst>
      <p:ext uri="{BB962C8B-B14F-4D97-AF65-F5344CB8AC3E}">
        <p14:creationId xmlns:p14="http://schemas.microsoft.com/office/powerpoint/2010/main" val="229746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15516" y="1628800"/>
            <a:ext cx="8712968" cy="4617640"/>
          </a:xfrm>
        </p:spPr>
        <p:txBody>
          <a:bodyPr>
            <a:normAutofit fontScale="25000" lnSpcReduction="20000"/>
          </a:bodyPr>
          <a:lstStyle/>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Es muy importante para la empresa ABC reconocer a sus empleados por su lealtad y esfuerzo al alcanzar los porcentajes de ventas fijados en su planeación estratégica. Al finalizar el año fiscal, entrega un bono de 1000 dólares a los empleados que hayan alcanzado los objetivos de ventas, este bono se entrega en una tarjeta de prepago y puede ser utilizada únicamente en un desarrollo vacacional en alimentos. El empleado puede abonar dinero a su tarjeta si así lo desea.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La empresa ABC te contrata como consultor para que desarrolles un sistema que le permita administrar los saldos de las tarjetas de prepago de sus empleados.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El programa debe de iniciar con una clave de acceso. El MENU principal puede tener las siguientes opciones: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1. Menú adulto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2. Menú niño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3. Realizar pago.</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4. Recarga de tarjeta.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Todo aquello que vaya pidiendo el usuario deberás irlo acumulando.</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Deberás separar el total de comidas de adultos y el total de comida de niños.</a:t>
            </a:r>
          </a:p>
          <a:p>
            <a:pPr marL="0" indent="0" algn="just">
              <a:lnSpc>
                <a:spcPct val="120000"/>
              </a:lnSpc>
              <a:spcBef>
                <a:spcPct val="0"/>
              </a:spcBef>
              <a:buNone/>
            </a:pPr>
            <a:endParaRPr lang="es-MX" sz="48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78512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683568" y="1412776"/>
            <a:ext cx="7992075" cy="5009499"/>
          </a:xfrm>
        </p:spPr>
        <p:txBody>
          <a:bodyPr>
            <a:noAutofit/>
          </a:bodyPr>
          <a:lstStyle/>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Al elegir, Realizar Pago, deberá desplegar el total de comida de adultos, el total de comida de niños, así como el total general. El programa debe preguntar al usuario el porcentaje que desea agregar de propina. Al presentar el Total general, se debe desglosar la propina. El uso de la tarjeta debe solicitar un </a:t>
            </a:r>
            <a:r>
              <a:rPr lang="es-MX" sz="1400" dirty="0" err="1">
                <a:solidFill>
                  <a:schemeClr val="bg2">
                    <a:lumMod val="25000"/>
                  </a:schemeClr>
                </a:solidFill>
                <a:latin typeface="Arial" pitchFamily="34" charset="0"/>
                <a:cs typeface="Arial" pitchFamily="34" charset="0"/>
              </a:rPr>
              <a:t>password</a:t>
            </a:r>
            <a:r>
              <a:rPr lang="es-MX" sz="1400" dirty="0">
                <a:solidFill>
                  <a:schemeClr val="bg2">
                    <a:lumMod val="25000"/>
                  </a:schemeClr>
                </a:solidFill>
                <a:latin typeface="Arial" pitchFamily="34" charset="0"/>
                <a:cs typeface="Arial" pitchFamily="34" charset="0"/>
              </a:rPr>
              <a:t>, este debe coincidir con la clave con la que se ingresó al sistema.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Una vez descontado el total en la tarjeta de prepago, se manda un mensaje en pantalla de: Gracias por su compra. Si el usuario completa una compra de más de 500 pesos y pagó una propina mayor al 10%, se le debe mandar un mensaje en pantalla indicando que puede gozar de internet gratis por cortesía de la casa.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Si el usuario no tuviera dinero suficiente para pagar con su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 no se descuenta NADA y se regresa al menú principal, sugiriéndole que entre a la opción de Recarga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Las recargas son en números cerrados. $100.00, $250.00 y $500.00 pesos únicamente. SI el usuario recarga 3 veces $500 pesos se hará acreedor a $100 pesos que deberán ser sumados al saldo de su tarjeta de prepago.</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33940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23528" y="2060848"/>
            <a:ext cx="8111523" cy="3789548"/>
          </a:xfrm>
        </p:spPr>
        <p:txBody>
          <a:bodyPr>
            <a:noAutofit/>
          </a:bodyPr>
          <a:lstStyle/>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Escribe la función </a:t>
            </a:r>
            <a:r>
              <a:rPr lang="es-MX" sz="2400" b="1" dirty="0" err="1">
                <a:solidFill>
                  <a:schemeClr val="bg2">
                    <a:lumMod val="25000"/>
                  </a:schemeClr>
                </a:solidFill>
                <a:cs typeface="Arial" panose="020B0604020202020204" pitchFamily="34" charset="0"/>
              </a:rPr>
              <a:t>compruebaClave</a:t>
            </a:r>
            <a:r>
              <a:rPr lang="es-MX" sz="2400" b="1" dirty="0">
                <a:solidFill>
                  <a:schemeClr val="bg2">
                    <a:lumMod val="25000"/>
                  </a:schemeClr>
                </a:solidFill>
                <a:cs typeface="Arial" panose="020B0604020202020204" pitchFamily="34" charset="0"/>
              </a:rPr>
              <a:t>(</a:t>
            </a:r>
            <a:r>
              <a:rPr lang="es-MX" sz="2400" b="1" dirty="0" err="1">
                <a:solidFill>
                  <a:schemeClr val="bg2">
                    <a:lumMod val="25000"/>
                  </a:schemeClr>
                </a:solidFill>
                <a:cs typeface="Arial" panose="020B0604020202020204" pitchFamily="34" charset="0"/>
              </a:rPr>
              <a:t>listaClaves</a:t>
            </a:r>
            <a:r>
              <a:rPr lang="es-MX" sz="2400" b="1" dirty="0">
                <a:solidFill>
                  <a:schemeClr val="bg2">
                    <a:lumMod val="25000"/>
                  </a:schemeClr>
                </a:solidFill>
                <a:cs typeface="Arial" panose="020B0604020202020204" pitchFamily="34" charset="0"/>
              </a:rPr>
              <a:t>)</a:t>
            </a:r>
            <a:r>
              <a:rPr lang="es-MX" sz="2400" dirty="0">
                <a:solidFill>
                  <a:schemeClr val="bg2">
                    <a:lumMod val="25000"/>
                  </a:schemeClr>
                </a:solidFill>
                <a:cs typeface="Arial" panose="020B0604020202020204" pitchFamily="34" charset="0"/>
              </a:rPr>
              <a:t>, que recibe la lista de claves permitidas (</a:t>
            </a:r>
            <a:r>
              <a:rPr lang="es-MX" sz="2400" dirty="0" err="1">
                <a:solidFill>
                  <a:schemeClr val="bg2">
                    <a:lumMod val="25000"/>
                  </a:schemeClr>
                </a:solidFill>
                <a:cs typeface="Arial" panose="020B0604020202020204" pitchFamily="34" charset="0"/>
              </a:rPr>
              <a:t>listaClaves</a:t>
            </a:r>
            <a:r>
              <a:rPr lang="es-MX" sz="2400" dirty="0">
                <a:solidFill>
                  <a:schemeClr val="bg2">
                    <a:lumMod val="25000"/>
                  </a:schemeClr>
                </a:solidFill>
                <a:cs typeface="Arial" panose="020B0604020202020204" pitchFamily="34" charset="0"/>
              </a:rPr>
              <a:t>). La función debe pedirle al usuario su clave y mediante un ciclo </a:t>
            </a:r>
            <a:r>
              <a:rPr lang="es-MX" sz="2400" dirty="0" err="1">
                <a:solidFill>
                  <a:schemeClr val="bg2">
                    <a:lumMod val="25000"/>
                  </a:schemeClr>
                </a:solidFill>
                <a:cs typeface="Arial" panose="020B0604020202020204" pitchFamily="34" charset="0"/>
              </a:rPr>
              <a:t>while</a:t>
            </a:r>
            <a:r>
              <a:rPr lang="es-MX" sz="2400" dirty="0">
                <a:solidFill>
                  <a:schemeClr val="bg2">
                    <a:lumMod val="25000"/>
                  </a:schemeClr>
                </a:solidFill>
                <a:cs typeface="Arial" panose="020B0604020202020204" pitchFamily="34" charset="0"/>
              </a:rPr>
              <a:t> debe comprobar que la clave esté dentro de la lista de claves permitidas, de lo contrario, imprimir “Intenta de nuevo, introduce tu clave de acceso”, hasta que introduzca una clave válida.</a:t>
            </a:r>
          </a:p>
          <a:p>
            <a:pPr marL="400050" lvl="1" indent="0" algn="just">
              <a:spcBef>
                <a:spcPct val="0"/>
              </a:spcBef>
              <a:buNone/>
            </a:pPr>
            <a:endParaRPr lang="es-MX" sz="24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486733" y="404664"/>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Función: Comprueba clave de acceso</a:t>
            </a:r>
          </a:p>
        </p:txBody>
      </p:sp>
    </p:spTree>
    <p:extLst>
      <p:ext uri="{BB962C8B-B14F-4D97-AF65-F5344CB8AC3E}">
        <p14:creationId xmlns:p14="http://schemas.microsoft.com/office/powerpoint/2010/main" val="8521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51520" y="1628800"/>
            <a:ext cx="8892480" cy="4752528"/>
          </a:xfrm>
        </p:spPr>
        <p:txBody>
          <a:bodyPr>
            <a:noAutofit/>
          </a:bodyPr>
          <a:lstStyle/>
          <a:p>
            <a:pPr lvl="1" indent="-342900" algn="just">
              <a:lnSpc>
                <a:spcPct val="120000"/>
              </a:lnSpc>
              <a:spcBef>
                <a:spcPct val="0"/>
              </a:spcBef>
              <a:buFont typeface="Arial" panose="020B0604020202020204" pitchFamily="34" charset="0"/>
              <a:buChar char="•"/>
            </a:pPr>
            <a:r>
              <a:rPr lang="es-MX" sz="2400" dirty="0">
                <a:solidFill>
                  <a:schemeClr val="bg2">
                    <a:lumMod val="25000"/>
                  </a:schemeClr>
                </a:solidFill>
                <a:cs typeface="Arial" panose="020B0604020202020204" pitchFamily="34" charset="0"/>
              </a:rPr>
              <a:t>En la función de </a:t>
            </a:r>
            <a:r>
              <a:rPr lang="es-MX" sz="2400" b="1" dirty="0" err="1">
                <a:solidFill>
                  <a:schemeClr val="bg2">
                    <a:lumMod val="25000"/>
                  </a:schemeClr>
                </a:solidFill>
                <a:cs typeface="Arial" panose="020B0604020202020204" pitchFamily="34" charset="0"/>
              </a:rPr>
              <a:t>menuPrincipal</a:t>
            </a:r>
            <a:r>
              <a:rPr lang="es-MX" sz="2400" b="1" dirty="0">
                <a:solidFill>
                  <a:schemeClr val="bg2">
                    <a:lumMod val="25000"/>
                  </a:schemeClr>
                </a:solidFill>
                <a:cs typeface="Arial" panose="020B0604020202020204" pitchFamily="34" charset="0"/>
              </a:rPr>
              <a:t>()</a:t>
            </a:r>
            <a:r>
              <a:rPr lang="es-MX" sz="2400" dirty="0">
                <a:solidFill>
                  <a:schemeClr val="bg2">
                    <a:lumMod val="25000"/>
                  </a:schemeClr>
                </a:solidFill>
                <a:cs typeface="Arial" panose="020B0604020202020204" pitchFamily="34" charset="0"/>
              </a:rPr>
              <a:t>, agregar la opción 5 de salir:</a:t>
            </a:r>
          </a:p>
          <a:p>
            <a:pPr marL="800100" lvl="2" indent="0" algn="just">
              <a:lnSpc>
                <a:spcPct val="120000"/>
              </a:lnSpc>
              <a:spcBef>
                <a:spcPct val="0"/>
              </a:spcBef>
              <a:buNone/>
            </a:pPr>
            <a:r>
              <a:rPr lang="es-MX" dirty="0">
                <a:solidFill>
                  <a:schemeClr val="bg2">
                    <a:lumMod val="25000"/>
                  </a:schemeClr>
                </a:solidFill>
                <a:cs typeface="Arial" panose="020B0604020202020204" pitchFamily="34" charset="0"/>
              </a:rPr>
              <a:t>1. Menú de adulto</a:t>
            </a:r>
          </a:p>
          <a:p>
            <a:pPr marL="800100" lvl="2" indent="0" algn="just">
              <a:lnSpc>
                <a:spcPct val="120000"/>
              </a:lnSpc>
              <a:spcBef>
                <a:spcPct val="0"/>
              </a:spcBef>
              <a:buNone/>
            </a:pPr>
            <a:r>
              <a:rPr lang="es-MX" dirty="0">
                <a:solidFill>
                  <a:schemeClr val="bg2">
                    <a:lumMod val="25000"/>
                  </a:schemeClr>
                </a:solidFill>
                <a:cs typeface="Arial" panose="020B0604020202020204" pitchFamily="34" charset="0"/>
              </a:rPr>
              <a:t>2. Menú de niño</a:t>
            </a:r>
          </a:p>
          <a:p>
            <a:pPr marL="800100" lvl="2" indent="0" algn="just">
              <a:lnSpc>
                <a:spcPct val="120000"/>
              </a:lnSpc>
              <a:spcBef>
                <a:spcPct val="0"/>
              </a:spcBef>
              <a:buNone/>
            </a:pPr>
            <a:r>
              <a:rPr lang="es-MX" dirty="0">
                <a:solidFill>
                  <a:schemeClr val="bg2">
                    <a:lumMod val="25000"/>
                  </a:schemeClr>
                </a:solidFill>
                <a:cs typeface="Arial" panose="020B0604020202020204" pitchFamily="34" charset="0"/>
              </a:rPr>
              <a:t>3. Realizar pago</a:t>
            </a:r>
          </a:p>
          <a:p>
            <a:pPr marL="800100" lvl="2" indent="0" algn="just">
              <a:lnSpc>
                <a:spcPct val="120000"/>
              </a:lnSpc>
              <a:spcBef>
                <a:spcPct val="0"/>
              </a:spcBef>
              <a:buNone/>
            </a:pPr>
            <a:r>
              <a:rPr lang="es-MX" dirty="0">
                <a:solidFill>
                  <a:schemeClr val="bg2">
                    <a:lumMod val="25000"/>
                  </a:schemeClr>
                </a:solidFill>
                <a:cs typeface="Arial" panose="020B0604020202020204" pitchFamily="34" charset="0"/>
              </a:rPr>
              <a:t>4. Recarga de tarjeta</a:t>
            </a:r>
          </a:p>
          <a:p>
            <a:pPr marL="800100" lvl="2" indent="0" algn="just">
              <a:lnSpc>
                <a:spcPct val="120000"/>
              </a:lnSpc>
              <a:spcBef>
                <a:spcPct val="0"/>
              </a:spcBef>
              <a:buNone/>
            </a:pPr>
            <a:r>
              <a:rPr lang="es-MX" b="1" dirty="0">
                <a:solidFill>
                  <a:srgbClr val="FF0000"/>
                </a:solidFill>
                <a:cs typeface="Arial" panose="020B0604020202020204" pitchFamily="34" charset="0"/>
              </a:rPr>
              <a:t>5. Salir</a:t>
            </a:r>
          </a:p>
          <a:p>
            <a:pPr lvl="1" indent="-342900" algn="just">
              <a:lnSpc>
                <a:spcPct val="120000"/>
              </a:lnSpc>
              <a:spcBef>
                <a:spcPct val="0"/>
              </a:spcBef>
              <a:buFont typeface="Arial" panose="020B0604020202020204" pitchFamily="34" charset="0"/>
              <a:buChar char="•"/>
            </a:pPr>
            <a:r>
              <a:rPr lang="es-MX" sz="24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400" b="1" u="sng" dirty="0">
                <a:solidFill>
                  <a:schemeClr val="bg2">
                    <a:lumMod val="25000"/>
                  </a:schemeClr>
                </a:solidFill>
                <a:cs typeface="Arial" panose="020B0604020202020204" pitchFamily="34" charset="0"/>
              </a:rPr>
              <a:t>Regresar la opción </a:t>
            </a:r>
            <a:r>
              <a:rPr lang="es-MX" sz="2400" dirty="0">
                <a:solidFill>
                  <a:schemeClr val="bg2">
                    <a:lumMod val="25000"/>
                  </a:schemeClr>
                </a:solidFill>
                <a:cs typeface="Arial" panose="020B0604020202020204" pitchFamily="34" charset="0"/>
              </a:rPr>
              <a:t>seleccionada por el usuario.</a:t>
            </a:r>
          </a:p>
          <a:p>
            <a:pPr lvl="1" indent="-342900" algn="just">
              <a:lnSpc>
                <a:spcPct val="120000"/>
              </a:lnSpc>
              <a:spcBef>
                <a:spcPct val="0"/>
              </a:spcBef>
              <a:buFont typeface="Arial" panose="020B0604020202020204" pitchFamily="34" charset="0"/>
              <a:buChar char="•"/>
            </a:pPr>
            <a:endParaRPr lang="es-MX" sz="24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Guardar archivo como </a:t>
            </a:r>
            <a:r>
              <a:rPr lang="es-MX" sz="2400" b="1" dirty="0">
                <a:solidFill>
                  <a:schemeClr val="accent6">
                    <a:lumMod val="75000"/>
                  </a:schemeClr>
                </a:solidFill>
                <a:cs typeface="Arial" panose="020B0604020202020204" pitchFamily="34" charset="0"/>
              </a:rPr>
              <a:t>situacion1_matricula.py</a:t>
            </a:r>
          </a:p>
          <a:p>
            <a:pPr lvl="1" indent="-342900" algn="just">
              <a:lnSpc>
                <a:spcPct val="120000"/>
              </a:lnSpc>
              <a:spcBef>
                <a:spcPct val="0"/>
              </a:spcBef>
              <a:buFont typeface="Arial" panose="020B0604020202020204" pitchFamily="34" charset="0"/>
              <a:buChar char="•"/>
            </a:pPr>
            <a:endParaRPr lang="es-MX" sz="2400" dirty="0">
              <a:solidFill>
                <a:schemeClr val="bg2">
                  <a:lumMod val="25000"/>
                </a:schemeClr>
              </a:solidFill>
              <a:cs typeface="Arial" panose="020B0604020202020204" pitchFamily="34" charset="0"/>
            </a:endParaRPr>
          </a:p>
          <a:p>
            <a:pPr marL="400050" lvl="1" indent="0" algn="just">
              <a:spcBef>
                <a:spcPct val="0"/>
              </a:spcBef>
              <a:buNone/>
            </a:pPr>
            <a:endParaRPr lang="es-MX" sz="24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457200" y="1886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Función: Menú principal</a:t>
            </a:r>
          </a:p>
        </p:txBody>
      </p:sp>
    </p:spTree>
    <p:extLst>
      <p:ext uri="{BB962C8B-B14F-4D97-AF65-F5344CB8AC3E}">
        <p14:creationId xmlns:p14="http://schemas.microsoft.com/office/powerpoint/2010/main" val="207955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68355" y="1772816"/>
            <a:ext cx="8496944" cy="4104456"/>
          </a:xfrm>
        </p:spPr>
        <p:txBody>
          <a:bodyPr>
            <a:noAutofit/>
          </a:bodyPr>
          <a:lstStyle/>
          <a:p>
            <a:pPr marL="685800" lvl="1" algn="just">
              <a:lnSpc>
                <a:spcPct val="120000"/>
              </a:lnSpc>
              <a:spcBef>
                <a:spcPts val="600"/>
              </a:spcBef>
              <a:buFont typeface="Arial" panose="020B0604020202020204" pitchFamily="34" charset="0"/>
              <a:buChar char="•"/>
            </a:pPr>
            <a:r>
              <a:rPr lang="es-MX" sz="2200" dirty="0">
                <a:solidFill>
                  <a:schemeClr val="bg2">
                    <a:lumMod val="25000"/>
                  </a:schemeClr>
                </a:solidFill>
                <a:cs typeface="Arial" panose="020B0604020202020204" pitchFamily="34" charset="0"/>
              </a:rPr>
              <a:t>En la función </a:t>
            </a:r>
            <a:r>
              <a:rPr lang="es-MX" sz="2200" b="1" dirty="0" err="1">
                <a:solidFill>
                  <a:schemeClr val="bg2">
                    <a:lumMod val="25000"/>
                  </a:schemeClr>
                </a:solidFill>
                <a:cs typeface="Arial" panose="020B0604020202020204" pitchFamily="34" charset="0"/>
              </a:rPr>
              <a:t>realizarPago</a:t>
            </a:r>
            <a:r>
              <a:rPr lang="es-MX" sz="2200" b="1" dirty="0">
                <a:solidFill>
                  <a:schemeClr val="bg2">
                    <a:lumMod val="25000"/>
                  </a:schemeClr>
                </a:solidFill>
                <a:cs typeface="Arial" panose="020B0604020202020204" pitchFamily="34" charset="0"/>
              </a:rPr>
              <a:t>(</a:t>
            </a:r>
            <a:r>
              <a:rPr lang="es-MX" sz="2200" b="1" dirty="0" err="1">
                <a:solidFill>
                  <a:schemeClr val="bg2">
                    <a:lumMod val="25000"/>
                  </a:schemeClr>
                </a:solidFill>
                <a:cs typeface="Arial" panose="020B0604020202020204" pitchFamily="34" charset="0"/>
              </a:rPr>
              <a:t>totalComAdulto</a:t>
            </a:r>
            <a:r>
              <a:rPr lang="es-MX" sz="2200" b="1" dirty="0">
                <a:solidFill>
                  <a:schemeClr val="bg2">
                    <a:lumMod val="25000"/>
                  </a:schemeClr>
                </a:solidFill>
                <a:cs typeface="Arial" panose="020B0604020202020204" pitchFamily="34" charset="0"/>
              </a:rPr>
              <a:t>, </a:t>
            </a:r>
            <a:r>
              <a:rPr lang="es-MX" sz="2200" b="1" dirty="0" err="1">
                <a:solidFill>
                  <a:schemeClr val="bg2">
                    <a:lumMod val="25000"/>
                  </a:schemeClr>
                </a:solidFill>
                <a:cs typeface="Arial" panose="020B0604020202020204" pitchFamily="34" charset="0"/>
              </a:rPr>
              <a:t>totalComNino</a:t>
            </a:r>
            <a:r>
              <a:rPr lang="es-MX" sz="2200" b="1" dirty="0">
                <a:solidFill>
                  <a:schemeClr val="bg2">
                    <a:lumMod val="25000"/>
                  </a:schemeClr>
                </a:solidFill>
                <a:cs typeface="Arial" panose="020B0604020202020204" pitchFamily="34" charset="0"/>
              </a:rPr>
              <a:t>, </a:t>
            </a:r>
            <a:r>
              <a:rPr lang="es-MX" sz="2200" b="1" dirty="0" err="1">
                <a:solidFill>
                  <a:schemeClr val="bg2">
                    <a:lumMod val="25000"/>
                  </a:schemeClr>
                </a:solidFill>
                <a:cs typeface="Arial" panose="020B0604020202020204" pitchFamily="34" charset="0"/>
              </a:rPr>
              <a:t>saldoTarjeta</a:t>
            </a:r>
            <a:r>
              <a:rPr lang="es-MX" sz="2200" b="1" dirty="0">
                <a:solidFill>
                  <a:schemeClr val="bg2">
                    <a:lumMod val="25000"/>
                  </a:schemeClr>
                </a:solidFill>
                <a:cs typeface="Arial" panose="020B0604020202020204" pitchFamily="34" charset="0"/>
              </a:rPr>
              <a:t>, </a:t>
            </a:r>
            <a:r>
              <a:rPr lang="es-MX" sz="2200" b="1" dirty="0" err="1">
                <a:solidFill>
                  <a:srgbClr val="FF0000"/>
                </a:solidFill>
                <a:cs typeface="Arial" panose="020B0604020202020204" pitchFamily="34" charset="0"/>
              </a:rPr>
              <a:t>listaClaves</a:t>
            </a:r>
            <a:r>
              <a:rPr lang="es-MX" sz="2200" b="1" dirty="0">
                <a:solidFill>
                  <a:schemeClr val="bg2">
                    <a:lumMod val="25000"/>
                  </a:schemeClr>
                </a:solidFill>
                <a:cs typeface="Arial" panose="020B0604020202020204" pitchFamily="34" charset="0"/>
              </a:rPr>
              <a:t>)</a:t>
            </a:r>
            <a:r>
              <a:rPr lang="es-MX" sz="2200" dirty="0">
                <a:solidFill>
                  <a:schemeClr val="bg2">
                    <a:lumMod val="25000"/>
                  </a:schemeClr>
                </a:solidFill>
                <a:cs typeface="Arial" panose="020B0604020202020204" pitchFamily="34" charset="0"/>
              </a:rPr>
              <a:t>, agregar en los parámetros de entrada la lista de claves válidas (</a:t>
            </a:r>
            <a:r>
              <a:rPr lang="es-MX" sz="2200" dirty="0" err="1">
                <a:solidFill>
                  <a:schemeClr val="bg2">
                    <a:lumMod val="25000"/>
                  </a:schemeClr>
                </a:solidFill>
                <a:cs typeface="Arial" panose="020B0604020202020204" pitchFamily="34" charset="0"/>
              </a:rPr>
              <a:t>listaClaves</a:t>
            </a:r>
            <a:r>
              <a:rPr lang="es-MX" sz="2200" dirty="0">
                <a:solidFill>
                  <a:schemeClr val="bg2">
                    <a:lumMod val="25000"/>
                  </a:schemeClr>
                </a:solidFill>
                <a:cs typeface="Arial" panose="020B0604020202020204" pitchFamily="34" charset="0"/>
              </a:rPr>
              <a:t>).</a:t>
            </a:r>
          </a:p>
          <a:p>
            <a:pPr marL="685800" lvl="1" algn="just">
              <a:lnSpc>
                <a:spcPct val="120000"/>
              </a:lnSpc>
              <a:spcBef>
                <a:spcPts val="600"/>
              </a:spcBef>
              <a:buFont typeface="Arial" panose="020B0604020202020204" pitchFamily="34" charset="0"/>
              <a:buChar char="•"/>
            </a:pPr>
            <a:r>
              <a:rPr lang="es-MX" sz="2200" dirty="0">
                <a:solidFill>
                  <a:schemeClr val="bg2">
                    <a:lumMod val="25000"/>
                  </a:schemeClr>
                </a:solidFill>
                <a:cs typeface="Arial" panose="020B0604020202020204" pitchFamily="34" charset="0"/>
              </a:rPr>
              <a:t>Si el usuario tiene saldo suficiente para pagar el </a:t>
            </a:r>
            <a:r>
              <a:rPr lang="es-MX" sz="2200" dirty="0" err="1">
                <a:solidFill>
                  <a:schemeClr val="bg2">
                    <a:lumMod val="25000"/>
                  </a:schemeClr>
                </a:solidFill>
                <a:cs typeface="Arial" panose="020B0604020202020204" pitchFamily="34" charset="0"/>
              </a:rPr>
              <a:t>totalGeneral</a:t>
            </a:r>
            <a:r>
              <a:rPr lang="es-MX" sz="2200" dirty="0">
                <a:solidFill>
                  <a:schemeClr val="bg2">
                    <a:lumMod val="25000"/>
                  </a:schemeClr>
                </a:solidFill>
                <a:cs typeface="Arial" panose="020B0604020202020204" pitchFamily="34" charset="0"/>
              </a:rPr>
              <a:t>, mandar llamar la función </a:t>
            </a:r>
            <a:r>
              <a:rPr lang="es-MX" sz="2200" b="1" dirty="0" err="1">
                <a:solidFill>
                  <a:schemeClr val="bg2">
                    <a:lumMod val="25000"/>
                  </a:schemeClr>
                </a:solidFill>
                <a:cs typeface="Arial" panose="020B0604020202020204" pitchFamily="34" charset="0"/>
              </a:rPr>
              <a:t>compruebaClave</a:t>
            </a:r>
            <a:r>
              <a:rPr lang="es-MX" sz="2200" b="1" dirty="0">
                <a:solidFill>
                  <a:schemeClr val="bg2">
                    <a:lumMod val="25000"/>
                  </a:schemeClr>
                </a:solidFill>
                <a:cs typeface="Arial" panose="020B0604020202020204" pitchFamily="34" charset="0"/>
              </a:rPr>
              <a:t>(</a:t>
            </a:r>
            <a:r>
              <a:rPr lang="es-MX" sz="2200" b="1" dirty="0" err="1">
                <a:solidFill>
                  <a:schemeClr val="bg2">
                    <a:lumMod val="25000"/>
                  </a:schemeClr>
                </a:solidFill>
                <a:cs typeface="Arial" panose="020B0604020202020204" pitchFamily="34" charset="0"/>
              </a:rPr>
              <a:t>listaClaves</a:t>
            </a:r>
            <a:r>
              <a:rPr lang="es-MX" sz="2200" b="1" dirty="0">
                <a:solidFill>
                  <a:schemeClr val="bg2">
                    <a:lumMod val="25000"/>
                  </a:schemeClr>
                </a:solidFill>
                <a:cs typeface="Arial" panose="020B0604020202020204" pitchFamily="34" charset="0"/>
              </a:rPr>
              <a:t>)</a:t>
            </a:r>
            <a:r>
              <a:rPr lang="es-MX" sz="2200" dirty="0">
                <a:solidFill>
                  <a:schemeClr val="bg2">
                    <a:lumMod val="25000"/>
                  </a:schemeClr>
                </a:solidFill>
                <a:cs typeface="Arial" panose="020B0604020202020204" pitchFamily="34" charset="0"/>
              </a:rPr>
              <a:t>, que recibe la lista de claves válidas (</a:t>
            </a:r>
            <a:r>
              <a:rPr lang="es-MX" sz="2200" dirty="0" err="1">
                <a:solidFill>
                  <a:schemeClr val="bg2">
                    <a:lumMod val="25000"/>
                  </a:schemeClr>
                </a:solidFill>
                <a:cs typeface="Arial" panose="020B0604020202020204" pitchFamily="34" charset="0"/>
              </a:rPr>
              <a:t>listaClaves</a:t>
            </a:r>
            <a:r>
              <a:rPr lang="es-MX" sz="2200" dirty="0">
                <a:solidFill>
                  <a:schemeClr val="bg2">
                    <a:lumMod val="25000"/>
                  </a:schemeClr>
                </a:solidFill>
                <a:cs typeface="Arial" panose="020B0604020202020204" pitchFamily="34" charset="0"/>
              </a:rPr>
              <a:t>) y después de que verifique que la clave es correcta se descuente al saldo de la Tarjeta (</a:t>
            </a:r>
            <a:r>
              <a:rPr lang="es-MX" sz="2200" dirty="0" err="1">
                <a:solidFill>
                  <a:schemeClr val="bg2">
                    <a:lumMod val="25000"/>
                  </a:schemeClr>
                </a:solidFill>
                <a:cs typeface="Arial" panose="020B0604020202020204" pitchFamily="34" charset="0"/>
              </a:rPr>
              <a:t>saldoTarjeta</a:t>
            </a:r>
            <a:r>
              <a:rPr lang="es-MX" sz="2200" dirty="0">
                <a:solidFill>
                  <a:schemeClr val="bg2">
                    <a:lumMod val="25000"/>
                  </a:schemeClr>
                </a:solidFill>
                <a:cs typeface="Arial" panose="020B0604020202020204" pitchFamily="34" charset="0"/>
              </a:rPr>
              <a:t>) el </a:t>
            </a:r>
            <a:r>
              <a:rPr lang="es-MX" sz="2200" dirty="0" err="1">
                <a:solidFill>
                  <a:schemeClr val="bg2">
                    <a:lumMod val="25000"/>
                  </a:schemeClr>
                </a:solidFill>
                <a:cs typeface="Arial" panose="020B0604020202020204" pitchFamily="34" charset="0"/>
              </a:rPr>
              <a:t>totalGeneral</a:t>
            </a:r>
            <a:r>
              <a:rPr lang="es-MX" sz="2200" dirty="0">
                <a:solidFill>
                  <a:schemeClr val="bg2">
                    <a:lumMod val="25000"/>
                  </a:schemeClr>
                </a:solidFill>
                <a:cs typeface="Arial" panose="020B0604020202020204" pitchFamily="34" charset="0"/>
              </a:rPr>
              <a:t>. Y todo lo demás cómo lo habían definido.</a:t>
            </a:r>
          </a:p>
          <a:p>
            <a:pPr marL="400050" lvl="1" indent="0" algn="just">
              <a:lnSpc>
                <a:spcPct val="120000"/>
              </a:lnSpc>
              <a:spcBef>
                <a:spcPct val="0"/>
              </a:spcBef>
              <a:buNone/>
            </a:pPr>
            <a:endParaRPr lang="es-MX" sz="22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200" dirty="0">
                <a:solidFill>
                  <a:schemeClr val="bg2">
                    <a:lumMod val="25000"/>
                  </a:schemeClr>
                </a:solidFill>
                <a:cs typeface="Arial" panose="020B0604020202020204" pitchFamily="34" charset="0"/>
              </a:rPr>
              <a:t>Guardar archivo como </a:t>
            </a:r>
            <a:r>
              <a:rPr lang="es-MX" sz="2200" b="1" dirty="0">
                <a:solidFill>
                  <a:schemeClr val="accent6">
                    <a:lumMod val="75000"/>
                  </a:schemeClr>
                </a:solidFill>
                <a:cs typeface="Arial" panose="020B0604020202020204" pitchFamily="34" charset="0"/>
              </a:rPr>
              <a:t>situacion1_matricula.py</a:t>
            </a:r>
          </a:p>
          <a:p>
            <a:pPr marL="685800" lvl="1"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324036"/>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Función: Realizar pago</a:t>
            </a:r>
          </a:p>
        </p:txBody>
      </p:sp>
    </p:spTree>
    <p:extLst>
      <p:ext uri="{BB962C8B-B14F-4D97-AF65-F5344CB8AC3E}">
        <p14:creationId xmlns:p14="http://schemas.microsoft.com/office/powerpoint/2010/main" val="2418885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57200" y="2311617"/>
            <a:ext cx="8229600" cy="3493647"/>
          </a:xfrm>
        </p:spPr>
        <p:txBody>
          <a:bodyPr>
            <a:noAutofit/>
          </a:bodyPr>
          <a:lstStyle/>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Dentro de la función </a:t>
            </a:r>
            <a:r>
              <a:rPr lang="es-MX" sz="2400" b="1" dirty="0" err="1">
                <a:solidFill>
                  <a:schemeClr val="bg2">
                    <a:lumMod val="25000"/>
                  </a:schemeClr>
                </a:solidFill>
                <a:cs typeface="Arial" panose="020B0604020202020204" pitchFamily="34" charset="0"/>
              </a:rPr>
              <a:t>recargaTarjeta</a:t>
            </a:r>
            <a:r>
              <a:rPr lang="es-MX" sz="2400" b="1" dirty="0">
                <a:solidFill>
                  <a:schemeClr val="bg2">
                    <a:lumMod val="25000"/>
                  </a:schemeClr>
                </a:solidFill>
                <a:cs typeface="Arial" panose="020B0604020202020204" pitchFamily="34" charset="0"/>
              </a:rPr>
              <a:t>(</a:t>
            </a:r>
            <a:r>
              <a:rPr lang="es-MX" sz="2400" b="1" dirty="0" err="1">
                <a:solidFill>
                  <a:schemeClr val="bg2">
                    <a:lumMod val="25000"/>
                  </a:schemeClr>
                </a:solidFill>
                <a:cs typeface="Arial" panose="020B0604020202020204" pitchFamily="34" charset="0"/>
              </a:rPr>
              <a:t>saldoTarjeta</a:t>
            </a:r>
            <a:r>
              <a:rPr lang="es-MX" sz="2400" b="1" dirty="0">
                <a:solidFill>
                  <a:schemeClr val="bg2">
                    <a:lumMod val="25000"/>
                  </a:schemeClr>
                </a:solidFill>
                <a:cs typeface="Arial" panose="020B0604020202020204" pitchFamily="34" charset="0"/>
              </a:rPr>
              <a:t>)</a:t>
            </a:r>
            <a:r>
              <a:rPr lang="es-MX" sz="2400" dirty="0">
                <a:solidFill>
                  <a:schemeClr val="bg2">
                    <a:lumMod val="25000"/>
                  </a:schemeClr>
                </a:solidFill>
                <a:cs typeface="Arial" panose="020B0604020202020204" pitchFamily="34" charset="0"/>
              </a:rPr>
              <a:t>, declara la variable </a:t>
            </a:r>
            <a:r>
              <a:rPr lang="es-MX" sz="2400" b="1" dirty="0">
                <a:solidFill>
                  <a:schemeClr val="bg2">
                    <a:lumMod val="25000"/>
                  </a:schemeClr>
                </a:solidFill>
                <a:cs typeface="Arial" panose="020B0604020202020204" pitchFamily="34" charset="0"/>
              </a:rPr>
              <a:t>contRec500 </a:t>
            </a:r>
            <a:r>
              <a:rPr lang="es-MX" sz="2400" dirty="0">
                <a:solidFill>
                  <a:schemeClr val="bg2">
                    <a:lumMod val="25000"/>
                  </a:schemeClr>
                </a:solidFill>
                <a:cs typeface="Arial" panose="020B0604020202020204" pitchFamily="34" charset="0"/>
              </a:rPr>
              <a:t>como variable global y si el usuario selecciona la opción 3  sumar al contador de recargas de 500 (contRec500) un 1.</a:t>
            </a:r>
          </a:p>
          <a:p>
            <a:pPr marL="400050" lvl="1" indent="0" algn="just">
              <a:lnSpc>
                <a:spcPct val="120000"/>
              </a:lnSpc>
              <a:spcBef>
                <a:spcPct val="0"/>
              </a:spcBef>
              <a:buNone/>
            </a:pPr>
            <a:endParaRPr lang="es-MX" sz="24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Instrucción para declarar una variable de forma global:</a:t>
            </a:r>
          </a:p>
          <a:p>
            <a:pPr marL="400050" lvl="1" indent="0" algn="just">
              <a:lnSpc>
                <a:spcPct val="120000"/>
              </a:lnSpc>
              <a:spcBef>
                <a:spcPct val="0"/>
              </a:spcBef>
              <a:buNone/>
            </a:pPr>
            <a:r>
              <a:rPr lang="es-MX" sz="2400" b="1" dirty="0">
                <a:solidFill>
                  <a:schemeClr val="bg2">
                    <a:lumMod val="25000"/>
                  </a:schemeClr>
                </a:solidFill>
                <a:cs typeface="Arial" panose="020B0604020202020204" pitchFamily="34" charset="0"/>
              </a:rPr>
              <a:t>global </a:t>
            </a:r>
            <a:r>
              <a:rPr lang="es-MX" sz="2400" b="1" dirty="0" err="1">
                <a:solidFill>
                  <a:schemeClr val="bg2">
                    <a:lumMod val="25000"/>
                  </a:schemeClr>
                </a:solidFill>
                <a:cs typeface="Arial" panose="020B0604020202020204" pitchFamily="34" charset="0"/>
              </a:rPr>
              <a:t>nombreVariable</a:t>
            </a:r>
            <a:endParaRPr lang="es-MX" sz="2400" b="1" dirty="0">
              <a:solidFill>
                <a:schemeClr val="bg2">
                  <a:lumMod val="25000"/>
                </a:schemeClr>
              </a:solidFill>
              <a:cs typeface="Arial" panose="020B0604020202020204" pitchFamily="34" charset="0"/>
            </a:endParaRPr>
          </a:p>
          <a:p>
            <a:pPr lvl="1" indent="-342900" algn="just">
              <a:lnSpc>
                <a:spcPct val="120000"/>
              </a:lnSpc>
              <a:spcBef>
                <a:spcPct val="0"/>
              </a:spcBef>
              <a:buFont typeface="Arial" panose="020B0604020202020204" pitchFamily="34" charset="0"/>
              <a:buChar char="•"/>
            </a:pPr>
            <a:endParaRPr lang="es-MX" sz="24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457200" y="54868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Función: Recarga tarjeta</a:t>
            </a:r>
          </a:p>
        </p:txBody>
      </p:sp>
    </p:spTree>
    <p:extLst>
      <p:ext uri="{BB962C8B-B14F-4D97-AF65-F5344CB8AC3E}">
        <p14:creationId xmlns:p14="http://schemas.microsoft.com/office/powerpoint/2010/main" val="403168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07504" y="1412776"/>
            <a:ext cx="8712968" cy="5112568"/>
          </a:xfrm>
        </p:spPr>
        <p:txBody>
          <a:bodyPr>
            <a:noAutofit/>
          </a:bodyPr>
          <a:lstStyle/>
          <a:p>
            <a:pPr marL="857250" lvl="1" indent="-457200" algn="just">
              <a:lnSpc>
                <a:spcPct val="120000"/>
              </a:lnSpc>
              <a:spcBef>
                <a:spcPts val="600"/>
              </a:spcBef>
              <a:buFont typeface="Wingdings" panose="05000000000000000000" pitchFamily="2" charset="2"/>
              <a:buChar char="v"/>
            </a:pPr>
            <a:r>
              <a:rPr lang="es-MX" sz="2400" dirty="0">
                <a:solidFill>
                  <a:schemeClr val="bg2">
                    <a:lumMod val="25000"/>
                  </a:schemeClr>
                </a:solidFill>
                <a:cs typeface="Arial" panose="020B0604020202020204" pitchFamily="34" charset="0"/>
              </a:rPr>
              <a:t>Declara las variables de </a:t>
            </a:r>
            <a:r>
              <a:rPr lang="es-MX" sz="2400" b="1" dirty="0">
                <a:solidFill>
                  <a:schemeClr val="bg2">
                    <a:lumMod val="25000"/>
                  </a:schemeClr>
                </a:solidFill>
                <a:cs typeface="Arial" panose="020B0604020202020204" pitchFamily="34" charset="0"/>
              </a:rPr>
              <a:t>saldo en 1000</a:t>
            </a:r>
            <a:r>
              <a:rPr lang="es-MX" sz="2400" dirty="0">
                <a:solidFill>
                  <a:schemeClr val="bg2">
                    <a:lumMod val="25000"/>
                  </a:schemeClr>
                </a:solidFill>
                <a:cs typeface="Arial" panose="020B0604020202020204" pitchFamily="34" charset="0"/>
              </a:rPr>
              <a:t>, </a:t>
            </a:r>
            <a:r>
              <a:rPr lang="es-MX" sz="2400" b="1" dirty="0" err="1">
                <a:solidFill>
                  <a:schemeClr val="bg2">
                    <a:lumMod val="25000"/>
                  </a:schemeClr>
                </a:solidFill>
                <a:cs typeface="Arial" panose="020B0604020202020204" pitchFamily="34" charset="0"/>
              </a:rPr>
              <a:t>listaClaves</a:t>
            </a:r>
            <a:r>
              <a:rPr lang="es-MX" sz="2400" dirty="0">
                <a:solidFill>
                  <a:schemeClr val="bg2">
                    <a:lumMod val="25000"/>
                  </a:schemeClr>
                </a:solidFill>
                <a:cs typeface="Arial" panose="020B0604020202020204" pitchFamily="34" charset="0"/>
              </a:rPr>
              <a:t> con al menos 5 claves, </a:t>
            </a:r>
            <a:r>
              <a:rPr lang="es-MX" sz="2400" b="1" dirty="0" err="1">
                <a:solidFill>
                  <a:schemeClr val="bg2">
                    <a:lumMod val="25000"/>
                  </a:schemeClr>
                </a:solidFill>
                <a:cs typeface="Arial" panose="020B0604020202020204" pitchFamily="34" charset="0"/>
              </a:rPr>
              <a:t>totalAdultos</a:t>
            </a:r>
            <a:r>
              <a:rPr lang="es-MX" sz="2400" b="1" dirty="0">
                <a:solidFill>
                  <a:schemeClr val="bg2">
                    <a:lumMod val="25000"/>
                  </a:schemeClr>
                </a:solidFill>
                <a:cs typeface="Arial" panose="020B0604020202020204" pitchFamily="34" charset="0"/>
              </a:rPr>
              <a:t> en 0</a:t>
            </a:r>
            <a:r>
              <a:rPr lang="es-MX" sz="2400" dirty="0">
                <a:solidFill>
                  <a:schemeClr val="bg2">
                    <a:lumMod val="25000"/>
                  </a:schemeClr>
                </a:solidFill>
                <a:cs typeface="Arial" panose="020B0604020202020204" pitchFamily="34" charset="0"/>
              </a:rPr>
              <a:t>, </a:t>
            </a:r>
            <a:r>
              <a:rPr lang="es-MX" sz="2400" b="1" dirty="0" err="1">
                <a:solidFill>
                  <a:schemeClr val="bg2">
                    <a:lumMod val="25000"/>
                  </a:schemeClr>
                </a:solidFill>
                <a:cs typeface="Arial" panose="020B0604020202020204" pitchFamily="34" charset="0"/>
              </a:rPr>
              <a:t>totalNinos</a:t>
            </a:r>
            <a:r>
              <a:rPr lang="es-MX" sz="2400" b="1" dirty="0">
                <a:solidFill>
                  <a:schemeClr val="bg2">
                    <a:lumMod val="25000"/>
                  </a:schemeClr>
                </a:solidFill>
                <a:cs typeface="Arial" panose="020B0604020202020204" pitchFamily="34" charset="0"/>
              </a:rPr>
              <a:t> en 0</a:t>
            </a:r>
            <a:r>
              <a:rPr lang="es-MX" sz="2400" dirty="0">
                <a:solidFill>
                  <a:schemeClr val="bg2">
                    <a:lumMod val="25000"/>
                  </a:schemeClr>
                </a:solidFill>
                <a:cs typeface="Arial" panose="020B0604020202020204" pitchFamily="34" charset="0"/>
              </a:rPr>
              <a:t> y </a:t>
            </a:r>
            <a:r>
              <a:rPr lang="es-MX" sz="2400" b="1" dirty="0">
                <a:solidFill>
                  <a:schemeClr val="bg2">
                    <a:lumMod val="25000"/>
                  </a:schemeClr>
                </a:solidFill>
                <a:cs typeface="Arial" panose="020B0604020202020204" pitchFamily="34" charset="0"/>
              </a:rPr>
              <a:t>contRec500 en 0</a:t>
            </a:r>
            <a:r>
              <a:rPr lang="es-MX" sz="2400" dirty="0">
                <a:solidFill>
                  <a:schemeClr val="bg2">
                    <a:lumMod val="25000"/>
                  </a:schemeClr>
                </a:solidFill>
                <a:cs typeface="Arial" panose="020B0604020202020204" pitchFamily="34" charset="0"/>
              </a:rPr>
              <a:t>.</a:t>
            </a:r>
          </a:p>
          <a:p>
            <a:pPr marL="857250" lvl="1" indent="-457200" algn="just">
              <a:lnSpc>
                <a:spcPct val="120000"/>
              </a:lnSpc>
              <a:spcBef>
                <a:spcPts val="600"/>
              </a:spcBef>
              <a:buFont typeface="Wingdings" panose="05000000000000000000" pitchFamily="2" charset="2"/>
              <a:buChar char="v"/>
            </a:pPr>
            <a:r>
              <a:rPr lang="es-MX" sz="2400" dirty="0">
                <a:solidFill>
                  <a:schemeClr val="bg2">
                    <a:lumMod val="25000"/>
                  </a:schemeClr>
                </a:solidFill>
                <a:cs typeface="Arial" panose="020B0604020202020204" pitchFamily="34" charset="0"/>
              </a:rPr>
              <a:t>Manda llamar la función </a:t>
            </a:r>
            <a:r>
              <a:rPr lang="es-MX" sz="2400" b="1" dirty="0" err="1">
                <a:solidFill>
                  <a:schemeClr val="bg2">
                    <a:lumMod val="25000"/>
                  </a:schemeClr>
                </a:solidFill>
                <a:cs typeface="Arial" panose="020B0604020202020204" pitchFamily="34" charset="0"/>
              </a:rPr>
              <a:t>checaClave</a:t>
            </a:r>
            <a:r>
              <a:rPr lang="es-MX" sz="2400" b="1" dirty="0">
                <a:solidFill>
                  <a:schemeClr val="bg2">
                    <a:lumMod val="25000"/>
                  </a:schemeClr>
                </a:solidFill>
                <a:cs typeface="Arial" panose="020B0604020202020204" pitchFamily="34" charset="0"/>
              </a:rPr>
              <a:t>(</a:t>
            </a:r>
            <a:r>
              <a:rPr lang="es-MX" sz="2400" b="1" dirty="0" err="1">
                <a:solidFill>
                  <a:schemeClr val="bg2">
                    <a:lumMod val="25000"/>
                  </a:schemeClr>
                </a:solidFill>
                <a:cs typeface="Arial" panose="020B0604020202020204" pitchFamily="34" charset="0"/>
              </a:rPr>
              <a:t>listaClaves</a:t>
            </a:r>
            <a:r>
              <a:rPr lang="es-MX" sz="2400" b="1" dirty="0">
                <a:solidFill>
                  <a:schemeClr val="bg2">
                    <a:lumMod val="25000"/>
                  </a:schemeClr>
                </a:solidFill>
                <a:cs typeface="Arial" panose="020B0604020202020204" pitchFamily="34" charset="0"/>
              </a:rPr>
              <a:t>)</a:t>
            </a:r>
            <a:r>
              <a:rPr lang="es-MX" sz="2400" dirty="0">
                <a:solidFill>
                  <a:schemeClr val="bg2">
                    <a:lumMod val="25000"/>
                  </a:schemeClr>
                </a:solidFill>
                <a:cs typeface="Arial" panose="020B0604020202020204" pitchFamily="34" charset="0"/>
              </a:rPr>
              <a:t>, que recibe la lista de claves definidas.</a:t>
            </a:r>
          </a:p>
          <a:p>
            <a:pPr marL="857250" lvl="1" indent="-457200" algn="just">
              <a:lnSpc>
                <a:spcPct val="120000"/>
              </a:lnSpc>
              <a:spcBef>
                <a:spcPts val="600"/>
              </a:spcBef>
              <a:buFont typeface="Wingdings" panose="05000000000000000000" pitchFamily="2" charset="2"/>
              <a:buChar char="v"/>
            </a:pPr>
            <a:r>
              <a:rPr lang="es-MX" sz="2400" dirty="0">
                <a:solidFill>
                  <a:schemeClr val="bg2">
                    <a:lumMod val="25000"/>
                  </a:schemeClr>
                </a:solidFill>
                <a:cs typeface="Arial" panose="020B0604020202020204" pitchFamily="34" charset="0"/>
              </a:rPr>
              <a:t>Manda llamar la función </a:t>
            </a:r>
            <a:r>
              <a:rPr lang="es-MX" sz="2400" b="1" dirty="0" err="1">
                <a:solidFill>
                  <a:schemeClr val="bg2">
                    <a:lumMod val="25000"/>
                  </a:schemeClr>
                </a:solidFill>
                <a:cs typeface="Arial" panose="020B0604020202020204" pitchFamily="34" charset="0"/>
              </a:rPr>
              <a:t>menuPrincipal</a:t>
            </a:r>
            <a:r>
              <a:rPr lang="es-MX" sz="2400" dirty="0">
                <a:solidFill>
                  <a:schemeClr val="bg2">
                    <a:lumMod val="25000"/>
                  </a:schemeClr>
                </a:solidFill>
                <a:cs typeface="Arial" panose="020B0604020202020204" pitchFamily="34" charset="0"/>
              </a:rPr>
              <a:t> y de acuerdo a la opción seleccionada por el usuario le dé la oportunidad de ejecutar cualquiera de las funciones que han sido construidas, haciendo uso del </a:t>
            </a:r>
            <a:r>
              <a:rPr lang="es-MX" sz="2400" dirty="0" err="1">
                <a:solidFill>
                  <a:schemeClr val="bg2">
                    <a:lumMod val="25000"/>
                  </a:schemeClr>
                </a:solidFill>
                <a:cs typeface="Arial" panose="020B0604020202020204" pitchFamily="34" charset="0"/>
              </a:rPr>
              <a:t>if</a:t>
            </a:r>
            <a:r>
              <a:rPr lang="es-MX" sz="2400" dirty="0">
                <a:solidFill>
                  <a:schemeClr val="bg2">
                    <a:lumMod val="25000"/>
                  </a:schemeClr>
                </a:solidFill>
                <a:cs typeface="Arial" panose="020B0604020202020204" pitchFamily="34" charset="0"/>
              </a:rPr>
              <a:t> - anidado. Utiliza  el ciclo </a:t>
            </a:r>
            <a:r>
              <a:rPr lang="es-MX" sz="2400" b="1" dirty="0" err="1">
                <a:solidFill>
                  <a:schemeClr val="bg2">
                    <a:lumMod val="25000"/>
                  </a:schemeClr>
                </a:solidFill>
                <a:cs typeface="Arial" panose="020B0604020202020204" pitchFamily="34" charset="0"/>
              </a:rPr>
              <a:t>while</a:t>
            </a:r>
            <a:r>
              <a:rPr lang="es-MX" sz="2400" dirty="0">
                <a:solidFill>
                  <a:schemeClr val="bg2">
                    <a:lumMod val="25000"/>
                  </a:schemeClr>
                </a:solidFill>
                <a:cs typeface="Arial" panose="020B0604020202020204" pitchFamily="34" charset="0"/>
              </a:rPr>
              <a:t> para que se cicle el programa hasta que el usuario introduzca la opción de salir (5). </a:t>
            </a:r>
          </a:p>
          <a:p>
            <a:pPr lvl="1" indent="-342900" algn="just">
              <a:lnSpc>
                <a:spcPct val="120000"/>
              </a:lnSpc>
              <a:spcBef>
                <a:spcPct val="0"/>
              </a:spcBef>
              <a:buFont typeface="+mj-lt"/>
              <a:buAutoNum type="alphaLcParenR"/>
            </a:pPr>
            <a:endParaRPr lang="es-MX" sz="2400" b="1" dirty="0">
              <a:solidFill>
                <a:schemeClr val="accent6">
                  <a:lumMod val="7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Script principal</a:t>
            </a:r>
          </a:p>
        </p:txBody>
      </p:sp>
    </p:spTree>
    <p:extLst>
      <p:ext uri="{BB962C8B-B14F-4D97-AF65-F5344CB8AC3E}">
        <p14:creationId xmlns:p14="http://schemas.microsoft.com/office/powerpoint/2010/main" val="41302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80528" y="1331640"/>
            <a:ext cx="9324528" cy="4464496"/>
          </a:xfrm>
        </p:spPr>
        <p:txBody>
          <a:bodyPr>
            <a:noAutofit/>
          </a:bodyPr>
          <a:lstStyle/>
          <a:p>
            <a:pPr marL="400050" lvl="1" indent="0" algn="just">
              <a:lnSpc>
                <a:spcPct val="120000"/>
              </a:lnSpc>
              <a:spcBef>
                <a:spcPct val="0"/>
              </a:spcBef>
              <a:spcAft>
                <a:spcPts val="600"/>
              </a:spcAft>
              <a:buNone/>
            </a:pPr>
            <a:r>
              <a:rPr lang="es-MX" sz="2200" dirty="0">
                <a:solidFill>
                  <a:schemeClr val="bg2">
                    <a:lumMod val="25000"/>
                  </a:schemeClr>
                </a:solidFill>
                <a:cs typeface="Arial" panose="020B0604020202020204" pitchFamily="34" charset="0"/>
              </a:rPr>
              <a:t>Dentro del ciclo </a:t>
            </a:r>
            <a:r>
              <a:rPr lang="es-MX" sz="2200" dirty="0" err="1">
                <a:solidFill>
                  <a:schemeClr val="bg2">
                    <a:lumMod val="25000"/>
                  </a:schemeClr>
                </a:solidFill>
                <a:cs typeface="Arial" panose="020B0604020202020204" pitchFamily="34" charset="0"/>
              </a:rPr>
              <a:t>while</a:t>
            </a:r>
            <a:r>
              <a:rPr lang="es-MX" sz="2200" dirty="0">
                <a:solidFill>
                  <a:schemeClr val="bg2">
                    <a:lumMod val="25000"/>
                  </a:schemeClr>
                </a:solidFill>
                <a:cs typeface="Arial" panose="020B0604020202020204" pitchFamily="34" charset="0"/>
              </a:rPr>
              <a:t>:</a:t>
            </a:r>
          </a:p>
          <a:p>
            <a:pPr lvl="1" indent="-342900" algn="just">
              <a:lnSpc>
                <a:spcPct val="120000"/>
              </a:lnSpc>
              <a:spcBef>
                <a:spcPct val="0"/>
              </a:spcBef>
              <a:spcAft>
                <a:spcPts val="600"/>
              </a:spcAft>
              <a:buFont typeface="+mj-lt"/>
              <a:buAutoNum type="arabicPeriod"/>
            </a:pPr>
            <a:r>
              <a:rPr lang="es-MX" sz="2200" dirty="0">
                <a:solidFill>
                  <a:schemeClr val="bg2">
                    <a:lumMod val="25000"/>
                  </a:schemeClr>
                </a:solidFill>
                <a:cs typeface="Arial" panose="020B0604020202020204" pitchFamily="34" charset="0"/>
              </a:rPr>
              <a:t>Si la opción es 1, mandar llamar la función </a:t>
            </a:r>
            <a:r>
              <a:rPr lang="es-MX" sz="2200" b="1" dirty="0" err="1">
                <a:solidFill>
                  <a:schemeClr val="bg2">
                    <a:lumMod val="25000"/>
                  </a:schemeClr>
                </a:solidFill>
                <a:cs typeface="Arial" panose="020B0604020202020204" pitchFamily="34" charset="0"/>
              </a:rPr>
              <a:t>menuAdulto</a:t>
            </a:r>
            <a:r>
              <a:rPr lang="es-MX" sz="2200" dirty="0">
                <a:solidFill>
                  <a:schemeClr val="bg2">
                    <a:lumMod val="25000"/>
                  </a:schemeClr>
                </a:solidFill>
                <a:cs typeface="Arial" panose="020B0604020202020204" pitchFamily="34" charset="0"/>
              </a:rPr>
              <a:t>, imprimir el precio del menú seleccionado y sumar este precio al </a:t>
            </a:r>
            <a:r>
              <a:rPr lang="es-MX" sz="2200" dirty="0" err="1">
                <a:solidFill>
                  <a:schemeClr val="bg2">
                    <a:lumMod val="25000"/>
                  </a:schemeClr>
                </a:solidFill>
                <a:cs typeface="Arial" panose="020B0604020202020204" pitchFamily="34" charset="0"/>
              </a:rPr>
              <a:t>totalAdultos</a:t>
            </a:r>
            <a:r>
              <a:rPr lang="es-MX" sz="2200" dirty="0">
                <a:solidFill>
                  <a:schemeClr val="bg2">
                    <a:lumMod val="25000"/>
                  </a:schemeClr>
                </a:solidFill>
                <a:cs typeface="Arial" panose="020B0604020202020204" pitchFamily="34" charset="0"/>
              </a:rPr>
              <a:t>.</a:t>
            </a:r>
          </a:p>
          <a:p>
            <a:pPr lvl="1" indent="-342900" algn="just">
              <a:lnSpc>
                <a:spcPct val="120000"/>
              </a:lnSpc>
              <a:spcBef>
                <a:spcPct val="0"/>
              </a:spcBef>
              <a:spcAft>
                <a:spcPts val="600"/>
              </a:spcAft>
              <a:buFont typeface="+mj-lt"/>
              <a:buAutoNum type="arabicPeriod"/>
            </a:pPr>
            <a:r>
              <a:rPr lang="es-MX" sz="2200" dirty="0">
                <a:solidFill>
                  <a:schemeClr val="bg2">
                    <a:lumMod val="25000"/>
                  </a:schemeClr>
                </a:solidFill>
                <a:cs typeface="Arial" panose="020B0604020202020204" pitchFamily="34" charset="0"/>
              </a:rPr>
              <a:t>Sino, si la opción es 2, mandar llamar la función </a:t>
            </a:r>
            <a:r>
              <a:rPr lang="es-MX" sz="2200" b="1" dirty="0" err="1">
                <a:solidFill>
                  <a:schemeClr val="bg2">
                    <a:lumMod val="25000"/>
                  </a:schemeClr>
                </a:solidFill>
                <a:cs typeface="Arial" panose="020B0604020202020204" pitchFamily="34" charset="0"/>
              </a:rPr>
              <a:t>menuNino</a:t>
            </a:r>
            <a:r>
              <a:rPr lang="es-MX" sz="2200" dirty="0">
                <a:solidFill>
                  <a:schemeClr val="bg2">
                    <a:lumMod val="25000"/>
                  </a:schemeClr>
                </a:solidFill>
                <a:cs typeface="Arial" panose="020B0604020202020204" pitchFamily="34" charset="0"/>
              </a:rPr>
              <a:t>, imprimir el precio del menú seleccionado y sumar este precio al </a:t>
            </a:r>
            <a:r>
              <a:rPr lang="es-MX" sz="2200" dirty="0" err="1">
                <a:solidFill>
                  <a:schemeClr val="bg2">
                    <a:lumMod val="25000"/>
                  </a:schemeClr>
                </a:solidFill>
                <a:cs typeface="Arial" panose="020B0604020202020204" pitchFamily="34" charset="0"/>
              </a:rPr>
              <a:t>totalNinos</a:t>
            </a:r>
            <a:r>
              <a:rPr lang="es-MX" sz="2200" dirty="0">
                <a:solidFill>
                  <a:schemeClr val="bg2">
                    <a:lumMod val="25000"/>
                  </a:schemeClr>
                </a:solidFill>
                <a:cs typeface="Arial" panose="020B0604020202020204" pitchFamily="34" charset="0"/>
              </a:rPr>
              <a:t>.</a:t>
            </a:r>
          </a:p>
          <a:p>
            <a:pPr lvl="1" indent="-342900" algn="just">
              <a:lnSpc>
                <a:spcPct val="120000"/>
              </a:lnSpc>
              <a:spcBef>
                <a:spcPct val="0"/>
              </a:spcBef>
              <a:spcAft>
                <a:spcPts val="600"/>
              </a:spcAft>
              <a:buFont typeface="+mj-lt"/>
              <a:buAutoNum type="arabicPeriod"/>
            </a:pPr>
            <a:r>
              <a:rPr lang="es-MX" sz="2200" dirty="0">
                <a:solidFill>
                  <a:schemeClr val="bg2">
                    <a:lumMod val="25000"/>
                  </a:schemeClr>
                </a:solidFill>
                <a:cs typeface="Arial" panose="020B0604020202020204" pitchFamily="34" charset="0"/>
              </a:rPr>
              <a:t>Sino, si la opción es 3, mandar llamar la función </a:t>
            </a:r>
            <a:r>
              <a:rPr lang="es-MX" sz="2200" b="1" dirty="0" err="1">
                <a:solidFill>
                  <a:schemeClr val="bg2">
                    <a:lumMod val="25000"/>
                  </a:schemeClr>
                </a:solidFill>
                <a:cs typeface="Arial" panose="020B0604020202020204" pitchFamily="34" charset="0"/>
              </a:rPr>
              <a:t>realizaPago</a:t>
            </a:r>
            <a:r>
              <a:rPr lang="es-MX" sz="2200" b="1" dirty="0">
                <a:solidFill>
                  <a:schemeClr val="bg2">
                    <a:lumMod val="25000"/>
                  </a:schemeClr>
                </a:solidFill>
                <a:cs typeface="Arial" panose="020B0604020202020204" pitchFamily="34" charset="0"/>
              </a:rPr>
              <a:t>(</a:t>
            </a:r>
            <a:r>
              <a:rPr lang="es-MX" sz="2200" b="1" dirty="0" err="1">
                <a:solidFill>
                  <a:schemeClr val="bg2">
                    <a:lumMod val="25000"/>
                  </a:schemeClr>
                </a:solidFill>
                <a:cs typeface="Arial" panose="020B0604020202020204" pitchFamily="34" charset="0"/>
              </a:rPr>
              <a:t>totalAdultos</a:t>
            </a:r>
            <a:r>
              <a:rPr lang="es-MX" sz="2200" b="1" dirty="0">
                <a:solidFill>
                  <a:schemeClr val="bg2">
                    <a:lumMod val="25000"/>
                  </a:schemeClr>
                </a:solidFill>
                <a:cs typeface="Arial" panose="020B0604020202020204" pitchFamily="34" charset="0"/>
              </a:rPr>
              <a:t>, </a:t>
            </a:r>
            <a:r>
              <a:rPr lang="es-MX" sz="2200" b="1" dirty="0" err="1">
                <a:solidFill>
                  <a:schemeClr val="bg2">
                    <a:lumMod val="25000"/>
                  </a:schemeClr>
                </a:solidFill>
                <a:cs typeface="Arial" panose="020B0604020202020204" pitchFamily="34" charset="0"/>
              </a:rPr>
              <a:t>totalNinos</a:t>
            </a:r>
            <a:r>
              <a:rPr lang="es-MX" sz="2200" b="1" dirty="0">
                <a:solidFill>
                  <a:schemeClr val="bg2">
                    <a:lumMod val="25000"/>
                  </a:schemeClr>
                </a:solidFill>
                <a:cs typeface="Arial" panose="020B0604020202020204" pitchFamily="34" charset="0"/>
              </a:rPr>
              <a:t>, saldo, </a:t>
            </a:r>
            <a:r>
              <a:rPr lang="es-MX" sz="2200" b="1" dirty="0" err="1">
                <a:solidFill>
                  <a:schemeClr val="bg2">
                    <a:lumMod val="25000"/>
                  </a:schemeClr>
                </a:solidFill>
                <a:cs typeface="Arial" panose="020B0604020202020204" pitchFamily="34" charset="0"/>
              </a:rPr>
              <a:t>listaClaves</a:t>
            </a:r>
            <a:r>
              <a:rPr lang="es-MX" sz="2200" b="1" dirty="0">
                <a:solidFill>
                  <a:schemeClr val="bg2">
                    <a:lumMod val="25000"/>
                  </a:schemeClr>
                </a:solidFill>
                <a:cs typeface="Arial" panose="020B0604020202020204" pitchFamily="34" charset="0"/>
              </a:rPr>
              <a:t>)</a:t>
            </a:r>
            <a:r>
              <a:rPr lang="es-MX" sz="2200" dirty="0">
                <a:solidFill>
                  <a:schemeClr val="bg2">
                    <a:lumMod val="25000"/>
                  </a:schemeClr>
                </a:solidFill>
                <a:cs typeface="Arial" panose="020B0604020202020204" pitchFamily="34" charset="0"/>
              </a:rPr>
              <a:t>, que recibe el total de comidas de Adultos, el total de comidas de niños, el saldo de la tarjeta y la lista de claves permitidas. Imprime el nuevo saldo de la tarjeta. NOTA: Ya no vas a pedir el valor de las variables </a:t>
            </a:r>
            <a:r>
              <a:rPr lang="es-MX" sz="2200" dirty="0" err="1">
                <a:solidFill>
                  <a:schemeClr val="bg2">
                    <a:lumMod val="25000"/>
                  </a:schemeClr>
                </a:solidFill>
                <a:cs typeface="Arial" panose="020B0604020202020204" pitchFamily="34" charset="0"/>
              </a:rPr>
              <a:t>totalAdultos</a:t>
            </a:r>
            <a:r>
              <a:rPr lang="es-MX" sz="2200" dirty="0">
                <a:solidFill>
                  <a:schemeClr val="bg2">
                    <a:lumMod val="25000"/>
                  </a:schemeClr>
                </a:solidFill>
                <a:cs typeface="Arial" panose="020B0604020202020204" pitchFamily="34" charset="0"/>
              </a:rPr>
              <a:t>, </a:t>
            </a:r>
            <a:r>
              <a:rPr lang="es-MX" sz="2200" dirty="0" err="1">
                <a:solidFill>
                  <a:schemeClr val="bg2">
                    <a:lumMod val="25000"/>
                  </a:schemeClr>
                </a:solidFill>
                <a:cs typeface="Arial" panose="020B0604020202020204" pitchFamily="34" charset="0"/>
              </a:rPr>
              <a:t>totalNinos</a:t>
            </a:r>
            <a:r>
              <a:rPr lang="es-MX" sz="2200" dirty="0">
                <a:solidFill>
                  <a:schemeClr val="bg2">
                    <a:lumMod val="25000"/>
                  </a:schemeClr>
                </a:solidFill>
                <a:cs typeface="Arial" panose="020B0604020202020204" pitchFamily="34" charset="0"/>
              </a:rPr>
              <a:t> y saldo, ya que estos valores se obtienen de las funciones anteriores y de la declaración inicial de las variables. </a:t>
            </a:r>
          </a:p>
        </p:txBody>
      </p:sp>
      <p:sp>
        <p:nvSpPr>
          <p:cNvPr id="184324" name="Rectangle 4"/>
          <p:cNvSpPr>
            <a:spLocks noGrp="1" noChangeArrowheads="1"/>
          </p:cNvSpPr>
          <p:nvPr>
            <p:ph type="title"/>
          </p:nvPr>
        </p:nvSpPr>
        <p:spPr>
          <a:xfrm>
            <a:off x="335939" y="1886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Script principal</a:t>
            </a:r>
          </a:p>
        </p:txBody>
      </p:sp>
    </p:spTree>
    <p:extLst>
      <p:ext uri="{BB962C8B-B14F-4D97-AF65-F5344CB8AC3E}">
        <p14:creationId xmlns:p14="http://schemas.microsoft.com/office/powerpoint/2010/main" val="17904722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914</TotalTime>
  <Words>1143</Words>
  <Application>Microsoft Office PowerPoint</Application>
  <PresentationFormat>Presentación en pantalla (4:3)</PresentationFormat>
  <Paragraphs>66</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Dom Casual</vt:lpstr>
      <vt:lpstr>Wingdings</vt:lpstr>
      <vt:lpstr>Tema de Office</vt:lpstr>
      <vt:lpstr>TC1027. Programación para negocios</vt:lpstr>
      <vt:lpstr>Situación problema 1 Vacaciones con tarjeta de prepago</vt:lpstr>
      <vt:lpstr>Situación problema 1 Vacaciones con tarjeta de prepago</vt:lpstr>
      <vt:lpstr>Situación problema 1 Función: Comprueba clave de acceso</vt:lpstr>
      <vt:lpstr>Situación problema 1 Función: Menú principal</vt:lpstr>
      <vt:lpstr>Situación problema 1 Función: Realizar pago</vt:lpstr>
      <vt:lpstr>Situación problema 1 Función: Recarga tarjeta</vt:lpstr>
      <vt:lpstr>Situación problema 1 Script principal</vt:lpstr>
      <vt:lpstr>Situación problema 1 Script principal</vt:lpstr>
      <vt:lpstr>Situación problema 1 Script principal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115</cp:revision>
  <dcterms:created xsi:type="dcterms:W3CDTF">2013-06-24T20:15:42Z</dcterms:created>
  <dcterms:modified xsi:type="dcterms:W3CDTF">2019-11-21T20:49:21Z</dcterms:modified>
</cp:coreProperties>
</file>