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8" r:id="rId3"/>
    <p:sldId id="269" r:id="rId4"/>
    <p:sldId id="270" r:id="rId5"/>
    <p:sldId id="308" r:id="rId6"/>
    <p:sldId id="271" r:id="rId7"/>
    <p:sldId id="286" r:id="rId8"/>
    <p:sldId id="287" r:id="rId9"/>
    <p:sldId id="291" r:id="rId10"/>
    <p:sldId id="293" r:id="rId11"/>
    <p:sldId id="292" r:id="rId12"/>
    <p:sldId id="306" r:id="rId13"/>
    <p:sldId id="305" r:id="rId14"/>
    <p:sldId id="301" r:id="rId15"/>
    <p:sldId id="309" r:id="rId16"/>
    <p:sldId id="307" r:id="rId17"/>
    <p:sldId id="310" r:id="rId18"/>
    <p:sldId id="294" r:id="rId19"/>
    <p:sldId id="275" r:id="rId20"/>
    <p:sldId id="274" r:id="rId21"/>
    <p:sldId id="276" r:id="rId22"/>
    <p:sldId id="295" r:id="rId23"/>
    <p:sldId id="277" r:id="rId24"/>
    <p:sldId id="278" r:id="rId25"/>
    <p:sldId id="279" r:id="rId26"/>
    <p:sldId id="280" r:id="rId27"/>
    <p:sldId id="281" r:id="rId28"/>
    <p:sldId id="257" r:id="rId29"/>
    <p:sldId id="282" r:id="rId3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8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1976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628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5399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35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90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88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790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767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8787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225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1911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pseint.sourceforge.net/%3Fpage%3Ddescargas.php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seint.sourceforge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seint.sourceforge.net/%3Fpage%3Ddescargas.php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75383" y="1962150"/>
            <a:ext cx="587248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Diagramas de flujo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891679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Diagramas de flujo y la herramienta PSeInt</a:t>
            </a:r>
          </a:p>
          <a:p>
            <a:pPr marL="0" algn="ctr">
              <a:lnSpc>
                <a:spcPct val="100000"/>
              </a:lnSpc>
            </a:pP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B65848A0-F419-47C9-BDE0-5A27F8760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02" y="1853945"/>
            <a:ext cx="5599643" cy="27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AB89124-1DD6-4D59-B797-5E50A686E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237" y="1988292"/>
            <a:ext cx="5354571" cy="27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57883"/>
            <a:ext cx="5967603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242" y="1887810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elemento al cual le damos un nombre y le atribuimos un determinado tipo de información.</a:t>
            </a:r>
          </a:p>
          <a:p>
            <a:pPr marL="469900" marR="12700" lvl="1"/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rgbClr val="C5DAEB"/>
                </a:solidFill>
                <a:cs typeface="Calibri"/>
              </a:rPr>
              <a:t>Ejemplos: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2000" dirty="0">
                <a:solidFill>
                  <a:srgbClr val="C5DAEB"/>
                </a:solidFill>
                <a:cs typeface="Calibri"/>
              </a:rPr>
              <a:t>edad = 21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suma =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x+y</a:t>
            </a:r>
            <a:br>
              <a:rPr lang="es-MX" sz="2000" dirty="0">
                <a:solidFill>
                  <a:srgbClr val="C5DAEB"/>
                </a:solidFill>
                <a:cs typeface="Calibri"/>
              </a:rPr>
            </a:br>
            <a:r>
              <a:rPr lang="es-MX" sz="2000" dirty="0">
                <a:solidFill>
                  <a:srgbClr val="C5DAEB"/>
                </a:solidFill>
                <a:cs typeface="Calibri"/>
              </a:rPr>
              <a:t>tasa = 0.035</a:t>
            </a: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718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33600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5042" y="2050117"/>
            <a:ext cx="5474963" cy="2193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Los tipos de datos en PSeInt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rgbClr val="C5DAEB"/>
                </a:solidFill>
                <a:cs typeface="Calibri"/>
              </a:rPr>
              <a:t>Caracter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465506" y="36639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2428354" y="1860422"/>
            <a:ext cx="4769497" cy="2557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Entero: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valores enteros, números que no tienen decimal.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Real: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números decimales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Caracter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colocar una cadena de texto; como letras, palabras, etc.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Lógico: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Permite guardar booleanos, es decir, falso o verdadero.</a:t>
            </a:r>
          </a:p>
          <a:p>
            <a:pPr marL="12700" marR="12700" algn="just">
              <a:lnSpc>
                <a:spcPct val="100099"/>
              </a:lnSpc>
            </a:pP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4600" y="76251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02C507F-AE69-46C1-9AE3-9408C07B0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125" y="2270760"/>
            <a:ext cx="4412587" cy="152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83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11035" y="614298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pseudocódigo: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B644A4C-43A5-4184-823B-A80876201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02" y="2105406"/>
            <a:ext cx="4591050" cy="2543175"/>
          </a:xfrm>
          <a:prstGeom prst="rect">
            <a:avLst/>
          </a:prstGeom>
        </p:spPr>
      </p:pic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145792" y="1243265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B570FEA4-2AEB-48F1-AB41-D48090B37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184" y="2006345"/>
            <a:ext cx="3467398" cy="190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2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080259" y="2037929"/>
            <a:ext cx="565314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scarga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35" dirty="0">
                <a:solidFill>
                  <a:srgbClr val="C5DAEB"/>
                </a:solidFill>
                <a:latin typeface="Calibri"/>
                <a:cs typeface="Calibri"/>
              </a:rPr>
              <a:t>PSeInt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5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2000" dirty="0"/>
          </a:p>
          <a:p>
            <a:pPr marL="12700">
              <a:lnSpc>
                <a:spcPct val="100000"/>
              </a:lnSpc>
            </a:pP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http://pseint.sou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sz="2000" u="heavy" spc="-2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orge.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et/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?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pa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g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=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d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scarga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.php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697695" y="500608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Instala PSeInt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38621"/>
            <a:ext cx="1482604" cy="123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26245" y="1541475"/>
            <a:ext cx="5885179" cy="6680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99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Pseudocódigo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para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convertir a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pesos,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el precio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produc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t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o que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está</a:t>
            </a:r>
            <a:r>
              <a:rPr lang="es-MX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en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dó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b="1" spc="5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es: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99565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del 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4857" y="696214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8AB652A7-E700-47C1-8C17-BF645B004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41998"/>
            <a:ext cx="9154613" cy="2620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flujo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flujo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0ED3C782-51C1-4649-A6A1-07F6B9614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2715" y="1379766"/>
            <a:ext cx="6941285" cy="378278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00868" y="2479547"/>
            <a:ext cx="1644469" cy="1751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1600" b="1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os el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oducto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que está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EJECUCI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je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EF92B217-0A20-4E40-B7E5-879EE7ECC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374" y="1801658"/>
            <a:ext cx="5667757" cy="2294092"/>
          </a:xfrm>
          <a:prstGeom prst="rect">
            <a:avLst/>
          </a:prstGeom>
        </p:spPr>
      </p:pic>
      <p:sp>
        <p:nvSpPr>
          <p:cNvPr id="42" name="object 39">
            <a:extLst>
              <a:ext uri="{FF2B5EF4-FFF2-40B4-BE49-F238E27FC236}">
                <a16:creationId xmlns:a16="http://schemas.microsoft.com/office/drawing/2014/main" id="{75A5B7BC-5630-4246-A9F8-F2A50166C956}"/>
              </a:ext>
            </a:extLst>
          </p:cNvPr>
          <p:cNvSpPr txBox="1"/>
          <p:nvPr/>
        </p:nvSpPr>
        <p:spPr>
          <a:xfrm>
            <a:off x="2089784" y="96888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16460" y="2035059"/>
            <a:ext cx="5272219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42900" algn="just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la 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ami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ta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PSeInt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ejecuta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ts val="3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b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ps</a:t>
            </a:r>
            <a:r>
              <a:rPr lang="es-MX"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có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go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p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ond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ie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 flujo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en PSeInt.</a:t>
            </a:r>
            <a:endParaRPr lang="es-MX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0AC717F9-651E-4EA2-A68D-41BD545388CE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dolares_matricula.psc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FDB2246-0F9C-49FC-AC5C-06B17DCEFEEF}"/>
              </a:ext>
            </a:extLst>
          </p:cNvPr>
          <p:cNvSpPr txBox="1"/>
          <p:nvPr/>
        </p:nvSpPr>
        <p:spPr>
          <a:xfrm>
            <a:off x="118157" y="234504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auto_matricula.psc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3B66FC-A401-4C64-A135-AFB88A770B38}"/>
              </a:ext>
            </a:extLst>
          </p:cNvPr>
          <p:cNvSpPr txBox="1"/>
          <p:nvPr/>
        </p:nvSpPr>
        <p:spPr>
          <a:xfrm>
            <a:off x="0" y="2155850"/>
            <a:ext cx="2472643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calificacion_matricula.psc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88374"/>
              </p:ext>
            </p:extLst>
          </p:nvPr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0EC78956-54FB-49F9-898D-F14AFE887647}"/>
              </a:ext>
            </a:extLst>
          </p:cNvPr>
          <p:cNvSpPr txBox="1"/>
          <p:nvPr/>
        </p:nvSpPr>
        <p:spPr>
          <a:xfrm>
            <a:off x="5891878" y="202425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triangulo_matricula.psc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B22C40C-061D-4E44-9A70-A76ECB224E96}"/>
              </a:ext>
            </a:extLst>
          </p:cNvPr>
          <p:cNvSpPr txBox="1"/>
          <p:nvPr/>
        </p:nvSpPr>
        <p:spPr>
          <a:xfrm>
            <a:off x="19058" y="2434715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grados_matricula.psc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http://pseint.sourceforge.net/</a:t>
            </a:r>
            <a:endParaRPr sz="1800" dirty="0"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sz="1800" u="heavy" dirty="0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http://pseint.sourceforge.net/?page=</a:t>
            </a:r>
            <a:r>
              <a:rPr sz="1800" u="heavy" dirty="0" err="1">
                <a:solidFill>
                  <a:srgbClr val="1154CC"/>
                </a:solidFill>
                <a:latin typeface="MS Gothic"/>
                <a:cs typeface="MS Gothic"/>
                <a:hlinkClick r:id="rId4"/>
              </a:rPr>
              <a:t>descargas.php</a:t>
            </a: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6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2400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sz="240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entar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procedi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sz="24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sz="24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trabajo </a:t>
            </a:r>
            <a:r>
              <a:rPr sz="2400" spc="-15" dirty="0">
                <a:solidFill>
                  <a:srgbClr val="C5DAEB"/>
                </a:solidFill>
                <a:latin typeface="Calibri"/>
                <a:cs typeface="Calibri"/>
              </a:rPr>
              <a:t>en dif</a:t>
            </a:r>
            <a:r>
              <a:rPr sz="2400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sz="2400" spc="1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C31BEF4-55DD-4E05-BB5C-1AA05B6D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564" y="0"/>
            <a:ext cx="219443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776392" y="-19050"/>
            <a:ext cx="6747339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09600">
              <a:lnSpc>
                <a:spcPct val="100000"/>
              </a:lnSpc>
            </a:pPr>
            <a:r>
              <a:rPr sz="540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54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5400" spc="0" dirty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5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9400" y="742315"/>
            <a:ext cx="4252595" cy="572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sz="3600" spc="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FFFFFF"/>
                </a:solidFill>
                <a:latin typeface="Calibri"/>
                <a:cs typeface="Calibri"/>
              </a:rPr>
              <a:t>control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2379" y="1620650"/>
            <a:ext cx="8031073" cy="394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sz="2400" dirty="0" err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400" spc="5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uencia</a:t>
            </a:r>
            <a:r>
              <a:rPr lang="es-MX" sz="2400" dirty="0">
                <a:solidFill>
                  <a:srgbClr val="C5DAEB"/>
                </a:solidFill>
                <a:latin typeface="Calibri"/>
                <a:cs typeface="Calibri"/>
              </a:rPr>
              <a:t>                     </a:t>
            </a:r>
            <a:r>
              <a:rPr lang="es-MX" sz="2400" spc="0" dirty="0">
                <a:solidFill>
                  <a:srgbClr val="C5DAEB"/>
                </a:solidFill>
                <a:latin typeface="Calibri"/>
                <a:cs typeface="Calibri"/>
              </a:rPr>
              <a:t>Decisión	     </a:t>
            </a:r>
            <a:r>
              <a:rPr sz="2400" spc="0" dirty="0" err="1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0B7ABB-DD9E-4721-9BCE-E94864F3E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10" y="2163768"/>
            <a:ext cx="1641346" cy="252116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5EAAA02-E755-4E9F-A22B-D599D2FBB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2190211"/>
            <a:ext cx="3114295" cy="219302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11D7756A-7B64-49A8-B63B-946D27616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200" y="2190211"/>
            <a:ext cx="2268768" cy="256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2640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Herramienta PSeInt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0012" y="2230245"/>
            <a:ext cx="4544187" cy="1592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herram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sz="2400" b="1" spc="-2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400" b="1" spc="-15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sz="24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perm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ite 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rar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seudo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crear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 de fl</a:t>
            </a:r>
            <a:r>
              <a:rPr sz="2400" b="1" spc="-2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jo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í co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eje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cutarlos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rrerlo</a:t>
            </a:r>
            <a:r>
              <a:rPr sz="2400" b="1" spc="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633221"/>
            <a:ext cx="3682365" cy="1257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sz="4000" spc="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96490" y="2513457"/>
            <a:ext cx="3242310" cy="1125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b="1" spc="-10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mbología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diagramas de flujo</a:t>
            </a:r>
            <a:r>
              <a:rPr sz="24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4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24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400" b="1" spc="-15" dirty="0">
                <a:solidFill>
                  <a:srgbClr val="C5DAEB"/>
                </a:solidFill>
                <a:latin typeface="Calibri"/>
                <a:cs typeface="Calibri"/>
              </a:rPr>
              <a:t>PSeInt.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906017"/>
            <a:ext cx="4437506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PSeInt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5180" y="0"/>
            <a:ext cx="1975103" cy="5143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587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0" name="Imagen 109">
            <a:extLst>
              <a:ext uri="{FF2B5EF4-FFF2-40B4-BE49-F238E27FC236}">
                <a16:creationId xmlns:a16="http://schemas.microsoft.com/office/drawing/2014/main" id="{6BA94210-C09E-4B24-8AB7-47D993045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2" y="1844420"/>
            <a:ext cx="5443538" cy="267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5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40626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Diagrama de flujo (PSeInt)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Símbolos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40ABF568-5F68-457E-AC9A-45E93BBFF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563" y="1973305"/>
            <a:ext cx="5448300" cy="26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852</Words>
  <Application>Microsoft Office PowerPoint</Application>
  <PresentationFormat>Presentación en pantalla (16:9)</PresentationFormat>
  <Paragraphs>230</Paragraphs>
  <Slides>29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Diagrama de flujo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Instala PSeInt</vt:lpstr>
      <vt:lpstr>Ejemplo del pseudocódigo</vt:lpstr>
      <vt:lpstr>Ejemplo de Diagrama de flujo PSeInt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38</cp:revision>
  <dcterms:created xsi:type="dcterms:W3CDTF">2019-07-16T10:22:21Z</dcterms:created>
  <dcterms:modified xsi:type="dcterms:W3CDTF">2019-11-08T17:39:29Z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