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51331" y="1027429"/>
            <a:ext cx="7041337" cy="54628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9624" y="155321"/>
            <a:ext cx="8224751" cy="50812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93875" y="1586610"/>
            <a:ext cx="5556250" cy="12445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hyperlink" Target="https://www.tutorialspoint.com/python/python_basic_operators.htm" TargetMode="External"/><Relationship Id="rId5" Type="http://schemas.openxmlformats.org/officeDocument/2006/relationships/hyperlink" Target="https://www.tutorialspoint.com/python/python_basic_operators.htm" TargetMode="External"/><Relationship Id="rId6" Type="http://schemas.openxmlformats.org/officeDocument/2006/relationships/hyperlink" Target="https://www.tutorialspoint.com/python/python_basic_operators.htm" TargetMode="External"/><Relationship Id="rId7" Type="http://schemas.openxmlformats.org/officeDocument/2006/relationships/hyperlink" Target="https://www.tutorialspoint.com/python/python_basic_operators.htm" TargetMode="External"/><Relationship Id="rId8" Type="http://schemas.openxmlformats.org/officeDocument/2006/relationships/hyperlink" Target="https://archive.org/details/2014IntroduccionALaProgramacionConPython3/page/n31" TargetMode="External"/><Relationship Id="rId9" Type="http://schemas.openxmlformats.org/officeDocument/2006/relationships/hyperlink" Target="https://archive.org/details/2014IntroduccionALaProgramacionConPython3/page/n31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4"/>
          </a:xfrm>
          <a:custGeom>
            <a:avLst/>
            <a:gdLst/>
            <a:ahLst/>
            <a:cxnLst/>
            <a:rect l="l" t="t" r="r" b="b"/>
            <a:pathLst>
              <a:path w="1110996" h="790194">
                <a:moveTo>
                  <a:pt x="0" y="309372"/>
                </a:moveTo>
                <a:lnTo>
                  <a:pt x="275717" y="790194"/>
                </a:lnTo>
                <a:lnTo>
                  <a:pt x="835279" y="790194"/>
                </a:lnTo>
                <a:lnTo>
                  <a:pt x="1110995" y="309372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2"/>
          </a:xfrm>
          <a:custGeom>
            <a:avLst/>
            <a:gdLst/>
            <a:ahLst/>
            <a:cxnLst/>
            <a:rect l="l" t="t" r="r" b="b"/>
            <a:pathLst>
              <a:path w="177402" h="309372">
                <a:moveTo>
                  <a:pt x="177402" y="0"/>
                </a:moveTo>
                <a:lnTo>
                  <a:pt x="0" y="309372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1"/>
          </a:xfrm>
          <a:custGeom>
            <a:avLst/>
            <a:gdLst/>
            <a:ahLst/>
            <a:cxnLst/>
            <a:rect l="l" t="t" r="r" b="b"/>
            <a:pathLst>
              <a:path w="68177" h="118871">
                <a:moveTo>
                  <a:pt x="0" y="0"/>
                </a:moveTo>
                <a:lnTo>
                  <a:pt x="68177" y="118871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5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6" y="275842"/>
                </a:lnTo>
                <a:lnTo>
                  <a:pt x="74461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8" y="275842"/>
                </a:lnTo>
                <a:lnTo>
                  <a:pt x="257043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algn="ctr" marL="635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Jerarquía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Operadores:</a:t>
            </a:r>
            <a:endParaRPr sz="4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Aritméticos,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Relacionales</a:t>
            </a:r>
            <a:r>
              <a:rPr dirty="0" smtClean="0" sz="4000" spc="-3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y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01236" y="2806064"/>
            <a:ext cx="1542415" cy="6350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Lógicos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0355" y="4520387"/>
            <a:ext cx="3209925" cy="4533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dirty="0" smtClean="0" sz="14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dirty="0" smtClean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mtClean="0" sz="14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udi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1242695">
              <a:lnSpc>
                <a:spcPct val="100000"/>
              </a:lnSpc>
              <a:spcBef>
                <a:spcPts val="120"/>
              </a:spcBef>
            </a:pP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Superiore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errey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736850" y="55879"/>
            <a:ext cx="4882515" cy="6350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Fuentes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para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consultar: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80541" y="1114297"/>
            <a:ext cx="6225540" cy="35140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90955">
              <a:lnSpc>
                <a:spcPct val="100000"/>
              </a:lnSpc>
            </a:pP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IN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LES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 marL="1290955">
              <a:lnSpc>
                <a:spcPct val="100000"/>
              </a:lnSpc>
              <a:tabLst>
                <a:tab pos="1607820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  <a:hlinkClick r:id="rId4"/>
              </a:rPr>
              <a:t>◇	</a:t>
            </a:r>
            <a:r>
              <a:rPr dirty="0" smtClean="0" sz="180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ht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ps://w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w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w.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uto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r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i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a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l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spoin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.c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m/python/python_</a:t>
            </a:r>
            <a:endParaRPr sz="1800">
              <a:latin typeface="Calibri"/>
              <a:cs typeface="Calibri"/>
            </a:endParaRPr>
          </a:p>
          <a:p>
            <a:pPr marL="1607820">
              <a:lnSpc>
                <a:spcPct val="100000"/>
              </a:lnSpc>
            </a:pPr>
            <a:r>
              <a:rPr dirty="0" smtClean="0" sz="180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ba</a:t>
            </a:r>
            <a:r>
              <a:rPr dirty="0" smtClean="0" sz="1800" spc="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s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i</a:t>
            </a:r>
            <a:r>
              <a:rPr dirty="0" smtClean="0" sz="1800" spc="-2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c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_op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erato</a:t>
            </a:r>
            <a:r>
              <a:rPr dirty="0" smtClean="0" sz="1800" spc="-2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r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s.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htm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 marL="1607820" marR="13970" indent="-317500">
              <a:lnSpc>
                <a:spcPct val="100000"/>
              </a:lnSpc>
              <a:tabLst>
                <a:tab pos="1607820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  <a:hlinkClick r:id="rId6"/>
              </a:rPr>
              <a:t>◇	</a:t>
            </a:r>
            <a:r>
              <a:rPr dirty="0" smtClean="0" sz="180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https://www.tut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o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r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i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alspoint.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c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om/py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thon/p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ython_</a:t>
            </a:r>
            <a:r>
              <a:rPr dirty="0" smtClean="0" sz="1800" spc="0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 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ba</a:t>
            </a:r>
            <a:r>
              <a:rPr dirty="0" smtClean="0" sz="1800" spc="5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s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i</a:t>
            </a:r>
            <a:r>
              <a:rPr dirty="0" smtClean="0" sz="1800" spc="-2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c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_op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erato</a:t>
            </a:r>
            <a:r>
              <a:rPr dirty="0" smtClean="0" sz="1800" spc="-2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r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s.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htm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73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dirty="0" smtClean="0" sz="180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AÑOL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329565" marR="1646555" indent="-3175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  <a:hlinkClick r:id="rId7"/>
              </a:rPr>
              <a:t>◇	</a:t>
            </a:r>
            <a:r>
              <a:rPr dirty="0" smtClean="0" sz="180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https://www.tut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o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r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i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alspoint.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c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om/py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thon/p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yth</a:t>
            </a:r>
            <a:r>
              <a:rPr dirty="0" smtClean="0" sz="1800" spc="-5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 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on_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ba</a:t>
            </a:r>
            <a:r>
              <a:rPr dirty="0" smtClean="0" sz="1800" spc="5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s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i</a:t>
            </a:r>
            <a:r>
              <a:rPr dirty="0" smtClean="0" sz="1800" spc="-2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c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_op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erato</a:t>
            </a:r>
            <a:r>
              <a:rPr dirty="0" smtClean="0" sz="1800" spc="-2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r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s.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htm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  <a:hlinkClick r:id="rId8"/>
              </a:rPr>
              <a:t>◇	</a:t>
            </a:r>
            <a:r>
              <a:rPr dirty="0" smtClean="0" sz="180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ht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t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ps://ar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c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hive.o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r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g/d</a:t>
            </a:r>
            <a:r>
              <a:rPr dirty="0" smtClean="0" sz="1800" spc="5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e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ta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i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l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s/2014Int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r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oduc</a:t>
            </a:r>
            <a:r>
              <a:rPr dirty="0" smtClean="0" sz="1800" spc="-15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c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i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on</a:t>
            </a:r>
            <a:endParaRPr sz="18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ALaP</a:t>
            </a:r>
            <a:r>
              <a:rPr dirty="0" smtClean="0" sz="1800" spc="-2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r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ogramac</a:t>
            </a:r>
            <a:r>
              <a:rPr dirty="0" smtClean="0" sz="1800" spc="-15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i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onConPython3/pa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g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e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/n31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4"/>
          </a:xfrm>
          <a:custGeom>
            <a:avLst/>
            <a:gdLst/>
            <a:ahLst/>
            <a:cxnLst/>
            <a:rect l="l" t="t" r="r" b="b"/>
            <a:pathLst>
              <a:path w="1110996" h="790194">
                <a:moveTo>
                  <a:pt x="0" y="309372"/>
                </a:moveTo>
                <a:lnTo>
                  <a:pt x="275717" y="790194"/>
                </a:lnTo>
                <a:lnTo>
                  <a:pt x="835279" y="790194"/>
                </a:lnTo>
                <a:lnTo>
                  <a:pt x="1110995" y="309372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2"/>
          </a:xfrm>
          <a:custGeom>
            <a:avLst/>
            <a:gdLst/>
            <a:ahLst/>
            <a:cxnLst/>
            <a:rect l="l" t="t" r="r" b="b"/>
            <a:pathLst>
              <a:path w="177402" h="309372">
                <a:moveTo>
                  <a:pt x="177402" y="0"/>
                </a:moveTo>
                <a:lnTo>
                  <a:pt x="0" y="309372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1"/>
          </a:xfrm>
          <a:custGeom>
            <a:avLst/>
            <a:gdLst/>
            <a:ahLst/>
            <a:cxnLst/>
            <a:rect l="l" t="t" r="r" b="b"/>
            <a:pathLst>
              <a:path w="68177" h="118871">
                <a:moveTo>
                  <a:pt x="0" y="0"/>
                </a:moveTo>
                <a:lnTo>
                  <a:pt x="68177" y="118871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5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6" y="275842"/>
                </a:lnTo>
                <a:lnTo>
                  <a:pt x="74461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8" y="275842"/>
                </a:lnTo>
                <a:lnTo>
                  <a:pt x="257043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560447" y="1435354"/>
            <a:ext cx="4026535" cy="22383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2700" marR="12700">
              <a:lnSpc>
                <a:spcPct val="100000"/>
              </a:lnSpc>
            </a:pPr>
            <a:r>
              <a:rPr dirty="0" smtClean="0" sz="4800">
                <a:solidFill>
                  <a:srgbClr val="FFC000"/>
                </a:solidFill>
                <a:latin typeface="Calibri"/>
                <a:cs typeface="Calibri"/>
              </a:rPr>
              <a:t>En</a:t>
            </a:r>
            <a:r>
              <a:rPr dirty="0" smtClean="0" sz="4800" spc="-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FFC000"/>
                </a:solidFill>
                <a:latin typeface="Calibri"/>
                <a:cs typeface="Calibri"/>
              </a:rPr>
              <a:t>que</a:t>
            </a:r>
            <a:r>
              <a:rPr dirty="0" smtClean="0" sz="4800" spc="1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FFC000"/>
                </a:solidFill>
                <a:latin typeface="Calibri"/>
                <a:cs typeface="Calibri"/>
              </a:rPr>
              <a:t>orden</a:t>
            </a:r>
            <a:r>
              <a:rPr dirty="0" smtClean="0" sz="4800" spc="1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FFC000"/>
                </a:solidFill>
                <a:latin typeface="Calibri"/>
                <a:cs typeface="Calibri"/>
              </a:rPr>
              <a:t>se</a:t>
            </a:r>
            <a:r>
              <a:rPr dirty="0" smtClean="0" sz="4800" spc="0">
                <a:solidFill>
                  <a:srgbClr val="FFC000"/>
                </a:solidFill>
                <a:latin typeface="Calibri"/>
                <a:cs typeface="Calibri"/>
              </a:rPr>
              <a:t> ejecutan</a:t>
            </a:r>
            <a:r>
              <a:rPr dirty="0" smtClean="0" sz="4800" spc="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FFC000"/>
                </a:solidFill>
                <a:latin typeface="Calibri"/>
                <a:cs typeface="Calibri"/>
              </a:rPr>
              <a:t>las</a:t>
            </a:r>
            <a:r>
              <a:rPr dirty="0" smtClean="0" sz="4800" spc="0">
                <a:solidFill>
                  <a:srgbClr val="FFC000"/>
                </a:solidFill>
                <a:latin typeface="Calibri"/>
                <a:cs typeface="Calibri"/>
              </a:rPr>
              <a:t> operacione</a:t>
            </a:r>
            <a:r>
              <a:rPr dirty="0" smtClean="0" sz="4800" spc="-5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dirty="0" smtClean="0" sz="4800" spc="0">
                <a:solidFill>
                  <a:srgbClr val="FFC000"/>
                </a:solidFill>
                <a:latin typeface="Calibri"/>
                <a:cs typeface="Calibri"/>
              </a:rPr>
              <a:t>?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4792" y="216153"/>
            <a:ext cx="4912360" cy="6350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Operadores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aritméticos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32560" y="1790700"/>
            <a:ext cx="5675375" cy="3061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1479930" y="1818805"/>
            <a:ext cx="5571744" cy="2967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703580" marR="12700">
              <a:lnSpc>
                <a:spcPct val="100000"/>
              </a:lnSpc>
            </a:pPr>
            <a:r>
              <a:rPr dirty="0" smtClean="0" sz="180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tmétic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uti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izan con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mér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cos</a:t>
            </a:r>
            <a:r>
              <a:rPr dirty="0" smtClean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 d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sem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ñ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dirty="0" smtClean="0" sz="18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mat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mátic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 com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75168" y="1814004"/>
          <a:ext cx="5586158" cy="2976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7247"/>
                <a:gridCol w="1857375"/>
                <a:gridCol w="575603"/>
                <a:gridCol w="1281644"/>
              </a:tblGrid>
              <a:tr h="37084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mtClean="0" sz="1400" spc="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era</a:t>
                      </a:r>
                      <a:r>
                        <a:rPr dirty="0" smtClean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400" spc="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T w="9525">
                      <a:solidFill>
                        <a:srgbClr val="357DB8"/>
                      </a:solidFill>
                      <a:prstDash val="solid"/>
                    </a:lnT>
                    <a:lnB w="25400">
                      <a:solidFill>
                        <a:srgbClr val="FFFFFF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dirty="0" smtClean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400" spc="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smtClean="0" sz="1400" spc="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357DB8"/>
                      </a:solidFill>
                      <a:prstDash val="solid"/>
                    </a:lnT>
                    <a:lnB w="25400">
                      <a:solidFill>
                        <a:srgbClr val="FFFFFF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4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dirty="0" smtClean="0" sz="1400" spc="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emplo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25400">
                      <a:solidFill>
                        <a:srgbClr val="FFFFFF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084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+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254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ma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254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x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+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254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0839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spc="-1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esta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x</a:t>
                      </a:r>
                      <a:r>
                        <a:rPr dirty="0" smtClean="0" sz="14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mtClean="0" sz="14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0839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*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spc="15" b="1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lt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1400" spc="-1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ó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x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*</a:t>
                      </a:r>
                      <a:r>
                        <a:rPr dirty="0" smtClean="0" sz="14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084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/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spc="-1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400" spc="-15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isi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ó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x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/</a:t>
                      </a:r>
                      <a:r>
                        <a:rPr dirty="0" smtClean="0" sz="14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0878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spc="15" b="1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ó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lo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x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mtClean="0" sz="14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dirty="0" smtClean="0" sz="700" spc="-5">
                          <a:latin typeface="Arial"/>
                          <a:cs typeface="Arial"/>
                        </a:rPr>
                        <a:t>(</a:t>
                      </a:r>
                      <a:r>
                        <a:rPr dirty="0" smtClean="0" sz="70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70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700" spc="0">
                          <a:latin typeface="Arial"/>
                          <a:cs typeface="Arial"/>
                        </a:rPr>
                        <a:t>sid</a:t>
                      </a:r>
                      <a:r>
                        <a:rPr dirty="0" smtClean="0" sz="700" spc="-5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700" spc="0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7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00" spc="-5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700" spc="0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7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00" spc="0">
                          <a:latin typeface="Arial"/>
                          <a:cs typeface="Arial"/>
                        </a:rPr>
                        <a:t>la</a:t>
                      </a:r>
                      <a:r>
                        <a:rPr dirty="0" smtClean="0" sz="7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00" spc="-5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700" spc="0">
                          <a:latin typeface="Arial"/>
                          <a:cs typeface="Arial"/>
                        </a:rPr>
                        <a:t>ivisió</a:t>
                      </a:r>
                      <a:r>
                        <a:rPr dirty="0" smtClean="0" sz="7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700" spc="0">
                          <a:latin typeface="Arial"/>
                          <a:cs typeface="Arial"/>
                        </a:rPr>
                        <a:t>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dirty="0" smtClean="0" sz="1400" spc="5" b="1">
                          <a:latin typeface="Arial"/>
                          <a:cs typeface="Arial"/>
                        </a:rPr>
                        <a:t>**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te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cia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x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**</a:t>
                      </a:r>
                      <a:r>
                        <a:rPr dirty="0" smtClean="0" sz="14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084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dirty="0" smtClean="0" sz="1400" spc="5" b="1">
                          <a:latin typeface="Arial"/>
                          <a:cs typeface="Arial"/>
                        </a:rPr>
                        <a:t>//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spc="-1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400" spc="-15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isi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ó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4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tera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x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//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</a:pPr>
                      <a:r>
                        <a:rPr dirty="0" smtClean="0" sz="800" spc="-5">
                          <a:latin typeface="Arial"/>
                          <a:cs typeface="Arial"/>
                        </a:rPr>
                        <a:t>(</a:t>
                      </a:r>
                      <a:r>
                        <a:rPr dirty="0" smtClean="0" sz="800" spc="0"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800" spc="-5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800" spc="0">
                          <a:latin typeface="Arial"/>
                          <a:cs typeface="Arial"/>
                        </a:rPr>
                        <a:t>cie</a:t>
                      </a:r>
                      <a:r>
                        <a:rPr dirty="0" smtClean="0" sz="8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800" spc="0">
                          <a:latin typeface="Arial"/>
                          <a:cs typeface="Arial"/>
                        </a:rPr>
                        <a:t>te</a:t>
                      </a:r>
                      <a:r>
                        <a:rPr dirty="0" smtClean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800" spc="-5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800" spc="0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800" spc="0">
                          <a:latin typeface="Arial"/>
                          <a:cs typeface="Arial"/>
                        </a:rPr>
                        <a:t>la</a:t>
                      </a:r>
                      <a:r>
                        <a:rPr dirty="0" smtClean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800" spc="-5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800" spc="0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800" spc="-5">
                          <a:latin typeface="Arial"/>
                          <a:cs typeface="Arial"/>
                        </a:rPr>
                        <a:t>v</a:t>
                      </a:r>
                      <a:r>
                        <a:rPr dirty="0" smtClean="0" sz="800" spc="0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800" spc="5">
                          <a:latin typeface="Arial"/>
                          <a:cs typeface="Arial"/>
                        </a:rPr>
                        <a:t>s</a:t>
                      </a:r>
                      <a:r>
                        <a:rPr dirty="0" smtClean="0" sz="800" spc="0">
                          <a:latin typeface="Arial"/>
                          <a:cs typeface="Arial"/>
                        </a:rPr>
                        <a:t>ió</a:t>
                      </a:r>
                      <a:r>
                        <a:rPr dirty="0" smtClean="0" sz="8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800" spc="0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142489" y="561085"/>
            <a:ext cx="6108700" cy="17056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96215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dirty="0" smtClean="0" sz="1400" spc="-1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ando</a:t>
            </a:r>
            <a:r>
              <a:rPr dirty="0" smtClean="0" sz="14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se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tie</a:t>
            </a:r>
            <a:r>
              <a:rPr dirty="0" smtClean="0" sz="1400" spc="-5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dirty="0" smtClean="0" sz="1400" spc="-1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mtClean="0" sz="14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exp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esión</a:t>
            </a:r>
            <a:r>
              <a:rPr dirty="0" smtClean="0" sz="14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en</a:t>
            </a:r>
            <a:r>
              <a:rPr dirty="0" smtClean="0" sz="14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-5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que</a:t>
            </a:r>
            <a:r>
              <a:rPr dirty="0" smtClean="0" sz="14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ap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recen</a:t>
            </a:r>
            <a:r>
              <a:rPr dirty="0" smtClean="0" sz="14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varios oper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dores,</a:t>
            </a:r>
            <a:r>
              <a:rPr dirty="0" smtClean="0" sz="14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se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 uti</a:t>
            </a:r>
            <a:r>
              <a:rPr dirty="0" smtClean="0" sz="1400" spc="-1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iza</a:t>
            </a:r>
            <a:r>
              <a:rPr dirty="0" smtClean="0" sz="14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la p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ioridad</a:t>
            </a:r>
            <a:r>
              <a:rPr dirty="0" smtClean="0" sz="14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ra</a:t>
            </a:r>
            <a:r>
              <a:rPr dirty="0" smtClean="0" sz="14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deter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dirty="0" smtClean="0" sz="1400" spc="-1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ar</a:t>
            </a:r>
            <a:r>
              <a:rPr dirty="0" smtClean="0" sz="14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el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orden</a:t>
            </a:r>
            <a:r>
              <a:rPr dirty="0" smtClean="0" sz="14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en</a:t>
            </a:r>
            <a:r>
              <a:rPr dirty="0" smtClean="0" sz="14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el que</a:t>
            </a:r>
            <a:r>
              <a:rPr dirty="0" smtClean="0" sz="14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se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dirty="0" smtClean="0" sz="1400" spc="-1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eva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án</a:t>
            </a:r>
            <a:r>
              <a:rPr dirty="0" smtClean="0" sz="14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ca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dirty="0" smtClean="0" sz="14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las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 oper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dirty="0" smtClean="0" sz="1400" spc="-5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dirty="0" smtClean="0" sz="1400" spc="-1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s.</a:t>
            </a:r>
            <a:endParaRPr sz="1400">
              <a:latin typeface="Segoe UI"/>
              <a:cs typeface="Segoe UI"/>
            </a:endParaRPr>
          </a:p>
          <a:p>
            <a:pPr marL="12700" marR="12700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Segoe UI"/>
                <a:cs typeface="Segoe UI"/>
              </a:rPr>
              <a:t>Los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oper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dores</a:t>
            </a:r>
            <a:r>
              <a:rPr dirty="0" smtClean="0" sz="14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que</a:t>
            </a:r>
            <a:r>
              <a:rPr dirty="0" smtClean="0" sz="14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ap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recen</a:t>
            </a:r>
            <a:r>
              <a:rPr dirty="0" smtClean="0" sz="14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en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el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mismo</a:t>
            </a:r>
            <a:r>
              <a:rPr dirty="0" smtClean="0" sz="14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reng</a:t>
            </a:r>
            <a:r>
              <a:rPr dirty="0" smtClean="0" sz="1400" spc="-5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ón</a:t>
            </a:r>
            <a:r>
              <a:rPr dirty="0" smtClean="0" sz="14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tie</a:t>
            </a:r>
            <a:r>
              <a:rPr dirty="0" smtClean="0" sz="1400" spc="-5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en</a:t>
            </a:r>
            <a:r>
              <a:rPr dirty="0" smtClean="0" sz="14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-5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misma</a:t>
            </a:r>
            <a:r>
              <a:rPr dirty="0" smtClean="0" sz="14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prioridad.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 Si se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dirty="0" smtClean="0" sz="1400" spc="-1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cu</a:t>
            </a:r>
            <a:r>
              <a:rPr dirty="0" smtClean="0" sz="1400" spc="-1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ntran</a:t>
            </a:r>
            <a:r>
              <a:rPr dirty="0" smtClean="0" sz="14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varios oper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dores</a:t>
            </a:r>
            <a:r>
              <a:rPr dirty="0" smtClean="0" sz="14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con </a:t>
            </a:r>
            <a:r>
              <a:rPr dirty="0" smtClean="0" sz="1400" spc="-1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misma</a:t>
            </a:r>
            <a:r>
              <a:rPr dirty="0" smtClean="0" sz="14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prioridad</a:t>
            </a:r>
            <a:r>
              <a:rPr dirty="0" smtClean="0" sz="14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en</a:t>
            </a:r>
            <a:r>
              <a:rPr dirty="0" smtClean="0" sz="14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-5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misma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 exp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esión</a:t>
            </a:r>
            <a:r>
              <a:rPr dirty="0" smtClean="0" sz="14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se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evalúan</a:t>
            </a:r>
            <a:r>
              <a:rPr dirty="0" smtClean="0" sz="14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de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izqu</a:t>
            </a:r>
            <a:r>
              <a:rPr dirty="0" smtClean="0" sz="1400" spc="-1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erda</a:t>
            </a:r>
            <a:r>
              <a:rPr dirty="0" smtClean="0" sz="14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derecha.</a:t>
            </a:r>
            <a:r>
              <a:rPr dirty="0" smtClean="0" sz="14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Excepto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dirty="0" smtClean="0" sz="14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la expon</a:t>
            </a:r>
            <a:r>
              <a:rPr dirty="0" smtClean="0" sz="1400" spc="-1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nc</a:t>
            </a:r>
            <a:r>
              <a:rPr dirty="0" smtClean="0" sz="1400" spc="-1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ac</a:t>
            </a:r>
            <a:r>
              <a:rPr dirty="0" smtClean="0" sz="1400" spc="-5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ón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 que</a:t>
            </a:r>
            <a:r>
              <a:rPr dirty="0" smtClean="0" sz="14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se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evalúa</a:t>
            </a:r>
            <a:r>
              <a:rPr dirty="0" smtClean="0" sz="14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de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derecha a</a:t>
            </a:r>
            <a:r>
              <a:rPr dirty="0" smtClean="0" sz="14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izqu</a:t>
            </a:r>
            <a:r>
              <a:rPr dirty="0" smtClean="0" sz="1400" spc="-1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erd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ts val="1664"/>
              </a:lnSpc>
            </a:pPr>
            <a:r>
              <a:rPr dirty="0" smtClean="0" sz="1400">
                <a:solidFill>
                  <a:srgbClr val="FFFFFF"/>
                </a:solidFill>
                <a:latin typeface="Segoe UI"/>
                <a:cs typeface="Segoe UI"/>
              </a:rPr>
              <a:t>La 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ig</a:t>
            </a:r>
            <a:r>
              <a:rPr dirty="0" smtClean="0" sz="1400" spc="-1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dirty="0" smtClean="0" sz="1400" spc="-1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nte t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bla</a:t>
            </a:r>
            <a:r>
              <a:rPr dirty="0" smtClean="0" sz="14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mu</a:t>
            </a:r>
            <a:r>
              <a:rPr dirty="0" smtClean="0" sz="1400" spc="-1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st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mtClean="0" sz="14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la p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ioridad</a:t>
            </a:r>
            <a:r>
              <a:rPr dirty="0" smtClean="0" sz="14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de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los oper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dores</a:t>
            </a:r>
            <a:r>
              <a:rPr dirty="0" smtClean="0" sz="14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arit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ético</a:t>
            </a:r>
            <a:r>
              <a:rPr dirty="0" smtClean="0" sz="1400" spc="5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egoe UI"/>
                <a:cs typeface="Segoe UI"/>
              </a:rPr>
              <a:t>: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355215">
              <a:lnSpc>
                <a:spcPts val="2855"/>
              </a:lnSpc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ori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erad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736842" y="3263646"/>
            <a:ext cx="335279" cy="1513332"/>
          </a:xfrm>
          <a:custGeom>
            <a:avLst/>
            <a:gdLst/>
            <a:ahLst/>
            <a:cxnLst/>
            <a:rect l="l" t="t" r="r" b="b"/>
            <a:pathLst>
              <a:path w="335279" h="1513332">
                <a:moveTo>
                  <a:pt x="335279" y="1345691"/>
                </a:moveTo>
                <a:lnTo>
                  <a:pt x="0" y="1345691"/>
                </a:lnTo>
                <a:lnTo>
                  <a:pt x="167639" y="1513331"/>
                </a:lnTo>
                <a:lnTo>
                  <a:pt x="335279" y="1345691"/>
                </a:lnTo>
                <a:close/>
              </a:path>
              <a:path w="335279" h="1513332">
                <a:moveTo>
                  <a:pt x="256031" y="0"/>
                </a:moveTo>
                <a:lnTo>
                  <a:pt x="79248" y="0"/>
                </a:lnTo>
                <a:lnTo>
                  <a:pt x="79248" y="1345691"/>
                </a:lnTo>
                <a:lnTo>
                  <a:pt x="256031" y="1345691"/>
                </a:lnTo>
                <a:lnTo>
                  <a:pt x="256031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736842" y="3263646"/>
            <a:ext cx="335279" cy="1513332"/>
          </a:xfrm>
          <a:custGeom>
            <a:avLst/>
            <a:gdLst/>
            <a:ahLst/>
            <a:cxnLst/>
            <a:rect l="l" t="t" r="r" b="b"/>
            <a:pathLst>
              <a:path w="335279" h="1513332">
                <a:moveTo>
                  <a:pt x="335279" y="1345691"/>
                </a:moveTo>
                <a:lnTo>
                  <a:pt x="167639" y="1513331"/>
                </a:lnTo>
                <a:lnTo>
                  <a:pt x="0" y="1345691"/>
                </a:lnTo>
                <a:lnTo>
                  <a:pt x="79248" y="1345691"/>
                </a:lnTo>
                <a:lnTo>
                  <a:pt x="79248" y="0"/>
                </a:lnTo>
                <a:lnTo>
                  <a:pt x="256031" y="0"/>
                </a:lnTo>
                <a:lnTo>
                  <a:pt x="256031" y="1345691"/>
                </a:lnTo>
                <a:lnTo>
                  <a:pt x="335279" y="1345691"/>
                </a:lnTo>
                <a:close/>
              </a:path>
            </a:pathLst>
          </a:custGeom>
          <a:ln w="25908">
            <a:solidFill>
              <a:srgbClr val="285D8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477761" y="2947035"/>
            <a:ext cx="890905" cy="2247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Prioridad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56488" y="2334767"/>
            <a:ext cx="5045964" cy="2808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701800">
              <a:lnSpc>
                <a:spcPct val="100000"/>
              </a:lnSpc>
            </a:pPr>
            <a:r>
              <a:rPr dirty="0" smtClean="0" sz="3200">
                <a:solidFill>
                  <a:srgbClr val="18BAD4"/>
                </a:solidFill>
                <a:latin typeface="Calibri"/>
                <a:cs typeface="Calibri"/>
              </a:rPr>
              <a:t>Operadores </a:t>
            </a:r>
            <a:r>
              <a:rPr dirty="0" smtClean="0" sz="3200" spc="-1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dirty="0" smtClean="0" sz="3200" spc="0">
                <a:solidFill>
                  <a:srgbClr val="18BAD4"/>
                </a:solidFill>
                <a:latin typeface="Calibri"/>
                <a:cs typeface="Calibri"/>
              </a:rPr>
              <a:t>elaciona</a:t>
            </a:r>
            <a:r>
              <a:rPr dirty="0" smtClean="0" sz="3200" spc="-10">
                <a:solidFill>
                  <a:srgbClr val="18BAD4"/>
                </a:solidFill>
                <a:latin typeface="Calibri"/>
                <a:cs typeface="Calibri"/>
              </a:rPr>
              <a:t>l</a:t>
            </a:r>
            <a:r>
              <a:rPr dirty="0" smtClean="0" sz="3200" spc="0">
                <a:solidFill>
                  <a:srgbClr val="18BAD4"/>
                </a:solidFill>
                <a:latin typeface="Calibri"/>
                <a:cs typeface="Calibri"/>
              </a:rPr>
              <a:t>es (compa</a:t>
            </a:r>
            <a:r>
              <a:rPr dirty="0" smtClean="0" sz="3200" spc="-1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dirty="0" smtClean="0" sz="3200" spc="0">
                <a:solidFill>
                  <a:srgbClr val="18BAD4"/>
                </a:solidFill>
                <a:latin typeface="Calibri"/>
                <a:cs typeface="Calibri"/>
              </a:rPr>
              <a:t>ación)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00683" y="1924811"/>
            <a:ext cx="5497068" cy="2691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948308" y="1952040"/>
            <a:ext cx="5394960" cy="2595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60473" y="635761"/>
            <a:ext cx="6686550" cy="2018664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631314">
              <a:lnSpc>
                <a:spcPct val="100000"/>
              </a:lnSpc>
              <a:tabLst>
                <a:tab pos="3681095" algn="l"/>
              </a:tabLst>
            </a:pPr>
            <a:r>
              <a:rPr dirty="0" smtClean="0" sz="2000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operado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mtClean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rela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ionales</a:t>
            </a:r>
            <a:r>
              <a:rPr dirty="0" smtClean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se	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ut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lizan para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 c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mparar</a:t>
            </a:r>
            <a:r>
              <a:rPr dirty="0" smtClean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regre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mtClean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mtClean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ibles</a:t>
            </a:r>
            <a:r>
              <a:rPr dirty="0" smtClean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valore</a:t>
            </a:r>
            <a:r>
              <a:rPr dirty="0" smtClean="0" sz="2000" spc="1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 Verda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ero</a:t>
            </a:r>
            <a:r>
              <a:rPr dirty="0" smtClean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Falso</a:t>
            </a:r>
            <a:endParaRPr sz="2000">
              <a:latin typeface="Arial"/>
              <a:cs typeface="Arial"/>
            </a:endParaRPr>
          </a:p>
          <a:p>
            <a:pPr marL="4434205">
              <a:lnSpc>
                <a:spcPct val="100000"/>
              </a:lnSpc>
              <a:spcBef>
                <a:spcPts val="204"/>
              </a:spcBef>
            </a:pP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Prioridad</a:t>
            </a:r>
            <a:endParaRPr sz="1400">
              <a:latin typeface="Arial"/>
              <a:cs typeface="Arial"/>
            </a:endParaRPr>
          </a:p>
          <a:p>
            <a:pPr marL="4434205" marR="12700">
              <a:lnSpc>
                <a:spcPct val="100000"/>
              </a:lnSpc>
            </a:pP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odos</a:t>
            </a:r>
            <a:r>
              <a:rPr dirty="0" smtClean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dirty="0" smtClean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operadores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elacion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400" spc="-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tien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 jerarquí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aplican</a:t>
            </a:r>
            <a:r>
              <a:rPr dirty="0" smtClean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izquierda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derecha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943546" y="1947227"/>
          <a:ext cx="5408866" cy="2605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8192"/>
                <a:gridCol w="1798193"/>
                <a:gridCol w="1798192"/>
              </a:tblGrid>
              <a:tr h="37084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mtClean="0" sz="1400" spc="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era</a:t>
                      </a:r>
                      <a:r>
                        <a:rPr dirty="0" smtClean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400" spc="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T w="9525">
                      <a:solidFill>
                        <a:srgbClr val="357DB8"/>
                      </a:solidFill>
                      <a:prstDash val="solid"/>
                    </a:lnT>
                    <a:lnB w="25400">
                      <a:solidFill>
                        <a:srgbClr val="FFFFFF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dirty="0" smtClean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400" spc="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smtClean="0" sz="1400" spc="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357DB8"/>
                      </a:solidFill>
                      <a:prstDash val="solid"/>
                    </a:lnT>
                    <a:lnB w="25400">
                      <a:solidFill>
                        <a:srgbClr val="FFFFFF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Ejem</a:t>
                      </a:r>
                      <a:r>
                        <a:rPr dirty="0" smtClean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mtClean="0" sz="1400" spc="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25400">
                      <a:solidFill>
                        <a:srgbClr val="FFFFFF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dirty="0" smtClean="0" sz="1400" spc="-10" b="1">
                          <a:latin typeface="Arial"/>
                          <a:cs typeface="Arial"/>
                        </a:rPr>
                        <a:t>==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254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q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254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x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=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=</a:t>
                      </a:r>
                      <a:r>
                        <a:rPr dirty="0" smtClean="0" sz="14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254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dirty="0" smtClean="0" sz="1400" spc="-25" b="1">
                          <a:latin typeface="Arial"/>
                          <a:cs typeface="Arial"/>
                        </a:rPr>
                        <a:t>!=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spc="-1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ifere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x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-25" b="1">
                          <a:latin typeface="Arial"/>
                          <a:cs typeface="Arial"/>
                        </a:rPr>
                        <a:t>!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= 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&gt;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spc="15" b="1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400" spc="-50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14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q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x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&gt;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&lt;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spc="15" b="1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14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q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x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&lt;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</a:tr>
              <a:tr h="37089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dirty="0" smtClean="0" sz="1400" spc="-5" b="1">
                          <a:latin typeface="Arial"/>
                          <a:cs typeface="Arial"/>
                        </a:rPr>
                        <a:t>&gt;=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spc="15" b="1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400" spc="-50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14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x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&gt;=</a:t>
                      </a:r>
                      <a:r>
                        <a:rPr dirty="0" smtClean="0" sz="14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dirty="0" smtClean="0" sz="1400" spc="-5" b="1">
                          <a:latin typeface="Arial"/>
                          <a:cs typeface="Arial"/>
                        </a:rPr>
                        <a:t>&lt;=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spc="15" b="1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14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4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x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&lt;=</a:t>
                      </a:r>
                      <a:r>
                        <a:rPr dirty="0" smtClean="0" sz="14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701800">
              <a:lnSpc>
                <a:spcPct val="100000"/>
              </a:lnSpc>
            </a:pPr>
            <a:r>
              <a:rPr dirty="0" smtClean="0" sz="3200">
                <a:solidFill>
                  <a:srgbClr val="18BAD4"/>
                </a:solidFill>
                <a:latin typeface="Calibri"/>
                <a:cs typeface="Calibri"/>
              </a:rPr>
              <a:t>Operadores </a:t>
            </a:r>
            <a:r>
              <a:rPr dirty="0" smtClean="0" sz="3200" spc="-15">
                <a:solidFill>
                  <a:srgbClr val="18BAD4"/>
                </a:solidFill>
                <a:latin typeface="Calibri"/>
                <a:cs typeface="Calibri"/>
              </a:rPr>
              <a:t>l</a:t>
            </a:r>
            <a:r>
              <a:rPr dirty="0" smtClean="0" sz="3200" spc="0">
                <a:solidFill>
                  <a:srgbClr val="18BAD4"/>
                </a:solidFill>
                <a:latin typeface="Calibri"/>
                <a:cs typeface="Calibri"/>
              </a:rPr>
              <a:t>ógicos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62227" y="1702307"/>
            <a:ext cx="5673852" cy="30617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1109725" y="1729701"/>
            <a:ext cx="5570220" cy="29672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960869" y="2131314"/>
            <a:ext cx="329183" cy="2321052"/>
          </a:xfrm>
          <a:custGeom>
            <a:avLst/>
            <a:gdLst/>
            <a:ahLst/>
            <a:cxnLst/>
            <a:rect l="l" t="t" r="r" b="b"/>
            <a:pathLst>
              <a:path w="329183" h="2321052">
                <a:moveTo>
                  <a:pt x="329183" y="2156460"/>
                </a:moveTo>
                <a:lnTo>
                  <a:pt x="0" y="2156460"/>
                </a:lnTo>
                <a:lnTo>
                  <a:pt x="164591" y="2321052"/>
                </a:lnTo>
                <a:lnTo>
                  <a:pt x="329183" y="2156460"/>
                </a:lnTo>
                <a:close/>
              </a:path>
              <a:path w="329183" h="2321052">
                <a:moveTo>
                  <a:pt x="246887" y="0"/>
                </a:moveTo>
                <a:lnTo>
                  <a:pt x="82296" y="0"/>
                </a:lnTo>
                <a:lnTo>
                  <a:pt x="82296" y="2156460"/>
                </a:lnTo>
                <a:lnTo>
                  <a:pt x="246887" y="2156460"/>
                </a:lnTo>
                <a:lnTo>
                  <a:pt x="246887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960869" y="2131314"/>
            <a:ext cx="329183" cy="2321052"/>
          </a:xfrm>
          <a:custGeom>
            <a:avLst/>
            <a:gdLst/>
            <a:ahLst/>
            <a:cxnLst/>
            <a:rect l="l" t="t" r="r" b="b"/>
            <a:pathLst>
              <a:path w="329183" h="2321052">
                <a:moveTo>
                  <a:pt x="329183" y="2156460"/>
                </a:moveTo>
                <a:lnTo>
                  <a:pt x="164591" y="2321052"/>
                </a:lnTo>
                <a:lnTo>
                  <a:pt x="0" y="2156460"/>
                </a:lnTo>
                <a:lnTo>
                  <a:pt x="82296" y="2156460"/>
                </a:lnTo>
                <a:lnTo>
                  <a:pt x="82296" y="0"/>
                </a:lnTo>
                <a:lnTo>
                  <a:pt x="246887" y="0"/>
                </a:lnTo>
                <a:lnTo>
                  <a:pt x="246887" y="2156460"/>
                </a:lnTo>
                <a:lnTo>
                  <a:pt x="329183" y="2156460"/>
                </a:lnTo>
                <a:close/>
              </a:path>
            </a:pathLst>
          </a:custGeom>
          <a:ln w="25908">
            <a:solidFill>
              <a:srgbClr val="285D8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259583" y="1054861"/>
            <a:ext cx="5490845" cy="9988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061720">
              <a:lnSpc>
                <a:spcPct val="100000"/>
              </a:lnSpc>
            </a:pPr>
            <a:r>
              <a:rPr dirty="0" smtClean="0" sz="18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uti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iz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dirty="0" smtClean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com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dirty="0" smtClean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rac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 co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s: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27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algn="r" marR="12700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Priordidad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1104963" y="1724977"/>
          <a:ext cx="5585142" cy="2976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7447"/>
                <a:gridCol w="2296414"/>
                <a:gridCol w="1856993"/>
              </a:tblGrid>
              <a:tr h="370840"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mtClean="0" sz="1400" spc="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era</a:t>
                      </a:r>
                      <a:r>
                        <a:rPr dirty="0" smtClean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400" spc="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T w="9525">
                      <a:solidFill>
                        <a:srgbClr val="357DB8"/>
                      </a:solidFill>
                      <a:prstDash val="solid"/>
                    </a:lnT>
                    <a:lnB w="25400">
                      <a:solidFill>
                        <a:srgbClr val="FFFFFF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mtClean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400" spc="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escr</a:t>
                      </a:r>
                      <a:r>
                        <a:rPr dirty="0" smtClean="0" sz="14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mtClean="0" sz="1400" spc="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</a:t>
                      </a:r>
                      <a:r>
                        <a:rPr dirty="0" smtClean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ó</a:t>
                      </a:r>
                      <a:r>
                        <a:rPr dirty="0" smtClean="0" sz="1400" spc="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357DB8"/>
                      </a:solidFill>
                      <a:prstDash val="solid"/>
                    </a:lnT>
                    <a:lnB w="25400">
                      <a:solidFill>
                        <a:srgbClr val="FFFFFF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4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dirty="0" smtClean="0" sz="1400" spc="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emplo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25400">
                      <a:solidFill>
                        <a:srgbClr val="FFFFFF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dirty="0" smtClean="0" sz="1400" spc="-10" b="1">
                          <a:latin typeface="Arial"/>
                          <a:cs typeface="Arial"/>
                        </a:rPr>
                        <a:t>not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254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spc="-1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aci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ó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254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tabLst>
                          <a:tab pos="995044" algn="l"/>
                        </a:tabLst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mtClean="0" sz="14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mtClean="0" sz="14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=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F	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mtClean="0" sz="14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=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254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</a:tr>
              <a:tr h="289854">
                <a:tc rowSpan="4"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spc="-1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resa</a:t>
                      </a:r>
                      <a:r>
                        <a:rPr dirty="0" smtClean="0" sz="14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also</a:t>
                      </a:r>
                      <a:r>
                        <a:rPr dirty="0" smtClean="0" sz="14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4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and</a:t>
                      </a:r>
                      <a:r>
                        <a:rPr dirty="0" smtClean="0" sz="14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mtClean="0" sz="14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=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</a:tcPr>
                </a:tc>
              </a:tr>
              <a:tr h="2133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me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mtClean="0" sz="14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un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mtClean="0" sz="14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and</a:t>
                      </a:r>
                      <a:r>
                        <a:rPr dirty="0" smtClean="0" sz="14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=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</a:tcPr>
                </a:tc>
              </a:tr>
              <a:tr h="21323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cia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mtClean="0" sz="14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als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mtClean="0" sz="14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and</a:t>
                      </a:r>
                      <a:r>
                        <a:rPr dirty="0" smtClean="0" sz="14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mtClean="0" sz="14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=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</a:tcPr>
                </a:tc>
              </a:tr>
              <a:tr h="28938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=</a:t>
                      </a:r>
                      <a:r>
                        <a:rPr dirty="0" smtClean="0" sz="14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</a:tr>
              <a:tr h="290222">
                <a:tc rowSpan="4"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dirty="0" smtClean="0" sz="1400" spc="-10" b="1">
                          <a:latin typeface="Arial"/>
                          <a:cs typeface="Arial"/>
                        </a:rPr>
                        <a:t>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spc="-1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resa</a:t>
                      </a:r>
                      <a:r>
                        <a:rPr dirty="0" smtClean="0" sz="14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Ver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ero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or V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=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solidFill>
                      <a:srgbClr val="3981B9"/>
                    </a:solidFill>
                  </a:tcPr>
                </a:tc>
              </a:tr>
              <a:tr h="21334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4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al</a:t>
                      </a:r>
                      <a:r>
                        <a:rPr dirty="0" smtClean="0" sz="14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men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mtClean="0" sz="14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un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mtClean="0" sz="14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or F</a:t>
                      </a:r>
                      <a:r>
                        <a:rPr dirty="0" smtClean="0" sz="14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=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solidFill>
                      <a:srgbClr val="3981B9"/>
                    </a:solidFill>
                  </a:tcPr>
                </a:tc>
              </a:tr>
              <a:tr h="21323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cia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4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Ver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er</a:t>
                      </a:r>
                      <a:r>
                        <a:rPr dirty="0" smtClean="0" sz="1400" spc="-5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mtClean="0" sz="14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or V =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solidFill>
                      <a:srgbClr val="3981B9"/>
                    </a:solidFill>
                  </a:tcPr>
                </a:tc>
              </a:tr>
              <a:tr h="50235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-5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14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mtClean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=</a:t>
                      </a:r>
                      <a:r>
                        <a:rPr dirty="0" smtClean="0" sz="14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649092" y="178053"/>
            <a:ext cx="4371975" cy="12579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>
                <a:solidFill>
                  <a:srgbClr val="18BAD4"/>
                </a:solidFill>
                <a:latin typeface="Calibri"/>
                <a:cs typeface="Calibri"/>
              </a:rPr>
              <a:t>Tabla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verdad</a:t>
            </a:r>
            <a:r>
              <a:rPr dirty="0" smtClean="0" sz="4000" spc="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para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oper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dores</a:t>
            </a:r>
            <a:r>
              <a:rPr dirty="0" smtClean="0" sz="4000" spc="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lógicos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112723" y="2114844"/>
          <a:ext cx="5058098" cy="2012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18"/>
                <a:gridCol w="924575"/>
                <a:gridCol w="1180473"/>
                <a:gridCol w="845941"/>
                <a:gridCol w="855213"/>
                <a:gridCol w="709675"/>
              </a:tblGrid>
              <a:tr h="36601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mtClean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400" spc="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4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dirty="0" smtClean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mtClean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400" spc="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14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dirty="0" smtClean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400" spc="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dirty="0" smtClean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400" spc="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tQ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42691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</a:pPr>
                      <a:r>
                        <a:rPr dirty="0" smtClean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dirty="0" smtClean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dirty="0" smtClean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dirty="0" smtClean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00330">
                        <a:lnSpc>
                          <a:spcPct val="100000"/>
                        </a:lnSpc>
                      </a:pPr>
                      <a:r>
                        <a:rPr dirty="0" smtClean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42691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9685">
                        <a:lnSpc>
                          <a:spcPct val="100000"/>
                        </a:lnSpc>
                      </a:pPr>
                      <a:r>
                        <a:rPr dirty="0" smtClean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dirty="0" smtClean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dirty="0" smtClean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dirty="0" smtClean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0805">
                        <a:lnSpc>
                          <a:spcPct val="100000"/>
                        </a:lnSpc>
                      </a:pPr>
                      <a:r>
                        <a:rPr dirty="0" smtClean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4268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</a:pPr>
                      <a:r>
                        <a:rPr dirty="0" smtClean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dirty="0" smtClean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dirty="0" smtClean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dirty="0" smtClean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00330">
                        <a:lnSpc>
                          <a:spcPct val="100000"/>
                        </a:lnSpc>
                      </a:pPr>
                      <a:r>
                        <a:rPr dirty="0" smtClean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6615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9685">
                        <a:lnSpc>
                          <a:spcPct val="100000"/>
                        </a:lnSpc>
                      </a:pPr>
                      <a:r>
                        <a:rPr dirty="0" smtClean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dirty="0" smtClean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dirty="0" smtClean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dirty="0" smtClean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0805">
                        <a:lnSpc>
                          <a:spcPct val="100000"/>
                        </a:lnSpc>
                      </a:pPr>
                      <a:r>
                        <a:rPr dirty="0" smtClean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392807" y="143128"/>
            <a:ext cx="6126480" cy="10090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5928995" algn="l"/>
              </a:tabLst>
            </a:pPr>
            <a:r>
              <a:rPr dirty="0" smtClean="0" sz="3200">
                <a:solidFill>
                  <a:srgbClr val="18BAD4"/>
                </a:solidFill>
                <a:latin typeface="Calibri"/>
                <a:cs typeface="Calibri"/>
              </a:rPr>
              <a:t>Convier</a:t>
            </a:r>
            <a:r>
              <a:rPr dirty="0" smtClean="0" sz="3200" spc="-1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dirty="0" smtClean="0" sz="3200" spc="0">
                <a:solidFill>
                  <a:srgbClr val="18BAD4"/>
                </a:solidFill>
                <a:latin typeface="Calibri"/>
                <a:cs typeface="Calibri"/>
              </a:rPr>
              <a:t>e a e</a:t>
            </a:r>
            <a:r>
              <a:rPr dirty="0" smtClean="0" sz="3200" spc="5">
                <a:solidFill>
                  <a:srgbClr val="18BAD4"/>
                </a:solidFill>
                <a:latin typeface="Calibri"/>
                <a:cs typeface="Calibri"/>
              </a:rPr>
              <a:t>x</a:t>
            </a:r>
            <a:r>
              <a:rPr dirty="0" smtClean="0" sz="3200" spc="0">
                <a:solidFill>
                  <a:srgbClr val="18BAD4"/>
                </a:solidFill>
                <a:latin typeface="Calibri"/>
                <a:cs typeface="Calibri"/>
              </a:rPr>
              <a:t>pres</a:t>
            </a:r>
            <a:r>
              <a:rPr dirty="0" smtClean="0" sz="3200" spc="-15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dirty="0" smtClean="0" sz="3200" spc="0">
                <a:solidFill>
                  <a:srgbClr val="18BAD4"/>
                </a:solidFill>
                <a:latin typeface="Calibri"/>
                <a:cs typeface="Calibri"/>
              </a:rPr>
              <a:t>ones</a:t>
            </a:r>
            <a:r>
              <a:rPr dirty="0" smtClean="0" sz="32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18BAD4"/>
                </a:solidFill>
                <a:latin typeface="Calibri"/>
                <a:cs typeface="Calibri"/>
              </a:rPr>
              <a:t>en Python	</a:t>
            </a:r>
            <a:r>
              <a:rPr dirty="0" smtClean="0" sz="3200" spc="0">
                <a:solidFill>
                  <a:srgbClr val="18BAD4"/>
                </a:solidFill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mtClean="0" sz="3200">
                <a:solidFill>
                  <a:srgbClr val="18BAD4"/>
                </a:solidFill>
                <a:latin typeface="Calibri"/>
                <a:cs typeface="Calibri"/>
              </a:rPr>
              <a:t>pr</a:t>
            </a:r>
            <a:r>
              <a:rPr dirty="0" smtClean="0" sz="3200" spc="-15">
                <a:solidFill>
                  <a:srgbClr val="18BAD4"/>
                </a:solidFill>
                <a:latin typeface="Calibri"/>
                <a:cs typeface="Calibri"/>
              </a:rPr>
              <a:t>u</a:t>
            </a:r>
            <a:r>
              <a:rPr dirty="0" smtClean="0" sz="3200" spc="0">
                <a:solidFill>
                  <a:srgbClr val="18BAD4"/>
                </a:solidFill>
                <a:latin typeface="Calibri"/>
                <a:cs typeface="Calibri"/>
              </a:rPr>
              <a:t>ébalas en el sh</a:t>
            </a:r>
            <a:r>
              <a:rPr dirty="0" smtClean="0" sz="3200" spc="-1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3200" spc="0">
                <a:solidFill>
                  <a:srgbClr val="18BAD4"/>
                </a:solidFill>
                <a:latin typeface="Calibri"/>
                <a:cs typeface="Calibri"/>
              </a:rPr>
              <a:t>l</a:t>
            </a:r>
            <a:r>
              <a:rPr dirty="0" smtClean="0" sz="3200" spc="-10">
                <a:solidFill>
                  <a:srgbClr val="18BAD4"/>
                </a:solidFill>
                <a:latin typeface="Calibri"/>
                <a:cs typeface="Calibri"/>
              </a:rPr>
              <a:t>l</a:t>
            </a:r>
            <a:r>
              <a:rPr dirty="0" smtClean="0" sz="3200" spc="0">
                <a:solidFill>
                  <a:srgbClr val="18BAD4"/>
                </a:solidFill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72946" y="1757679"/>
            <a:ext cx="5235575" cy="30746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</a:rPr>
              <a:t>◇	</a:t>
            </a:r>
            <a:r>
              <a:rPr dirty="0" smtClean="0" sz="2000">
                <a:solidFill>
                  <a:srgbClr val="C5DAEB"/>
                </a:solidFill>
                <a:latin typeface="Calibri"/>
                <a:cs typeface="Calibri"/>
              </a:rPr>
              <a:t>1.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5*6*</a:t>
            </a:r>
            <a:r>
              <a:rPr dirty="0" smtClean="0" sz="2000" spc="5" i="1">
                <a:solidFill>
                  <a:srgbClr val="C5DAEB"/>
                </a:solidFill>
                <a:latin typeface="Calibri"/>
                <a:cs typeface="Calibri"/>
              </a:rPr>
              <a:t>(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1</a:t>
            </a:r>
            <a:r>
              <a:rPr dirty="0" smtClean="0" sz="2000" spc="5" i="1">
                <a:solidFill>
                  <a:srgbClr val="C5DAEB"/>
                </a:solidFill>
                <a:latin typeface="Calibri"/>
                <a:cs typeface="Calibri"/>
              </a:rPr>
              <a:t>6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0</a:t>
            </a:r>
            <a:r>
              <a:rPr dirty="0" smtClean="0" sz="2000" spc="-2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div</a:t>
            </a:r>
            <a:r>
              <a:rPr dirty="0" smtClean="0" sz="2000" spc="-2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2**3)</a:t>
            </a:r>
            <a:r>
              <a:rPr dirty="0" smtClean="0" sz="2000" spc="-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mod 5</a:t>
            </a:r>
            <a:r>
              <a:rPr dirty="0" smtClean="0" sz="2000" spc="-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*</a:t>
            </a:r>
            <a:r>
              <a:rPr dirty="0" smtClean="0" sz="2000" spc="-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15 </a:t>
            </a:r>
            <a:r>
              <a:rPr dirty="0" smtClean="0" sz="2000" spc="-5" i="1">
                <a:solidFill>
                  <a:srgbClr val="C5DAEB"/>
                </a:solidFill>
                <a:latin typeface="Calibri"/>
                <a:cs typeface="Calibri"/>
              </a:rPr>
              <a:t>-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10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</a:rPr>
              <a:t>◇	</a:t>
            </a:r>
            <a:r>
              <a:rPr dirty="0" smtClean="0" sz="2000">
                <a:solidFill>
                  <a:srgbClr val="C5DAEB"/>
                </a:solidFill>
                <a:latin typeface="Calibri"/>
                <a:cs typeface="Calibri"/>
              </a:rPr>
              <a:t>2.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(</a:t>
            </a:r>
            <a:r>
              <a:rPr dirty="0" smtClean="0" sz="2000" spc="5" i="1">
                <a:solidFill>
                  <a:srgbClr val="C5DAEB"/>
                </a:solidFill>
                <a:latin typeface="Calibri"/>
                <a:cs typeface="Calibri"/>
              </a:rPr>
              <a:t>(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1</a:t>
            </a:r>
            <a:r>
              <a:rPr dirty="0" smtClean="0" sz="2000" spc="5" i="1">
                <a:solidFill>
                  <a:srgbClr val="C5DAEB"/>
                </a:solidFill>
                <a:latin typeface="Calibri"/>
                <a:cs typeface="Calibri"/>
              </a:rPr>
              <a:t>5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80</a:t>
            </a:r>
            <a:r>
              <a:rPr dirty="0" smtClean="0" sz="2000" spc="-2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mod</a:t>
            </a:r>
            <a:r>
              <a:rPr dirty="0" smtClean="0" sz="2000" spc="-2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6 *</a:t>
            </a:r>
            <a:r>
              <a:rPr dirty="0" smtClean="0" sz="2000" spc="-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2</a:t>
            </a:r>
            <a:r>
              <a:rPr dirty="0" smtClean="0" sz="2000" spc="-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** 7)</a:t>
            </a:r>
            <a:r>
              <a:rPr dirty="0" smtClean="0" sz="2000" spc="-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&gt; (</a:t>
            </a:r>
            <a:r>
              <a:rPr dirty="0" smtClean="0" sz="2000" spc="5" i="1">
                <a:solidFill>
                  <a:srgbClr val="C5DAEB"/>
                </a:solidFill>
                <a:latin typeface="Calibri"/>
                <a:cs typeface="Calibri"/>
              </a:rPr>
              <a:t>7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+8*3**4</a:t>
            </a:r>
            <a:r>
              <a:rPr dirty="0" smtClean="0" sz="2000" spc="5" i="1">
                <a:solidFill>
                  <a:srgbClr val="C5DAEB"/>
                </a:solidFill>
                <a:latin typeface="Calibri"/>
                <a:cs typeface="Calibri"/>
              </a:rPr>
              <a:t>)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)</a:t>
            </a:r>
            <a:r>
              <a:rPr dirty="0" smtClean="0" sz="2000" spc="-2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dirty="0" smtClean="0" sz="2000" i="1">
                <a:solidFill>
                  <a:srgbClr val="C5DAEB"/>
                </a:solidFill>
                <a:latin typeface="Calibri"/>
                <a:cs typeface="Calibri"/>
              </a:rPr>
              <a:t>(</a:t>
            </a:r>
            <a:r>
              <a:rPr dirty="0" smtClean="0" sz="2000" spc="5" i="1">
                <a:solidFill>
                  <a:srgbClr val="C5DAEB"/>
                </a:solidFill>
                <a:latin typeface="Calibri"/>
                <a:cs typeface="Calibri"/>
              </a:rPr>
              <a:t>(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15*2</a:t>
            </a:r>
            <a:r>
              <a:rPr dirty="0" smtClean="0" sz="2000" spc="5" i="1">
                <a:solidFill>
                  <a:srgbClr val="C5DAEB"/>
                </a:solidFill>
                <a:latin typeface="Calibri"/>
                <a:cs typeface="Calibri"/>
              </a:rPr>
              <a:t>)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=(60*2/</a:t>
            </a:r>
            <a:r>
              <a:rPr dirty="0" smtClean="0" sz="2000" spc="-10" i="1">
                <a:solidFill>
                  <a:srgbClr val="C5DAEB"/>
                </a:solidFill>
                <a:latin typeface="Calibri"/>
                <a:cs typeface="Calibri"/>
              </a:rPr>
              <a:t>4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))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</a:rPr>
              <a:t>◇	</a:t>
            </a:r>
            <a:r>
              <a:rPr dirty="0" smtClean="0" sz="2000">
                <a:solidFill>
                  <a:srgbClr val="C5DAEB"/>
                </a:solidFill>
                <a:latin typeface="Calibri"/>
                <a:cs typeface="Calibri"/>
              </a:rPr>
              <a:t>3.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(</a:t>
            </a:r>
            <a:r>
              <a:rPr dirty="0" smtClean="0" sz="2000" spc="5" i="1">
                <a:solidFill>
                  <a:srgbClr val="C5DAEB"/>
                </a:solidFill>
                <a:latin typeface="Calibri"/>
                <a:cs typeface="Calibri"/>
              </a:rPr>
              <a:t>1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5&gt;=</a:t>
            </a:r>
            <a:r>
              <a:rPr dirty="0" smtClean="0" sz="2000" spc="-2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3 </a:t>
            </a:r>
            <a:r>
              <a:rPr dirty="0" smtClean="0" sz="2000" spc="-10" i="1">
                <a:solidFill>
                  <a:srgbClr val="C5DAEB"/>
                </a:solidFill>
                <a:latin typeface="Calibri"/>
                <a:cs typeface="Calibri"/>
              </a:rPr>
              <a:t>*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*</a:t>
            </a:r>
            <a:r>
              <a:rPr dirty="0" smtClean="0" sz="2000" spc="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3)</a:t>
            </a:r>
            <a:r>
              <a:rPr dirty="0" smtClean="0" sz="2000" spc="-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or Not</a:t>
            </a:r>
            <a:r>
              <a:rPr dirty="0" smtClean="0" sz="2000" spc="-2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(43</a:t>
            </a:r>
            <a:r>
              <a:rPr dirty="0" smtClean="0" sz="2000" spc="-1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-5" i="1">
                <a:solidFill>
                  <a:srgbClr val="C5DAEB"/>
                </a:solidFill>
                <a:latin typeface="Calibri"/>
                <a:cs typeface="Calibri"/>
              </a:rPr>
              <a:t>-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8 *</a:t>
            </a:r>
            <a:r>
              <a:rPr dirty="0" smtClean="0" sz="2000" spc="-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2</a:t>
            </a:r>
            <a:r>
              <a:rPr dirty="0" smtClean="0" sz="2000" spc="-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div</a:t>
            </a:r>
            <a:r>
              <a:rPr dirty="0" smtClean="0" sz="2000" spc="-2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4 </a:t>
            </a:r>
            <a:r>
              <a:rPr dirty="0" smtClean="0" sz="2000" spc="-10" i="1">
                <a:solidFill>
                  <a:srgbClr val="C5DAEB"/>
                </a:solidFill>
                <a:latin typeface="Calibri"/>
                <a:cs typeface="Calibri"/>
              </a:rPr>
              <a:t>&lt;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&gt;</a:t>
            </a:r>
            <a:r>
              <a:rPr dirty="0" smtClean="0" sz="2000" spc="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3</a:t>
            </a:r>
            <a:r>
              <a:rPr dirty="0" smtClean="0" sz="2000" spc="-1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* 3</a:t>
            </a:r>
            <a:endParaRPr sz="20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dirty="0" smtClean="0" sz="2000" i="1">
                <a:solidFill>
                  <a:srgbClr val="C5DAEB"/>
                </a:solidFill>
                <a:latin typeface="Calibri"/>
                <a:cs typeface="Calibri"/>
              </a:rPr>
              <a:t>div</a:t>
            </a:r>
            <a:r>
              <a:rPr dirty="0" smtClean="0" sz="2000" spc="-2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3)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</a:rPr>
              <a:t>◇	</a:t>
            </a:r>
            <a:r>
              <a:rPr dirty="0" smtClean="0" sz="2000">
                <a:solidFill>
                  <a:srgbClr val="C5DAEB"/>
                </a:solidFill>
                <a:latin typeface="Calibri"/>
                <a:cs typeface="Calibri"/>
              </a:rPr>
              <a:t>4.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(120&gt;=7*3</a:t>
            </a:r>
            <a:r>
              <a:rPr dirty="0" smtClean="0" sz="2000" spc="-3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**</a:t>
            </a:r>
            <a:r>
              <a:rPr dirty="0" smtClean="0" sz="2000" spc="-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2 AND</a:t>
            </a:r>
            <a:r>
              <a:rPr dirty="0" smtClean="0" sz="2000" spc="-2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8</a:t>
            </a:r>
            <a:r>
              <a:rPr dirty="0" smtClean="0" sz="2000" spc="-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&gt;</a:t>
            </a:r>
            <a:r>
              <a:rPr dirty="0" smtClean="0" sz="2000" spc="-1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3 or</a:t>
            </a:r>
            <a:r>
              <a:rPr dirty="0" smtClean="0" sz="2000" spc="-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15</a:t>
            </a:r>
            <a:r>
              <a:rPr dirty="0" smtClean="0" sz="2000" spc="-1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&gt; 6)</a:t>
            </a:r>
            <a:r>
              <a:rPr dirty="0" smtClean="0" sz="2000" spc="-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AND</a:t>
            </a:r>
            <a:r>
              <a:rPr dirty="0" smtClean="0" sz="2000" spc="-2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not</a:t>
            </a:r>
            <a:endParaRPr sz="20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dirty="0" smtClean="0" sz="2000" i="1">
                <a:solidFill>
                  <a:srgbClr val="C5DAEB"/>
                </a:solidFill>
                <a:latin typeface="Calibri"/>
                <a:cs typeface="Calibri"/>
              </a:rPr>
              <a:t>(7</a:t>
            </a:r>
            <a:r>
              <a:rPr dirty="0" smtClean="0" sz="2000" spc="-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* 3 &lt;</a:t>
            </a:r>
            <a:r>
              <a:rPr dirty="0" smtClean="0" sz="2000" spc="-1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5 +</a:t>
            </a:r>
            <a:r>
              <a:rPr dirty="0" smtClean="0" sz="2000" spc="-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5" i="1">
                <a:solidFill>
                  <a:srgbClr val="C5DAEB"/>
                </a:solidFill>
                <a:latin typeface="Calibri"/>
                <a:cs typeface="Calibri"/>
              </a:rPr>
              <a:t>1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2</a:t>
            </a:r>
            <a:r>
              <a:rPr dirty="0" smtClean="0" sz="2000" spc="-1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* 2</a:t>
            </a:r>
            <a:r>
              <a:rPr dirty="0" smtClean="0" sz="2000" spc="-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div</a:t>
            </a:r>
            <a:r>
              <a:rPr dirty="0" smtClean="0" sz="2000" spc="-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3</a:t>
            </a:r>
            <a:r>
              <a:rPr dirty="0" smtClean="0" sz="2000" spc="-1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**</a:t>
            </a:r>
            <a:r>
              <a:rPr dirty="0" smtClean="0" sz="2000" spc="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2)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</a:rPr>
              <a:t>◇	</a:t>
            </a:r>
            <a:r>
              <a:rPr dirty="0" smtClean="0" sz="2000">
                <a:solidFill>
                  <a:srgbClr val="C5DAEB"/>
                </a:solidFill>
                <a:latin typeface="Calibri"/>
                <a:cs typeface="Calibri"/>
              </a:rPr>
              <a:t>5.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NOT</a:t>
            </a:r>
            <a:r>
              <a:rPr dirty="0" smtClean="0" sz="2000" spc="-1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(S</a:t>
            </a:r>
            <a:r>
              <a:rPr dirty="0" smtClean="0" sz="2000" spc="-1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&gt; 3 AND</a:t>
            </a:r>
            <a:r>
              <a:rPr dirty="0" smtClean="0" sz="2000" spc="-1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2000" spc="-2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&lt;=10)</a:t>
            </a:r>
            <a:r>
              <a:rPr dirty="0" smtClean="0" sz="2000" spc="-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OR </a:t>
            </a:r>
            <a:r>
              <a:rPr dirty="0" smtClean="0" sz="2000" spc="5" i="1">
                <a:solidFill>
                  <a:srgbClr val="C5DAEB"/>
                </a:solidFill>
                <a:latin typeface="Calibri"/>
                <a:cs typeface="Calibri"/>
              </a:rPr>
              <a:t>(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T&gt;</a:t>
            </a:r>
            <a:r>
              <a:rPr dirty="0" smtClean="0" sz="2000" spc="-10" i="1">
                <a:solidFill>
                  <a:srgbClr val="C5DAEB"/>
                </a:solidFill>
                <a:latin typeface="Calibri"/>
                <a:cs typeface="Calibri"/>
              </a:rPr>
              <a:t>=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1</a:t>
            </a:r>
            <a:r>
              <a:rPr dirty="0" smtClean="0" sz="2000" spc="5" i="1">
                <a:solidFill>
                  <a:srgbClr val="C5DAEB"/>
                </a:solidFill>
                <a:latin typeface="Calibri"/>
                <a:cs typeface="Calibri"/>
              </a:rPr>
              <a:t>0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0 AND</a:t>
            </a:r>
            <a:endParaRPr sz="20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dirty="0" smtClean="0" sz="2000" i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2000" spc="-10" i="1">
                <a:solidFill>
                  <a:srgbClr val="C5DAEB"/>
                </a:solidFill>
                <a:latin typeface="Calibri"/>
                <a:cs typeface="Calibri"/>
              </a:rPr>
              <a:t>&lt;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20</a:t>
            </a:r>
            <a:r>
              <a:rPr dirty="0" smtClean="0" sz="2000" spc="5" i="1">
                <a:solidFill>
                  <a:srgbClr val="C5DAEB"/>
                </a:solidFill>
                <a:latin typeface="Calibri"/>
                <a:cs typeface="Calibri"/>
              </a:rPr>
              <a:t>0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),</a:t>
            </a:r>
            <a:r>
              <a:rPr dirty="0" smtClean="0" sz="2000" spc="-2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S=5</a:t>
            </a:r>
            <a:r>
              <a:rPr dirty="0" smtClean="0" sz="2000" spc="-1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 i="1">
                <a:solidFill>
                  <a:srgbClr val="C5DAEB"/>
                </a:solidFill>
                <a:latin typeface="Calibri"/>
                <a:cs typeface="Calibri"/>
              </a:rPr>
              <a:t>y T=70.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Maria Isabel Camacho Gonzalez</dc:creator>
  <dc:title>This is your presentation title</dc:title>
  <dcterms:created xsi:type="dcterms:W3CDTF">2019-11-08T16:04:34Z</dcterms:created>
  <dcterms:modified xsi:type="dcterms:W3CDTF">2019-11-08T16:04:34Z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2019-10-01T00:00:00Z</vt:filetime>
  </property>
  <property fmtid="{D5CDD505-2E9C-101B-9397-08002B2CF9AE}" pid="3" name="LastSaved">
    <vt:filetime>2019-11-08T00:00:00Z</vt:filetime>
  </property>
</Properties>
</file>