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7777" y="1254252"/>
            <a:ext cx="7108444" cy="7283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11017" y="0"/>
            <a:ext cx="1110995" cy="790194"/>
          </a:xfrm>
          <a:custGeom>
            <a:avLst/>
            <a:gdLst/>
            <a:ahLst/>
            <a:cxnLst/>
            <a:rect l="l" t="t" r="r" b="b"/>
            <a:pathLst>
              <a:path w="1110996" h="790194">
                <a:moveTo>
                  <a:pt x="0" y="309372"/>
                </a:moveTo>
                <a:lnTo>
                  <a:pt x="275717" y="790194"/>
                </a:lnTo>
                <a:lnTo>
                  <a:pt x="835279" y="790194"/>
                </a:lnTo>
                <a:lnTo>
                  <a:pt x="1110995" y="309372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811017" y="0"/>
            <a:ext cx="177402" cy="309372"/>
          </a:xfrm>
          <a:custGeom>
            <a:avLst/>
            <a:gdLst/>
            <a:ahLst/>
            <a:cxnLst/>
            <a:rect l="l" t="t" r="r" b="b"/>
            <a:pathLst>
              <a:path w="177402" h="309372">
                <a:moveTo>
                  <a:pt x="177402" y="0"/>
                </a:moveTo>
                <a:lnTo>
                  <a:pt x="0" y="309372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011673" y="5024628"/>
            <a:ext cx="68177" cy="118871"/>
          </a:xfrm>
          <a:custGeom>
            <a:avLst/>
            <a:gdLst/>
            <a:ahLst/>
            <a:cxnLst/>
            <a:rect l="l" t="t" r="r" b="b"/>
            <a:pathLst>
              <a:path w="68177" h="118871">
                <a:moveTo>
                  <a:pt x="0" y="0"/>
                </a:moveTo>
                <a:lnTo>
                  <a:pt x="68177" y="118871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011673" y="4577334"/>
            <a:ext cx="1033272" cy="566165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6" y="275842"/>
                </a:lnTo>
                <a:lnTo>
                  <a:pt x="74461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8" y="275842"/>
                </a:lnTo>
                <a:lnTo>
                  <a:pt x="257043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bk object 45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bk object 49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bk object 50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bk object 51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4906" y="72390"/>
            <a:ext cx="5834187" cy="6475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5654" y="1247521"/>
            <a:ext cx="7552690" cy="183873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jpg"/><Relationship Id="rId6" Type="http://schemas.openxmlformats.org/officeDocument/2006/relationships/image" Target="../media/image7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s://cscircles.cemc.uwaterloo.ca/1-variables/" TargetMode="External"/><Relationship Id="rId5" Type="http://schemas.openxmlformats.org/officeDocument/2006/relationships/hyperlink" Target="https://cscircles.cemc.uwaterloo.ca/4-types/" TargetMode="External"/><Relationship Id="rId6" Type="http://schemas.openxmlformats.org/officeDocument/2006/relationships/hyperlink" Target="http://www.mclibre.org/consultar/python/lecciones/python-cadenas.html" TargetMode="External"/><Relationship Id="rId7" Type="http://schemas.openxmlformats.org/officeDocument/2006/relationships/hyperlink" Target="http://www.mclibre.org/consultar/python/lecciones/python-variables.html" TargetMode="External"/><Relationship Id="rId8" Type="http://schemas.openxmlformats.org/officeDocument/2006/relationships/hyperlink" Target="http://www.mclibre.org/consultar/python/lecciones/python-variables.html" TargetMode="External"/><Relationship Id="rId9" Type="http://schemas.openxmlformats.org/officeDocument/2006/relationships/hyperlink" Target="http://www.mclibre.org/consultar/python/lecciones/python-booleanos.html" TargetMode="External"/><Relationship Id="rId10" Type="http://schemas.openxmlformats.org/officeDocument/2006/relationships/hyperlink" Target="http://www.mclibre.org/consultar/python/lecciones/python-booleanos.html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38069" y="2167127"/>
            <a:ext cx="3718560" cy="1266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56515">
              <a:lnSpc>
                <a:spcPct val="100000"/>
              </a:lnSpc>
            </a:pPr>
            <a:r>
              <a:rPr dirty="0" smtClean="0" sz="4800">
                <a:solidFill>
                  <a:srgbClr val="18BAD4"/>
                </a:solidFill>
                <a:latin typeface="Calibri"/>
                <a:cs typeface="Calibri"/>
              </a:rPr>
              <a:t>Tipos</a:t>
            </a:r>
            <a:r>
              <a:rPr dirty="0" smtClean="0" sz="48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de Datos</a:t>
            </a:r>
            <a:endParaRPr sz="48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/>
          </a:p>
          <a:p>
            <a:pPr marL="12700">
              <a:lnSpc>
                <a:spcPct val="100000"/>
              </a:lnSpc>
              <a:tabLst>
                <a:tab pos="2899410" algn="l"/>
              </a:tabLst>
            </a:pP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Ente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o,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835" y="4479025"/>
            <a:ext cx="2709545" cy="4686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233045">
              <a:lnSpc>
                <a:spcPct val="1071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nstitu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dirty="0" smtClean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Estudios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78867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Tipos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Dat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s: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15">
                <a:solidFill>
                  <a:srgbClr val="FFC000"/>
                </a:solidFill>
                <a:latin typeface="Calibri"/>
                <a:cs typeface="Calibri"/>
              </a:rPr>
              <a:t>str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54252" y="2618232"/>
            <a:ext cx="1773174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254252" y="2983992"/>
            <a:ext cx="1757934" cy="67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692907" y="2983992"/>
            <a:ext cx="4932426" cy="67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254252" y="3349752"/>
            <a:ext cx="1622298" cy="677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558795" y="3349752"/>
            <a:ext cx="5214365" cy="6774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431416" y="1247521"/>
            <a:ext cx="6820534" cy="3001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ra almacenar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to,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usa 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tipo de dato string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y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val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 asig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estar entre comi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tre ap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strofes 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33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00AFEF"/>
                </a:solidFill>
                <a:latin typeface="Arial"/>
                <a:cs typeface="Arial"/>
              </a:rPr>
              <a:t>Ejemplo</a:t>
            </a:r>
            <a:r>
              <a:rPr dirty="0" smtClean="0" sz="2400" spc="-2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FFC000"/>
                </a:solidFill>
                <a:latin typeface="Arial"/>
                <a:cs typeface="Arial"/>
              </a:rPr>
              <a:t>direc</a:t>
            </a:r>
            <a:r>
              <a:rPr dirty="0" smtClean="0" sz="2400" spc="-10" b="1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FFC000"/>
                </a:solidFill>
                <a:latin typeface="Arial"/>
                <a:cs typeface="Arial"/>
              </a:rPr>
              <a:t>ion</a:t>
            </a:r>
            <a:r>
              <a:rPr dirty="0" smtClean="0" sz="2400" spc="-1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= "</a:t>
            </a:r>
            <a:r>
              <a:rPr dirty="0" smtClean="0" sz="2400" spc="-15" b="1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alle X</a:t>
            </a:r>
            <a:r>
              <a:rPr dirty="0" smtClean="0" sz="2400" spc="-2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#</a:t>
            </a:r>
            <a:r>
              <a:rPr dirty="0" smtClean="0" sz="2400" spc="-10" b="1">
                <a:solidFill>
                  <a:srgbClr val="00AFEF"/>
                </a:solidFill>
                <a:latin typeface="Arial"/>
                <a:cs typeface="Arial"/>
              </a:rPr>
              <a:t>3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3</a:t>
            </a:r>
            <a:r>
              <a:rPr dirty="0" smtClean="0" sz="2400" spc="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2400" spc="-10" b="1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dirty="0" smtClean="0" sz="2400" spc="-10" b="1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ina</a:t>
            </a:r>
            <a:r>
              <a:rPr dirty="0" smtClean="0" sz="24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dirty="0" smtClean="0" sz="2400" spc="-1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lle Y"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819015" algn="l"/>
              </a:tabLst>
            </a:pPr>
            <a:r>
              <a:rPr dirty="0" smtClean="0" sz="2400" b="1">
                <a:solidFill>
                  <a:srgbClr val="FFC000"/>
                </a:solidFill>
                <a:latin typeface="Arial"/>
                <a:cs typeface="Arial"/>
              </a:rPr>
              <a:t>mens</a:t>
            </a:r>
            <a:r>
              <a:rPr dirty="0" smtClean="0" sz="2400" spc="-10" b="1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FFC000"/>
                </a:solidFill>
                <a:latin typeface="Arial"/>
                <a:cs typeface="Arial"/>
              </a:rPr>
              <a:t>je</a:t>
            </a:r>
            <a:r>
              <a:rPr dirty="0" smtClean="0" sz="2400" spc="1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= 'P</a:t>
            </a:r>
            <a:r>
              <a:rPr dirty="0" smtClean="0" sz="2400" spc="-35" b="1">
                <a:solidFill>
                  <a:srgbClr val="00AFEF"/>
                </a:solidFill>
                <a:latin typeface="Arial"/>
                <a:cs typeface="Arial"/>
              </a:rPr>
              <a:t>y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thon</a:t>
            </a:r>
            <a:r>
              <a:rPr dirty="0" smtClean="0" sz="2400" spc="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es "el mejor"	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len</a:t>
            </a:r>
            <a:r>
              <a:rPr dirty="0" smtClean="0" sz="2400" spc="-10" b="1">
                <a:solidFill>
                  <a:srgbClr val="00AFEF"/>
                </a:solidFill>
                <a:latin typeface="Arial"/>
                <a:cs typeface="Arial"/>
              </a:rPr>
              <a:t>g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uaje'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45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4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mtClean="0" sz="1400" spc="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cir</a:t>
            </a:r>
            <a:r>
              <a:rPr dirty="0" smtClean="0" sz="1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ier</a:t>
            </a:r>
            <a:r>
              <a:rPr dirty="0" smtClean="0" sz="1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letra,</a:t>
            </a:r>
            <a:r>
              <a:rPr dirty="0" smtClean="0" sz="1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mero</a:t>
            </a:r>
            <a:r>
              <a:rPr dirty="0" smtClean="0" sz="14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sím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dirty="0" smtClean="0" sz="14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mtClean="0" sz="1400" spc="-1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78867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Tipos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Dat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2535935"/>
            <a:ext cx="5707380" cy="12070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6103620" y="2561844"/>
            <a:ext cx="2781300" cy="1181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15060" y="746759"/>
            <a:ext cx="7197725" cy="1792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ra incl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comi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 de un string so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terminar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g con '*** "Hol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***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ra inc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ntro de un string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solo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terminar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g con " *'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a'*</a:t>
            </a:r>
            <a:r>
              <a:rPr dirty="0" smtClean="0" sz="2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endParaRPr sz="2400">
              <a:latin typeface="Arial"/>
              <a:cs typeface="Arial"/>
            </a:endParaRPr>
          </a:p>
          <a:p>
            <a:pPr algn="r" marR="349250">
              <a:lnSpc>
                <a:spcPts val="259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spl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ega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90209" y="2629661"/>
            <a:ext cx="717803" cy="204215"/>
          </a:xfrm>
          <a:custGeom>
            <a:avLst/>
            <a:gdLst/>
            <a:ahLst/>
            <a:cxnLst/>
            <a:rect l="l" t="t" r="r" b="b"/>
            <a:pathLst>
              <a:path w="717803" h="204215">
                <a:moveTo>
                  <a:pt x="615695" y="0"/>
                </a:moveTo>
                <a:lnTo>
                  <a:pt x="615695" y="51054"/>
                </a:lnTo>
                <a:lnTo>
                  <a:pt x="0" y="51054"/>
                </a:lnTo>
                <a:lnTo>
                  <a:pt x="0" y="153162"/>
                </a:lnTo>
                <a:lnTo>
                  <a:pt x="615695" y="153162"/>
                </a:lnTo>
                <a:lnTo>
                  <a:pt x="615695" y="204215"/>
                </a:lnTo>
                <a:lnTo>
                  <a:pt x="717803" y="102107"/>
                </a:lnTo>
                <a:lnTo>
                  <a:pt x="61569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490209" y="2629661"/>
            <a:ext cx="717803" cy="204215"/>
          </a:xfrm>
          <a:custGeom>
            <a:avLst/>
            <a:gdLst/>
            <a:ahLst/>
            <a:cxnLst/>
            <a:rect l="l" t="t" r="r" b="b"/>
            <a:pathLst>
              <a:path w="717803" h="204215">
                <a:moveTo>
                  <a:pt x="0" y="51054"/>
                </a:moveTo>
                <a:lnTo>
                  <a:pt x="615695" y="51054"/>
                </a:lnTo>
                <a:lnTo>
                  <a:pt x="615695" y="0"/>
                </a:lnTo>
                <a:lnTo>
                  <a:pt x="717803" y="102107"/>
                </a:lnTo>
                <a:lnTo>
                  <a:pt x="615695" y="204215"/>
                </a:lnTo>
                <a:lnTo>
                  <a:pt x="615695" y="153162"/>
                </a:lnTo>
                <a:lnTo>
                  <a:pt x="0" y="153162"/>
                </a:lnTo>
                <a:lnTo>
                  <a:pt x="0" y="51054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5490209" y="2875026"/>
            <a:ext cx="685800" cy="192024"/>
          </a:xfrm>
          <a:custGeom>
            <a:avLst/>
            <a:gdLst/>
            <a:ahLst/>
            <a:cxnLst/>
            <a:rect l="l" t="t" r="r" b="b"/>
            <a:pathLst>
              <a:path w="685800" h="192024">
                <a:moveTo>
                  <a:pt x="589788" y="0"/>
                </a:moveTo>
                <a:lnTo>
                  <a:pt x="589788" y="48006"/>
                </a:lnTo>
                <a:lnTo>
                  <a:pt x="0" y="48006"/>
                </a:lnTo>
                <a:lnTo>
                  <a:pt x="0" y="144018"/>
                </a:lnTo>
                <a:lnTo>
                  <a:pt x="589788" y="144018"/>
                </a:lnTo>
                <a:lnTo>
                  <a:pt x="589788" y="192024"/>
                </a:lnTo>
                <a:lnTo>
                  <a:pt x="685800" y="96012"/>
                </a:lnTo>
                <a:lnTo>
                  <a:pt x="58978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490209" y="2875026"/>
            <a:ext cx="685800" cy="192024"/>
          </a:xfrm>
          <a:custGeom>
            <a:avLst/>
            <a:gdLst/>
            <a:ahLst/>
            <a:cxnLst/>
            <a:rect l="l" t="t" r="r" b="b"/>
            <a:pathLst>
              <a:path w="685800" h="192024">
                <a:moveTo>
                  <a:pt x="0" y="48006"/>
                </a:moveTo>
                <a:lnTo>
                  <a:pt x="589788" y="48006"/>
                </a:lnTo>
                <a:lnTo>
                  <a:pt x="589788" y="0"/>
                </a:lnTo>
                <a:lnTo>
                  <a:pt x="685800" y="96012"/>
                </a:lnTo>
                <a:lnTo>
                  <a:pt x="589788" y="192024"/>
                </a:lnTo>
                <a:lnTo>
                  <a:pt x="589788" y="144018"/>
                </a:lnTo>
                <a:lnTo>
                  <a:pt x="0" y="144018"/>
                </a:lnTo>
                <a:lnTo>
                  <a:pt x="0" y="48006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490209" y="3178301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590550" y="0"/>
                </a:moveTo>
                <a:lnTo>
                  <a:pt x="590550" y="47625"/>
                </a:lnTo>
                <a:lnTo>
                  <a:pt x="0" y="47625"/>
                </a:lnTo>
                <a:lnTo>
                  <a:pt x="0" y="142875"/>
                </a:lnTo>
                <a:lnTo>
                  <a:pt x="590550" y="142875"/>
                </a:lnTo>
                <a:lnTo>
                  <a:pt x="590550" y="190500"/>
                </a:lnTo>
                <a:lnTo>
                  <a:pt x="685800" y="95250"/>
                </a:lnTo>
                <a:lnTo>
                  <a:pt x="59055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0209" y="3178301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0" y="47625"/>
                </a:moveTo>
                <a:lnTo>
                  <a:pt x="590550" y="47625"/>
                </a:lnTo>
                <a:lnTo>
                  <a:pt x="590550" y="0"/>
                </a:lnTo>
                <a:lnTo>
                  <a:pt x="685800" y="95250"/>
                </a:lnTo>
                <a:lnTo>
                  <a:pt x="590550" y="190500"/>
                </a:lnTo>
                <a:lnTo>
                  <a:pt x="590550" y="142875"/>
                </a:lnTo>
                <a:lnTo>
                  <a:pt x="0" y="142875"/>
                </a:lnTo>
                <a:lnTo>
                  <a:pt x="0" y="47625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490209" y="3461765"/>
            <a:ext cx="685800" cy="192023"/>
          </a:xfrm>
          <a:custGeom>
            <a:avLst/>
            <a:gdLst/>
            <a:ahLst/>
            <a:cxnLst/>
            <a:rect l="l" t="t" r="r" b="b"/>
            <a:pathLst>
              <a:path w="685800" h="192024">
                <a:moveTo>
                  <a:pt x="589788" y="0"/>
                </a:moveTo>
                <a:lnTo>
                  <a:pt x="589788" y="48005"/>
                </a:lnTo>
                <a:lnTo>
                  <a:pt x="0" y="48005"/>
                </a:lnTo>
                <a:lnTo>
                  <a:pt x="0" y="144017"/>
                </a:lnTo>
                <a:lnTo>
                  <a:pt x="589788" y="144017"/>
                </a:lnTo>
                <a:lnTo>
                  <a:pt x="589788" y="192023"/>
                </a:lnTo>
                <a:lnTo>
                  <a:pt x="685800" y="96011"/>
                </a:lnTo>
                <a:lnTo>
                  <a:pt x="58978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490209" y="3461765"/>
            <a:ext cx="685800" cy="192023"/>
          </a:xfrm>
          <a:custGeom>
            <a:avLst/>
            <a:gdLst/>
            <a:ahLst/>
            <a:cxnLst/>
            <a:rect l="l" t="t" r="r" b="b"/>
            <a:pathLst>
              <a:path w="685800" h="192024">
                <a:moveTo>
                  <a:pt x="0" y="48005"/>
                </a:moveTo>
                <a:lnTo>
                  <a:pt x="589788" y="48005"/>
                </a:lnTo>
                <a:lnTo>
                  <a:pt x="589788" y="0"/>
                </a:lnTo>
                <a:lnTo>
                  <a:pt x="685800" y="96011"/>
                </a:lnTo>
                <a:lnTo>
                  <a:pt x="589788" y="192023"/>
                </a:lnTo>
                <a:lnTo>
                  <a:pt x="589788" y="144017"/>
                </a:lnTo>
                <a:lnTo>
                  <a:pt x="0" y="144017"/>
                </a:lnTo>
                <a:lnTo>
                  <a:pt x="0" y="48005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4439" y="499617"/>
            <a:ext cx="3836035" cy="6350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str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35">
                <a:solidFill>
                  <a:srgbClr val="18BAD4"/>
                </a:solidFill>
                <a:latin typeface="Calibri"/>
                <a:cs typeface="Calibri"/>
              </a:rPr>
              <a:t>v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arias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líneas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412750" marR="12700">
              <a:lnSpc>
                <a:spcPct val="100000"/>
              </a:lnSpc>
              <a:tabLst>
                <a:tab pos="1601470" algn="l"/>
              </a:tabLst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En Python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 u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an 3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las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dobles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 3 comi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las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sencil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"""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 ''' para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 s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ring de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varias líneas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058923"/>
            <a:ext cx="3709416" cy="2875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55954" y="348996"/>
            <a:ext cx="1660525" cy="584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8366" y="345694"/>
            <a:ext cx="6073140" cy="8477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prog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ama en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ython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pregunte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nombre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y edad</a:t>
            </a:r>
            <a:endParaRPr sz="1800">
              <a:latin typeface="Calibri"/>
              <a:cs typeface="Calibri"/>
            </a:endParaRPr>
          </a:p>
          <a:p>
            <a:pPr marL="64135" marR="12700" indent="-52069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programa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sp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siguie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-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ado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azul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resa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el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programa: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55620" y="1234439"/>
            <a:ext cx="3174492" cy="1066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503932" y="2516123"/>
            <a:ext cx="6362700" cy="2147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55954" y="348996"/>
            <a:ext cx="1660525" cy="584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2420" y="345694"/>
            <a:ext cx="5594350" cy="8477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grama en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ython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pregunte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ant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omputado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termos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sí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omo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prec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ada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o,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el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programa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ular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 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ag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10383" y="1347216"/>
            <a:ext cx="6833616" cy="22448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2310383" y="3677411"/>
            <a:ext cx="4585716" cy="13091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4"/>
                </a:moveTo>
                <a:lnTo>
                  <a:pt x="80214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4" y="0"/>
                </a:lnTo>
                <a:lnTo>
                  <a:pt x="0" y="139859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7156" y="423064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656844" y="70838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79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721610" y="149097"/>
            <a:ext cx="4882515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: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42489" y="3323971"/>
            <a:ext cx="5708904" cy="0"/>
          </a:xfrm>
          <a:custGeom>
            <a:avLst/>
            <a:gdLst/>
            <a:ahLst/>
            <a:cxnLst/>
            <a:rect l="l" t="t" r="r" b="b"/>
            <a:pathLst>
              <a:path w="5708904" h="0">
                <a:moveTo>
                  <a:pt x="0" y="0"/>
                </a:moveTo>
                <a:lnTo>
                  <a:pt x="5708904" y="0"/>
                </a:lnTo>
              </a:path>
            </a:pathLst>
          </a:custGeom>
          <a:ln w="16510">
            <a:solidFill>
              <a:srgbClr val="1154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813051" y="1035430"/>
            <a:ext cx="6052820" cy="32258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-1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18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LÉS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  <a:hlinkClick r:id="rId4"/>
              </a:rPr>
              <a:t>◇	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https://csc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l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.cemc.uwater</a:t>
            </a:r>
            <a:r>
              <a:rPr dirty="0" smtClean="0" sz="1800" spc="-1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l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oo.ca/1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var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able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  <a:hlinkClick r:id="rId5"/>
              </a:rPr>
              <a:t>◇	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https://csc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l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.cemc.uwater</a:t>
            </a:r>
            <a:r>
              <a:rPr dirty="0" smtClean="0" sz="1800" spc="-1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l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oo.ca/4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-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type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sz="1800" spc="-1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-15">
                <a:solidFill>
                  <a:srgbClr val="FFFFFF"/>
                </a:solidFill>
                <a:latin typeface="Calibri"/>
                <a:cs typeface="Calibri"/>
              </a:rPr>
              <a:t>AÑOL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329565" marR="12700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  <a:hlinkClick r:id="rId6"/>
              </a:rPr>
              <a:t>◇	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http://w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w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w.mc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l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bre.org/cons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ul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t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ar/python/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l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e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c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c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one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s/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p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ytho</a:t>
            </a:r>
            <a:r>
              <a:rPr dirty="0" smtClean="0" sz="1800" spc="1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n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-</a:t>
            </a:r>
            <a:r>
              <a:rPr dirty="0" smtClean="0" sz="1800" spc="0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c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ad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e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na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s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.h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tml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  <a:hlinkClick r:id="rId7"/>
              </a:rPr>
              <a:t>◇	</a:t>
            </a:r>
            <a:r>
              <a:rPr dirty="0" smtClean="0" sz="180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ht</a:t>
            </a:r>
            <a:r>
              <a:rPr dirty="0" smtClean="0" sz="18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t</a:t>
            </a:r>
            <a:r>
              <a:rPr dirty="0" smtClean="0" sz="18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p://</a:t>
            </a:r>
            <a:r>
              <a:rPr dirty="0" smtClean="0" sz="18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w</a:t>
            </a:r>
            <a:r>
              <a:rPr dirty="0" smtClean="0" sz="18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w</a:t>
            </a:r>
            <a:r>
              <a:rPr dirty="0" smtClean="0" sz="18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w</a:t>
            </a:r>
            <a:r>
              <a:rPr dirty="0" smtClean="0" sz="18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.mc</a:t>
            </a:r>
            <a:r>
              <a:rPr dirty="0" smtClean="0" sz="1800" spc="-1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l</a:t>
            </a:r>
            <a:r>
              <a:rPr dirty="0" smtClean="0" sz="18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i</a:t>
            </a:r>
            <a:r>
              <a:rPr dirty="0" smtClean="0" sz="18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bre.o</a:t>
            </a:r>
            <a:r>
              <a:rPr dirty="0" smtClean="0" sz="18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r</a:t>
            </a:r>
            <a:r>
              <a:rPr dirty="0" smtClean="0" sz="18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g/consul</a:t>
            </a:r>
            <a:r>
              <a:rPr dirty="0" smtClean="0" sz="18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t</a:t>
            </a:r>
            <a:r>
              <a:rPr dirty="0" smtClean="0" sz="18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ar/py</a:t>
            </a:r>
            <a:r>
              <a:rPr dirty="0" smtClean="0" sz="18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t</a:t>
            </a:r>
            <a:r>
              <a:rPr dirty="0" smtClean="0" sz="18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hon/l</a:t>
            </a:r>
            <a:r>
              <a:rPr dirty="0" smtClean="0" sz="1800" spc="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e</a:t>
            </a:r>
            <a:r>
              <a:rPr dirty="0" smtClean="0" sz="18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c</a:t>
            </a:r>
            <a:r>
              <a:rPr dirty="0" smtClean="0" sz="18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c</a:t>
            </a:r>
            <a:r>
              <a:rPr dirty="0" smtClean="0" sz="18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i</a:t>
            </a:r>
            <a:r>
              <a:rPr dirty="0" smtClean="0" sz="18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ones/pytho</a:t>
            </a:r>
            <a:r>
              <a:rPr dirty="0" smtClean="0" sz="1800" spc="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n</a:t>
            </a:r>
            <a:r>
              <a:rPr dirty="0" smtClean="0" sz="18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-</a:t>
            </a:r>
            <a:endParaRPr sz="18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var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able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s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.h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tml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  <a:hlinkClick r:id="rId9"/>
              </a:rPr>
              <a:t>◇	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http://w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w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w.mc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l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bre.org/cons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ul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t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ar/python/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l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e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c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c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one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s/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p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ytho</a:t>
            </a:r>
            <a:r>
              <a:rPr dirty="0" smtClean="0" sz="1800" spc="1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n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-</a:t>
            </a:r>
            <a:endParaRPr sz="18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10"/>
              </a:rPr>
              <a:t>boo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10"/>
              </a:rPr>
              <a:t>l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10"/>
              </a:rPr>
              <a:t>eanos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10"/>
              </a:rPr>
              <a:t>.html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175385">
              <a:lnSpc>
                <a:spcPct val="100000"/>
              </a:lnSpc>
            </a:pPr>
            <a:r>
              <a:rPr dirty="0" smtClean="0" sz="4000">
                <a:solidFill>
                  <a:srgbClr val="18BAD4"/>
                </a:solidFill>
                <a:latin typeface="Calibri"/>
                <a:cs typeface="Calibri"/>
              </a:rPr>
              <a:t>Tipos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Dat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35608" y="2275344"/>
            <a:ext cx="6947154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435608" y="2549664"/>
            <a:ext cx="6020562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566417" y="973582"/>
            <a:ext cx="6995795" cy="19189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24765">
              <a:lnSpc>
                <a:spcPct val="100000"/>
              </a:lnSpc>
              <a:tabLst>
                <a:tab pos="6209030" algn="l"/>
              </a:tabLst>
            </a:pP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 v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dirty="0" smtClean="0" sz="1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1800" spc="-15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 mem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ria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y se 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tifican</a:t>
            </a:r>
            <a:r>
              <a:rPr dirty="0" smtClean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mbr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 ser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til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za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dif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tes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rtes d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y p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cam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 su v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 lo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lar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 pr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ma.</a:t>
            </a:r>
            <a:endParaRPr sz="1800">
              <a:latin typeface="Arial"/>
              <a:cs typeface="Arial"/>
            </a:endParaRPr>
          </a:p>
          <a:p>
            <a:pPr marL="12700" marR="12700">
              <a:lnSpc>
                <a:spcPct val="100000"/>
              </a:lnSpc>
            </a:pPr>
            <a:r>
              <a:rPr dirty="0" smtClean="0" sz="18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 val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res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ser 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til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za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 trav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é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 de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mbr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como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18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ja, q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18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le 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os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un</a:t>
            </a:r>
            <a:r>
              <a:rPr dirty="0" smtClean="0" sz="1800" spc="-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mbr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,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y</a:t>
            </a:r>
            <a:r>
              <a:rPr dirty="0" smtClean="0" sz="1800" spc="-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en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ja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 p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demos</a:t>
            </a:r>
            <a:r>
              <a:rPr dirty="0" smtClean="0" sz="18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al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en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1800" spc="2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cu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er</a:t>
            </a:r>
            <a:r>
              <a:rPr dirty="0" smtClean="0" sz="1800" spc="-2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-45" b="1">
                <a:solidFill>
                  <a:srgbClr val="00AFEF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alor</a:t>
            </a:r>
            <a:r>
              <a:rPr dirty="0" smtClean="0" sz="1800" spc="3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18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se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ie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35608" y="3646932"/>
            <a:ext cx="1575054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566417" y="3717645"/>
            <a:ext cx="914400" cy="2851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b="1">
                <a:solidFill>
                  <a:srgbClr val="00AFEF"/>
                </a:solidFill>
                <a:latin typeface="Arial"/>
                <a:cs typeface="Arial"/>
              </a:rPr>
              <a:t>V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ri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05100" y="3646932"/>
            <a:ext cx="771905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836291" y="3717645"/>
            <a:ext cx="492759" cy="2851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-20" b="1">
                <a:solidFill>
                  <a:srgbClr val="FFC000"/>
                </a:solidFill>
                <a:latin typeface="Arial"/>
                <a:cs typeface="Arial"/>
              </a:rPr>
              <a:t>y</a:t>
            </a:r>
            <a:r>
              <a:rPr dirty="0" smtClean="0" sz="1800" spc="0" b="1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mtClean="0" sz="1800" spc="-10" b="1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C000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32809" y="3306317"/>
            <a:ext cx="1383791" cy="769619"/>
          </a:xfrm>
          <a:custGeom>
            <a:avLst/>
            <a:gdLst/>
            <a:ahLst/>
            <a:cxnLst/>
            <a:rect l="l" t="t" r="r" b="b"/>
            <a:pathLst>
              <a:path w="1383791" h="769620">
                <a:moveTo>
                  <a:pt x="0" y="769619"/>
                </a:moveTo>
                <a:lnTo>
                  <a:pt x="1383791" y="769619"/>
                </a:lnTo>
                <a:lnTo>
                  <a:pt x="1383791" y="0"/>
                </a:lnTo>
                <a:lnTo>
                  <a:pt x="0" y="0"/>
                </a:lnTo>
                <a:lnTo>
                  <a:pt x="0" y="769619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32809" y="3306317"/>
            <a:ext cx="1383791" cy="769619"/>
          </a:xfrm>
          <a:custGeom>
            <a:avLst/>
            <a:gdLst/>
            <a:ahLst/>
            <a:cxnLst/>
            <a:rect l="l" t="t" r="r" b="b"/>
            <a:pathLst>
              <a:path w="1383791" h="769620">
                <a:moveTo>
                  <a:pt x="0" y="769619"/>
                </a:moveTo>
                <a:lnTo>
                  <a:pt x="1383791" y="769619"/>
                </a:lnTo>
                <a:lnTo>
                  <a:pt x="1383791" y="0"/>
                </a:lnTo>
                <a:lnTo>
                  <a:pt x="0" y="0"/>
                </a:lnTo>
                <a:lnTo>
                  <a:pt x="0" y="769619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913759" y="3579114"/>
            <a:ext cx="421640" cy="224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502154" y="132715"/>
            <a:ext cx="3063240" cy="6350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Tipos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Dat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35608" y="2549664"/>
            <a:ext cx="6680454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435608" y="2823984"/>
            <a:ext cx="6909054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435608" y="3098304"/>
            <a:ext cx="1849374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388363" y="3624071"/>
            <a:ext cx="7151370" cy="677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388363" y="3989832"/>
            <a:ext cx="5953505" cy="6774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388363" y="4355596"/>
            <a:ext cx="3684270" cy="6774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669535" y="4355596"/>
            <a:ext cx="1431798" cy="6774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698235" y="4355596"/>
            <a:ext cx="1285493" cy="6774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566417" y="973582"/>
            <a:ext cx="6691630" cy="385000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 lo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r,</a:t>
            </a:r>
            <a:r>
              <a:rPr dirty="0" smtClean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dirty="0" smtClean="0" sz="1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le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2"/>
              </a:spcBef>
            </a:pPr>
            <a:endParaRPr sz="1100"/>
          </a:p>
          <a:p>
            <a:pPr marL="12700" marR="152400">
              <a:lnSpc>
                <a:spcPct val="100000"/>
              </a:lnSpc>
            </a:pPr>
            <a:r>
              <a:rPr dirty="0" smtClean="0" sz="180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ón</a:t>
            </a:r>
            <a:r>
              <a:rPr dirty="0" smtClean="0" sz="1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es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sar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var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mtClean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se le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fina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o”, es d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cir,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mos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ficar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tip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 de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va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/>
          </a:p>
          <a:p>
            <a:pPr marL="12700" marR="139065">
              <a:lnSpc>
                <a:spcPct val="100099"/>
              </a:lnSpc>
            </a:pPr>
            <a:r>
              <a:rPr dirty="0" smtClean="0" sz="1800" b="1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dirty="0" smtClean="0" sz="18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len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g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uajes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ue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ie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en 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efin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18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el t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po</a:t>
            </a:r>
            <a:r>
              <a:rPr dirty="0" smtClean="0" sz="18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de 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atos de</a:t>
            </a:r>
            <a:r>
              <a:rPr dirty="0" smtClean="0" sz="18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las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-45" b="1">
                <a:solidFill>
                  <a:srgbClr val="00AFEF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iab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dirty="0" smtClean="0" sz="1800" spc="4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se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enomi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an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Len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g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uajes</a:t>
            </a:r>
            <a:r>
              <a:rPr dirty="0" smtClean="0" sz="1800" spc="-2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T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fic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s,</a:t>
            </a:r>
            <a:r>
              <a:rPr dirty="0" smtClean="0" sz="1800" spc="-2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ej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mpl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s: C,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 C++, 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#, J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1800" spc="-45" b="1">
                <a:solidFill>
                  <a:srgbClr val="00AFEF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a.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47"/>
              </a:spcBef>
            </a:pPr>
            <a:endParaRPr sz="1100"/>
          </a:p>
          <a:p>
            <a:pPr marL="12700" marR="12700">
              <a:lnSpc>
                <a:spcPct val="100000"/>
              </a:lnSpc>
            </a:pPr>
            <a:r>
              <a:rPr dirty="0" smtClean="0" sz="2400" b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mtClean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lengu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jes que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requieren definir</a:t>
            </a:r>
            <a:r>
              <a:rPr dirty="0" smtClean="0" sz="24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el tipo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 de datos</a:t>
            </a:r>
            <a:r>
              <a:rPr dirty="0" smtClean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se de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ominan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guajes 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 Tipi</a:t>
            </a:r>
            <a:r>
              <a:rPr dirty="0" smtClean="0" sz="2400" spc="5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icados,</a:t>
            </a:r>
            <a:r>
              <a:rPr dirty="0" smtClean="0" sz="24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ejemplos: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dirty="0" smtClean="0" sz="2400" spc="-35" b="1">
                <a:solidFill>
                  <a:srgbClr val="FFC000"/>
                </a:solidFill>
                <a:latin typeface="Arial"/>
                <a:cs typeface="Arial"/>
              </a:rPr>
              <a:t>y</a:t>
            </a:r>
            <a:r>
              <a:rPr dirty="0" smtClean="0" sz="2400" spc="0" b="1">
                <a:solidFill>
                  <a:srgbClr val="FFC000"/>
                </a:solidFill>
                <a:latin typeface="Arial"/>
                <a:cs typeface="Arial"/>
              </a:rPr>
              <a:t>tho</a:t>
            </a:r>
            <a:r>
              <a:rPr dirty="0" smtClean="0" sz="2400" spc="-5" b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24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PH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533650" y="132715"/>
            <a:ext cx="4377055" cy="6350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30">
                <a:solidFill>
                  <a:srgbClr val="18BAD4"/>
                </a:solidFill>
                <a:latin typeface="Calibri"/>
                <a:cs typeface="Calibri"/>
              </a:rPr>
              <a:t>Nom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b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re</a:t>
            </a:r>
            <a:r>
              <a:rPr dirty="0" smtClean="0" sz="4000" spc="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Variables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83208" y="2741688"/>
            <a:ext cx="1271778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283208" y="3016008"/>
            <a:ext cx="2553462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3531108" y="3016008"/>
            <a:ext cx="1261110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283208" y="3290328"/>
            <a:ext cx="1582674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628900" y="3290328"/>
            <a:ext cx="1747266" cy="511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283208" y="3564635"/>
            <a:ext cx="838962" cy="5112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880616" y="3564635"/>
            <a:ext cx="755142" cy="511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414399" y="890630"/>
            <a:ext cx="6948170" cy="37306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281305">
              <a:lnSpc>
                <a:spcPct val="100099"/>
              </a:lnSpc>
            </a:pPr>
            <a:r>
              <a:rPr dirty="0" smtClean="0" sz="180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rec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mbre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var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ga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ón</a:t>
            </a:r>
            <a:r>
              <a:rPr dirty="0" smtClean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 va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 va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 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mac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y sea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corto.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ra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mbre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vari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AutoNum type="arabicParenR"/>
              <a:tabLst>
                <a:tab pos="354965" algn="l"/>
              </a:tabLst>
            </a:pP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Inicie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con letra o gu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/>
              <a:buAutoNum type="arabicParenR"/>
              <a:tabLst>
                <a:tab pos="354965" algn="l"/>
              </a:tabLst>
            </a:pP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El resto pu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ser letra,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 gu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_</a:t>
            </a:r>
            <a:endParaRPr sz="1800">
              <a:latin typeface="Arial"/>
              <a:cs typeface="Arial"/>
            </a:endParaRPr>
          </a:p>
          <a:p>
            <a:pPr marL="12700" marR="3729354">
              <a:lnSpc>
                <a:spcPct val="100000"/>
              </a:lnSpc>
            </a:pPr>
            <a:r>
              <a:rPr dirty="0" smtClean="0" sz="1800" b="1">
                <a:solidFill>
                  <a:srgbClr val="00AFEF"/>
                </a:solidFill>
                <a:latin typeface="Arial"/>
                <a:cs typeface="Arial"/>
              </a:rPr>
              <a:t>Eje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o: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-10" b="1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dirty="0" smtClean="0" sz="1800" spc="-10" b="1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C000"/>
                </a:solidFill>
                <a:latin typeface="Arial"/>
                <a:cs typeface="Arial"/>
              </a:rPr>
              <a:t>ntidad</a:t>
            </a:r>
            <a:r>
              <a:rPr dirty="0" smtClean="0" sz="1800" spc="-10" b="1">
                <a:solidFill>
                  <a:srgbClr val="FFC000"/>
                </a:solidFill>
                <a:latin typeface="Arial"/>
                <a:cs typeface="Arial"/>
              </a:rPr>
              <a:t>_</a:t>
            </a:r>
            <a:r>
              <a:rPr dirty="0" smtClean="0" sz="1800" spc="0" b="1">
                <a:solidFill>
                  <a:srgbClr val="FFC000"/>
                </a:solidFill>
                <a:latin typeface="Arial"/>
                <a:cs typeface="Arial"/>
              </a:rPr>
              <a:t>gan</a:t>
            </a:r>
            <a:r>
              <a:rPr dirty="0" smtClean="0" sz="1800" spc="-10" b="1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C000"/>
                </a:solidFill>
                <a:latin typeface="Arial"/>
                <a:cs typeface="Arial"/>
              </a:rPr>
              <a:t>nci</a:t>
            </a:r>
            <a:r>
              <a:rPr dirty="0" smtClean="0" sz="1800" spc="-10" b="1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C000"/>
                </a:solidFill>
                <a:latin typeface="Arial"/>
                <a:cs typeface="Arial"/>
              </a:rPr>
              <a:t>s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=</a:t>
            </a:r>
            <a:r>
              <a:rPr dirty="0" smtClean="0" sz="1800" spc="-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5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0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0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0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0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0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-5" b="1">
                <a:solidFill>
                  <a:srgbClr val="FFC000"/>
                </a:solidFill>
                <a:latin typeface="Arial"/>
                <a:cs typeface="Arial"/>
              </a:rPr>
              <a:t>carrera202</a:t>
            </a:r>
            <a:r>
              <a:rPr dirty="0" smtClean="0" sz="1800" spc="0" b="1">
                <a:solidFill>
                  <a:srgbClr val="FFC000"/>
                </a:solidFill>
                <a:latin typeface="Arial"/>
                <a:cs typeface="Arial"/>
              </a:rPr>
              <a:t>0</a:t>
            </a:r>
            <a:r>
              <a:rPr dirty="0" smtClean="0" sz="1800" spc="3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= "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egoci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s"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C000"/>
                </a:solidFill>
                <a:latin typeface="Arial"/>
                <a:cs typeface="Arial"/>
              </a:rPr>
              <a:t>ed</a:t>
            </a:r>
            <a:r>
              <a:rPr dirty="0" smtClean="0" sz="1800" spc="-10" b="1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dirty="0" smtClean="0" sz="1800" spc="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= 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2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marL="12700" marR="12700">
              <a:lnSpc>
                <a:spcPct val="100000"/>
              </a:lnSpc>
              <a:spcBef>
                <a:spcPts val="5"/>
              </a:spcBef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A: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bre</a:t>
            </a:r>
            <a:r>
              <a:rPr dirty="0" smtClean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ariable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puede</a:t>
            </a:r>
            <a:r>
              <a:rPr dirty="0" smtClean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lle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cualquier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letra</a:t>
            </a:r>
            <a:r>
              <a:rPr dirty="0" smtClean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alfabet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reco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ble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usar</a:t>
            </a:r>
            <a:r>
              <a:rPr dirty="0" smtClean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solo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caract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res</a:t>
            </a:r>
            <a:r>
              <a:rPr dirty="0" smtClean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alfabeto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Inglés.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caracte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especiale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ni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palabras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reser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ada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187196" y="1293875"/>
            <a:ext cx="6377939" cy="33238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158108" y="561594"/>
            <a:ext cx="3289300" cy="4362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800" spc="-15">
                <a:solidFill>
                  <a:srgbClr val="00AFEF"/>
                </a:solidFill>
                <a:latin typeface="Arial"/>
                <a:cs typeface="Arial"/>
              </a:rPr>
              <a:t>Pal</a:t>
            </a:r>
            <a:r>
              <a:rPr dirty="0" smtClean="0" sz="2800" spc="-15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2800" spc="-2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dirty="0" smtClean="0" sz="2800" spc="-5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2800" spc="-15">
                <a:solidFill>
                  <a:srgbClr val="00AFEF"/>
                </a:solidFill>
                <a:latin typeface="Arial"/>
                <a:cs typeface="Arial"/>
              </a:rPr>
              <a:t>as</a:t>
            </a:r>
            <a:r>
              <a:rPr dirty="0" smtClean="0" sz="2800" spc="5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800" spc="-1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2800" spc="-1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2800" spc="-15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dirty="0" smtClean="0" sz="2800" spc="-15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2800" spc="-1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2800" spc="-10">
                <a:solidFill>
                  <a:srgbClr val="00AFEF"/>
                </a:solidFill>
                <a:latin typeface="Arial"/>
                <a:cs typeface="Arial"/>
              </a:rPr>
              <a:t>v</a:t>
            </a:r>
            <a:r>
              <a:rPr dirty="0" smtClean="0" sz="2800" spc="-2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dirty="0" smtClean="0" sz="2800" spc="-15">
                <a:solidFill>
                  <a:srgbClr val="00AFEF"/>
                </a:solidFill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37101" y="413384"/>
            <a:ext cx="1868805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var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ables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8116" y="2485656"/>
            <a:ext cx="464896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28116" y="3034296"/>
            <a:ext cx="1168146" cy="511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854707" y="3034296"/>
            <a:ext cx="1532382" cy="5112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928116" y="3308616"/>
            <a:ext cx="1143761" cy="511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830323" y="3308616"/>
            <a:ext cx="1506474" cy="5112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59586" y="2006473"/>
            <a:ext cx="6548755" cy="165671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3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ve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ifer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nte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var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le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si tie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mtClean="0" sz="1800" spc="-3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úsc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 mi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úsc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9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dirty="0" smtClean="0" sz="1800" b="1">
                <a:solidFill>
                  <a:srgbClr val="00AFEF"/>
                </a:solidFill>
                <a:latin typeface="Arial"/>
                <a:cs typeface="Arial"/>
              </a:rPr>
              <a:t>Eje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o: las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os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-45" b="1">
                <a:solidFill>
                  <a:srgbClr val="00AFEF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iab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dirty="0" smtClean="0" sz="1800" spc="4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son disti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tas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2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dirty="0" smtClean="0" sz="1800" b="1">
                <a:solidFill>
                  <a:srgbClr val="FFC000"/>
                </a:solidFill>
                <a:latin typeface="Arial"/>
                <a:cs typeface="Arial"/>
              </a:rPr>
              <a:t>Nombre</a:t>
            </a:r>
            <a:r>
              <a:rPr dirty="0" smtClean="0" sz="1800" spc="-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= "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J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uan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to"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1800" b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dirty="0" smtClean="0" sz="1800" spc="5" b="1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C000"/>
                </a:solidFill>
                <a:latin typeface="Arial"/>
                <a:cs typeface="Arial"/>
              </a:rPr>
              <a:t>mbre</a:t>
            </a:r>
            <a:r>
              <a:rPr dirty="0" smtClean="0" sz="1800" spc="-5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= "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edrito"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44700" y="1721230"/>
            <a:ext cx="4860925" cy="29368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216275" algn="l"/>
              </a:tabLst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Ut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zamos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erad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	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3"/>
              </a:spcBef>
            </a:pPr>
            <a:endParaRPr sz="650"/>
          </a:p>
          <a:p>
            <a:pPr marL="114300" marR="12700" indent="-102235">
              <a:lnSpc>
                <a:spcPts val="5760"/>
              </a:lnSpc>
              <a:tabLst>
                <a:tab pos="360045" algn="l"/>
              </a:tabLst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ama: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rador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as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gn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Forma 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asign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114300">
              <a:lnSpc>
                <a:spcPts val="2210"/>
              </a:lnSpc>
            </a:pPr>
            <a:r>
              <a:rPr dirty="0" smtClean="0" sz="2400">
                <a:solidFill>
                  <a:srgbClr val="FFC000"/>
                </a:solidFill>
                <a:latin typeface="Arial"/>
                <a:cs typeface="Arial"/>
              </a:rPr>
              <a:t>nombre_vari</a:t>
            </a:r>
            <a:r>
              <a:rPr dirty="0" smtClean="0" sz="2400" spc="-1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C000"/>
                </a:solidFill>
                <a:latin typeface="Arial"/>
                <a:cs typeface="Arial"/>
              </a:rPr>
              <a:t>b</a:t>
            </a:r>
            <a:r>
              <a:rPr dirty="0" smtClean="0" sz="2400" spc="-1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mtClean="0" sz="2400" spc="5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= v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31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14300">
              <a:lnSpc>
                <a:spcPct val="100000"/>
              </a:lnSpc>
            </a:pPr>
            <a:r>
              <a:rPr dirty="0" smtClean="0" sz="2400" spc="-5">
                <a:solidFill>
                  <a:srgbClr val="FFC000"/>
                </a:solidFill>
                <a:latin typeface="Arial"/>
                <a:cs typeface="Arial"/>
              </a:rPr>
              <a:t>eda</a:t>
            </a:r>
            <a:r>
              <a:rPr dirty="0" smtClean="0" sz="2400" spc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dirty="0" smtClean="0" sz="2400" spc="1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09292" y="554609"/>
            <a:ext cx="6478905" cy="496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200">
                <a:solidFill>
                  <a:srgbClr val="00AFEF"/>
                </a:solidFill>
                <a:latin typeface="Arial"/>
                <a:cs typeface="Arial"/>
              </a:rPr>
              <a:t>Asign</a:t>
            </a:r>
            <a:r>
              <a:rPr dirty="0" smtClean="0" sz="3200" spc="-2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00AFEF"/>
                </a:solidFill>
                <a:latin typeface="Arial"/>
                <a:cs typeface="Arial"/>
              </a:rPr>
              <a:t>ción:</a:t>
            </a:r>
            <a:r>
              <a:rPr dirty="0" smtClean="0" sz="3200" spc="-25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dirty="0" smtClean="0" sz="3200" spc="-1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3200" spc="-15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00AFEF"/>
                </a:solidFill>
                <a:latin typeface="Arial"/>
                <a:cs typeface="Arial"/>
              </a:rPr>
              <a:t>valor</a:t>
            </a:r>
            <a:r>
              <a:rPr dirty="0" smtClean="0" sz="3200" spc="-25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00AFEF"/>
                </a:solidFill>
                <a:latin typeface="Arial"/>
                <a:cs typeface="Arial"/>
              </a:rPr>
              <a:t>a </a:t>
            </a:r>
            <a:r>
              <a:rPr dirty="0" smtClean="0" sz="3200" spc="-15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dirty="0" smtClean="0" sz="3200" spc="0">
                <a:solidFill>
                  <a:srgbClr val="00AFEF"/>
                </a:solidFill>
                <a:latin typeface="Arial"/>
                <a:cs typeface="Arial"/>
              </a:rPr>
              <a:t>na</a:t>
            </a:r>
            <a:r>
              <a:rPr dirty="0" smtClean="0" sz="3200" spc="-1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3200" spc="0">
                <a:solidFill>
                  <a:srgbClr val="00AFEF"/>
                </a:solidFill>
                <a:latin typeface="Arial"/>
                <a:cs typeface="Arial"/>
              </a:rPr>
              <a:t>vari</a:t>
            </a:r>
            <a:r>
              <a:rPr dirty="0" smtClean="0" sz="3200" spc="-1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3200" spc="0">
                <a:solidFill>
                  <a:srgbClr val="00AFEF"/>
                </a:solidFill>
                <a:latin typeface="Arial"/>
                <a:cs typeface="Arial"/>
              </a:rPr>
              <a:t>ble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78867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Tipos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Dat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s: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nt,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float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648335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ra almacenar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val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res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numérico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991235" indent="-342900">
              <a:lnSpc>
                <a:spcPct val="100000"/>
              </a:lnSpc>
              <a:buFont typeface="Arial"/>
              <a:buChar char="•"/>
              <a:tabLst>
                <a:tab pos="990600" algn="l"/>
              </a:tabLst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Enteros, nos per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iten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almacenar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números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sin</a:t>
            </a:r>
            <a:endParaRPr sz="2400">
              <a:latin typeface="Arial"/>
              <a:cs typeface="Arial"/>
            </a:endParaRPr>
          </a:p>
          <a:p>
            <a:pPr marL="991235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decima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2400">
              <a:latin typeface="Arial"/>
              <a:cs typeface="Arial"/>
            </a:endParaRPr>
          </a:p>
          <a:p>
            <a:pPr marL="991235" marR="12700" indent="-342900">
              <a:lnSpc>
                <a:spcPct val="100000"/>
              </a:lnSpc>
              <a:buFont typeface="Arial"/>
              <a:buChar char="•"/>
              <a:tabLst>
                <a:tab pos="990600" algn="l"/>
              </a:tabLst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Flotantes, nos pe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miten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almacenar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números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decimales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4252" y="2983992"/>
            <a:ext cx="1860042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254252" y="3349752"/>
            <a:ext cx="572261" cy="67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508760" y="3349752"/>
            <a:ext cx="1172717" cy="67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083051" y="3349752"/>
            <a:ext cx="572262" cy="677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254252" y="3715511"/>
            <a:ext cx="589026" cy="6774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524000" y="3715511"/>
            <a:ext cx="1172718" cy="6774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431416" y="3076701"/>
            <a:ext cx="1482725" cy="11074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00AFEF"/>
                </a:solidFill>
                <a:latin typeface="Arial"/>
                <a:cs typeface="Arial"/>
              </a:rPr>
              <a:t>Ejem</a:t>
            </a:r>
            <a:r>
              <a:rPr dirty="0" smtClean="0" sz="2400" spc="-10" b="1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los: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FFC000"/>
                </a:solidFill>
                <a:latin typeface="Arial"/>
                <a:cs typeface="Arial"/>
              </a:rPr>
              <a:t>a </a:t>
            </a:r>
            <a:r>
              <a:rPr dirty="0" smtClean="0" sz="2400" b="1">
                <a:solidFill>
                  <a:srgbClr val="00AFEF"/>
                </a:solidFill>
                <a:latin typeface="Arial"/>
                <a:cs typeface="Arial"/>
              </a:rPr>
              <a:t>= 5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FFC000"/>
                </a:solidFill>
                <a:latin typeface="Arial"/>
                <a:cs typeface="Arial"/>
              </a:rPr>
              <a:t>b</a:t>
            </a:r>
            <a:r>
              <a:rPr dirty="0" smtClean="0" sz="2400" spc="-10" b="1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= </a:t>
            </a:r>
            <a:r>
              <a:rPr dirty="0" smtClean="0" sz="2400" spc="-10" b="1">
                <a:solidFill>
                  <a:srgbClr val="00AFEF"/>
                </a:solidFill>
                <a:latin typeface="Arial"/>
                <a:cs typeface="Arial"/>
              </a:rPr>
              <a:t>7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.5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60597" y="3442716"/>
            <a:ext cx="4330065" cy="7416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FFFFFF"/>
                </a:solidFill>
                <a:latin typeface="Arial"/>
                <a:cs typeface="Arial"/>
              </a:rPr>
              <a:t>5 </a:t>
            </a: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es un núme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ente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mtClean="0" sz="2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7.5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 un número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flotante - float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Pavilion</dc:creator>
  <dc:title>This is your presentation title</dc:title>
  <dcterms:created xsi:type="dcterms:W3CDTF">2019-11-08T16:06:01Z</dcterms:created>
  <dcterms:modified xsi:type="dcterms:W3CDTF">2019-11-08T16:06:01Z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2019-09-27T00:00:00Z</vt:filetime>
  </property>
  <property fmtid="{D5CDD505-2E9C-101B-9397-08002B2CF9AE}" pid="3" name="LastSaved">
    <vt:filetime>2019-11-08T00:00:00Z</vt:filetime>
  </property>
</Properties>
</file>