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84" r:id="rId3"/>
    <p:sldId id="259" r:id="rId4"/>
    <p:sldId id="283" r:id="rId5"/>
    <p:sldId id="285" r:id="rId6"/>
    <p:sldId id="258" r:id="rId7"/>
    <p:sldId id="298" r:id="rId8"/>
    <p:sldId id="300" r:id="rId9"/>
    <p:sldId id="301" r:id="rId10"/>
    <p:sldId id="262" r:id="rId11"/>
    <p:sldId id="288" r:id="rId12"/>
    <p:sldId id="289" r:id="rId13"/>
    <p:sldId id="290" r:id="rId14"/>
    <p:sldId id="302" r:id="rId15"/>
    <p:sldId id="303" r:id="rId16"/>
    <p:sldId id="305" r:id="rId17"/>
    <p:sldId id="291" r:id="rId18"/>
    <p:sldId id="292" r:id="rId19"/>
    <p:sldId id="293" r:id="rId20"/>
    <p:sldId id="344" r:id="rId21"/>
    <p:sldId id="345" r:id="rId22"/>
    <p:sldId id="295" r:id="rId23"/>
    <p:sldId id="296" r:id="rId24"/>
    <p:sldId id="346" r:id="rId25"/>
    <p:sldId id="267" r:id="rId26"/>
    <p:sldId id="347" r:id="rId27"/>
    <p:sldId id="355" r:id="rId28"/>
    <p:sldId id="354" r:id="rId29"/>
    <p:sldId id="356" r:id="rId30"/>
    <p:sldId id="350" r:id="rId31"/>
    <p:sldId id="357" r:id="rId32"/>
    <p:sldId id="353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0" autoAdjust="0"/>
    <p:restoredTop sz="91897" autoAdjust="0"/>
  </p:normalViewPr>
  <p:slideViewPr>
    <p:cSldViewPr>
      <p:cViewPr varScale="1">
        <p:scale>
          <a:sx n="53" d="100"/>
          <a:sy n="53" d="100"/>
        </p:scale>
        <p:origin x="90" y="5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15/11/2019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9803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931562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11/15/2019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 dirty="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mclibre.org/consultar/python/lecciones/python-if-else.html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95056" y="2032683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compuestas y 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 err="1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 err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 err="1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if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if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print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else: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print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52" y="1541486"/>
            <a:ext cx="5548333" cy="2351612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9644" y="3465576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1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4691605" cy="11473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que diga si un número dado por el usuario es positivo, negativo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600" y="3240121"/>
            <a:ext cx="2316453" cy="144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788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5986988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un número (x)</a:t>
            </a:r>
          </a:p>
          <a:p>
            <a:pPr marL="342900" indent="-342900">
              <a:buAutoNum type="arabicPeriod"/>
            </a:pPr>
            <a:r>
              <a:rPr lang="es-MX" sz="2400" dirty="0"/>
              <a:t>Si x &gt; 0</a:t>
            </a:r>
          </a:p>
          <a:p>
            <a:r>
              <a:rPr lang="es-MX" sz="2400" dirty="0"/>
              <a:t>    	Escribir(“x es un número positivo”)</a:t>
            </a:r>
          </a:p>
          <a:p>
            <a:r>
              <a:rPr lang="es-MX" sz="2400" dirty="0"/>
              <a:t>    SiNo</a:t>
            </a:r>
          </a:p>
          <a:p>
            <a:r>
              <a:rPr lang="es-MX" sz="2400" dirty="0"/>
              <a:t>        Si x &lt; 0</a:t>
            </a:r>
          </a:p>
          <a:p>
            <a:r>
              <a:rPr lang="es-MX" sz="2400" dirty="0"/>
              <a:t>             Escribir(“x es un número negativo”)</a:t>
            </a:r>
          </a:p>
          <a:p>
            <a:r>
              <a:rPr lang="es-MX" sz="2400" dirty="0"/>
              <a:t>        SiNo</a:t>
            </a:r>
          </a:p>
          <a:p>
            <a:r>
              <a:rPr lang="es-MX" sz="2400" dirty="0"/>
              <a:t>    	Escribir(“x es cero”)</a:t>
            </a:r>
          </a:p>
        </p:txBody>
      </p:sp>
    </p:spTree>
    <p:extLst>
      <p:ext uri="{BB962C8B-B14F-4D97-AF65-F5344CB8AC3E}">
        <p14:creationId xmlns:p14="http://schemas.microsoft.com/office/powerpoint/2010/main" val="3462819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2991084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1913371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733550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03341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00545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787544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759577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DF7EFDFB-916F-4B20-B558-AEFA0ABE787C}"/>
              </a:ext>
            </a:extLst>
          </p:cNvPr>
          <p:cNvSpPr txBox="1"/>
          <p:nvPr/>
        </p:nvSpPr>
        <p:spPr>
          <a:xfrm>
            <a:off x="2787752" y="266191"/>
            <a:ext cx="3649700" cy="10731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EA8F986F-5BA0-4441-9CCA-5688A99A74E9}"/>
              </a:ext>
            </a:extLst>
          </p:cNvPr>
          <p:cNvSpPr txBox="1"/>
          <p:nvPr/>
        </p:nvSpPr>
        <p:spPr>
          <a:xfrm>
            <a:off x="772668" y="438150"/>
            <a:ext cx="294132" cy="4526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if dentro de las acciones del else.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78003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364232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AAFCB65-DF48-428D-9512-4AC10FF8182F}"/>
              </a:ext>
            </a:extLst>
          </p:cNvPr>
          <p:cNvSpPr/>
          <p:nvPr/>
        </p:nvSpPr>
        <p:spPr>
          <a:xfrm>
            <a:off x="2783401" y="3549301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32343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esPositivo</a:t>
            </a: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si el número es positivo, negativo o cero. 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script principal, pedir un número y mandar llamar la función.</a:t>
            </a:r>
            <a:endParaRPr lang="es-ES" sz="20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040D218E-375F-4908-A2F5-882F1797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502918"/>
              </p:ext>
            </p:extLst>
          </p:nvPr>
        </p:nvGraphicFramePr>
        <p:xfrm>
          <a:off x="2047641" y="2778774"/>
          <a:ext cx="4664202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6043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468159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Número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5 es positivo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-3 es negativo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número 0 es cero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047641" y="2390282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47641" y="4350621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10934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679668"/>
            <a:ext cx="7152227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calculadora</a:t>
            </a: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(a y b) y un carácter que representa la operación a efectuar (* / + -).  Si el operador es: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+  mostrar el resultado de </a:t>
            </a:r>
            <a:r>
              <a:rPr lang="es-MX" sz="1400" dirty="0" err="1">
                <a:solidFill>
                  <a:srgbClr val="C5DAEB"/>
                </a:solidFill>
                <a:cs typeface="Calibri"/>
              </a:rPr>
              <a:t>a+b</a:t>
            </a:r>
            <a:endParaRPr lang="es-MX" sz="1400" dirty="0">
              <a:solidFill>
                <a:srgbClr val="C5DAEB"/>
              </a:solidFill>
              <a:cs typeface="Calibri"/>
            </a:endParaRPr>
          </a:p>
          <a:p>
            <a:pPr marL="469900" marR="12700" lvl="1"/>
            <a:r>
              <a:rPr lang="es-MX" sz="1400" spc="-10" dirty="0">
                <a:solidFill>
                  <a:srgbClr val="C5DAEB"/>
                </a:solidFill>
                <a:cs typeface="Calibri"/>
              </a:rPr>
              <a:t>-</a:t>
            </a:r>
            <a:r>
              <a:rPr lang="es-MX" sz="1400" spc="15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mostrar el resultado de a-b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*  mostrar el resultado de a*b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/  mostrar el resultado de a/b</a:t>
            </a:r>
          </a:p>
          <a:p>
            <a:pPr marL="469900" marR="12700" lvl="1"/>
            <a:r>
              <a:rPr lang="es-MX" sz="1400" dirty="0">
                <a:solidFill>
                  <a:srgbClr val="C5DAEB"/>
                </a:solidFill>
                <a:cs typeface="Calibri"/>
              </a:rPr>
              <a:t>Si el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operador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difere</a:t>
            </a:r>
            <a:r>
              <a:rPr lang="es-MX" sz="14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te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 </a:t>
            </a:r>
            <a:r>
              <a:rPr lang="es-MX" sz="1400" spc="-10" dirty="0">
                <a:solidFill>
                  <a:srgbClr val="C5DAEB"/>
                </a:solidFill>
                <a:cs typeface="Calibri"/>
              </a:rPr>
              <a:t>mostrar operador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no</a:t>
            </a:r>
            <a:r>
              <a:rPr lang="es-MX" sz="14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vál</a:t>
            </a:r>
            <a:r>
              <a:rPr lang="es-MX" sz="1400" spc="-5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do.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dos números y el operador, y mandar llamar la función.</a:t>
            </a:r>
            <a:endParaRPr lang="es-ES" sz="14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1545335" y="262163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6277457" y="1276256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194378"/>
              </p:ext>
            </p:extLst>
          </p:nvPr>
        </p:nvGraphicFramePr>
        <p:xfrm>
          <a:off x="1545335" y="2943790"/>
          <a:ext cx="668014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39076654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2990306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Mensaje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El resultado es 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El resultado es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848"/>
                  </a:ext>
                </a:extLst>
              </a:tr>
              <a:tr h="333737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Operador no valido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0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53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areaCirculo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el radio del círculo y regresa como resultado el área del círculo. Utiliza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math.pi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Importar </a:t>
            </a:r>
            <a:r>
              <a:rPr lang="es-MX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math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un número.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9527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745683"/>
              </p:ext>
            </p:extLst>
          </p:nvPr>
        </p:nvGraphicFramePr>
        <p:xfrm>
          <a:off x="2159060" y="3274905"/>
          <a:ext cx="256534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540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63.61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211.24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17" name="Imagen 16">
            <a:extLst>
              <a:ext uri="{FF2B5EF4-FFF2-40B4-BE49-F238E27FC236}">
                <a16:creationId xmlns:a16="http://schemas.microsoft.com/office/drawing/2014/main" id="{B3BA59B6-3A73-4EB2-9899-023635F3B81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461" y="1197101"/>
            <a:ext cx="1656039" cy="165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5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05025" y="626063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880" y="1274605"/>
            <a:ext cx="5326095" cy="147732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areaTriangulo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base y la altura del triángulo y regresa como resultado el área del triángulo. </a:t>
            </a:r>
          </a:p>
          <a:p>
            <a:pPr marL="355600" marR="12700" lvl="1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base y la altura. Mandar llamar la función e imprimir el resultado.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" name="object 25">
            <a:extLst>
              <a:ext uri="{FF2B5EF4-FFF2-40B4-BE49-F238E27FC236}">
                <a16:creationId xmlns:a16="http://schemas.microsoft.com/office/drawing/2014/main" id="{D5977E62-FCA7-4C79-8659-D5A80BA4B75F}"/>
              </a:ext>
            </a:extLst>
          </p:cNvPr>
          <p:cNvSpPr txBox="1"/>
          <p:nvPr/>
        </p:nvSpPr>
        <p:spPr>
          <a:xfrm>
            <a:off x="215906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206071" y="3648539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14" name="Tabla 15">
            <a:extLst>
              <a:ext uri="{FF2B5EF4-FFF2-40B4-BE49-F238E27FC236}">
                <a16:creationId xmlns:a16="http://schemas.microsoft.com/office/drawing/2014/main" id="{F137AA55-CAF0-4A70-9042-12E098D1A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551706"/>
              </p:ext>
            </p:extLst>
          </p:nvPr>
        </p:nvGraphicFramePr>
        <p:xfrm>
          <a:off x="2159060" y="3409950"/>
          <a:ext cx="256534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371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925485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925485">
                  <a:extLst>
                    <a:ext uri="{9D8B030D-6E8A-4147-A177-3AD203B41FA5}">
                      <a16:colId xmlns:a16="http://schemas.microsoft.com/office/drawing/2014/main" val="16949474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Area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18.675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</a:tbl>
          </a:graphicData>
        </a:graphic>
      </p:graphicFrame>
      <p:pic>
        <p:nvPicPr>
          <p:cNvPr id="23" name="Imagen 22">
            <a:extLst>
              <a:ext uri="{FF2B5EF4-FFF2-40B4-BE49-F238E27FC236}">
                <a16:creationId xmlns:a16="http://schemas.microsoft.com/office/drawing/2014/main" id="{BAF82642-0584-4BCB-AA81-57AB119E3B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3839" y="1148607"/>
            <a:ext cx="1539368" cy="1539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37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360822" y="223266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85764" y="900663"/>
            <a:ext cx="4940658" cy="16710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</a:rPr>
              <a:t>masaCorporal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altura 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(metros) y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peso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(kilogramos) de una persona. La función debe calcular e imprimir el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índice de masa corporal (IMC). Después calcular el nivel al que corresponde de acuerdo a la siguiente tabla, haciendo uso del 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-anidado.</a:t>
            </a:r>
          </a:p>
          <a:p>
            <a:pPr marL="12700" marR="12700" algn="just"/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En el script principal, pedir la altura y el peso. Mandar llamar la función.</a:t>
            </a:r>
            <a:endParaRPr lang="es-ES" sz="1600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12700" marR="12700" algn="just">
              <a:spcAft>
                <a:spcPts val="600"/>
              </a:spcAft>
            </a:pPr>
            <a:endParaRPr sz="16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035377" y="2719369"/>
            <a:ext cx="2031492" cy="11231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14" name="Tabla 20">
            <a:extLst>
              <a:ext uri="{FF2B5EF4-FFF2-40B4-BE49-F238E27FC236}">
                <a16:creationId xmlns:a16="http://schemas.microsoft.com/office/drawing/2014/main" id="{658CB74F-5DE5-44C9-B09A-2D885B5C4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456900"/>
              </p:ext>
            </p:extLst>
          </p:nvPr>
        </p:nvGraphicFramePr>
        <p:xfrm>
          <a:off x="6403555" y="-19050"/>
          <a:ext cx="2740445" cy="256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96">
                  <a:extLst>
                    <a:ext uri="{9D8B030D-6E8A-4147-A177-3AD203B41FA5}">
                      <a16:colId xmlns:a16="http://schemas.microsoft.com/office/drawing/2014/main" val="3841737167"/>
                    </a:ext>
                  </a:extLst>
                </a:gridCol>
                <a:gridCol w="1685749">
                  <a:extLst>
                    <a:ext uri="{9D8B030D-6E8A-4147-A177-3AD203B41FA5}">
                      <a16:colId xmlns:a16="http://schemas.microsoft.com/office/drawing/2014/main" val="516758453"/>
                    </a:ext>
                  </a:extLst>
                </a:gridCol>
              </a:tblGrid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098829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&lt;18.5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22944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18.5 - 24.9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440568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25 - 26.9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8320062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27 - 29.9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 err="1"/>
                        <a:t>Preobesidad</a:t>
                      </a:r>
                      <a:endParaRPr lang="es-MX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791633"/>
                  </a:ext>
                </a:extLst>
              </a:tr>
              <a:tr h="319189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30 - 34.9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leve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579072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35 - 39.9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516276"/>
                  </a:ext>
                </a:extLst>
              </a:tr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&gt;=40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4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55042"/>
                  </a:ext>
                </a:extLst>
              </a:tr>
            </a:tbl>
          </a:graphicData>
        </a:graphic>
      </p:graphicFrame>
      <p:sp>
        <p:nvSpPr>
          <p:cNvPr id="22" name="object 25">
            <a:extLst>
              <a:ext uri="{FF2B5EF4-FFF2-40B4-BE49-F238E27FC236}">
                <a16:creationId xmlns:a16="http://schemas.microsoft.com/office/drawing/2014/main" id="{8E1901B5-A117-4469-A0AF-3AB37FDFC24A}"/>
              </a:ext>
            </a:extLst>
          </p:cNvPr>
          <p:cNvSpPr txBox="1"/>
          <p:nvPr/>
        </p:nvSpPr>
        <p:spPr>
          <a:xfrm>
            <a:off x="542543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58945" y="4341218"/>
            <a:ext cx="27404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graphicFrame>
        <p:nvGraphicFramePr>
          <p:cNvPr id="25" name="Tabla 15">
            <a:extLst>
              <a:ext uri="{FF2B5EF4-FFF2-40B4-BE49-F238E27FC236}">
                <a16:creationId xmlns:a16="http://schemas.microsoft.com/office/drawing/2014/main" id="{2C3891AA-9F3C-4425-A740-B0D6A38B03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331555"/>
              </p:ext>
            </p:extLst>
          </p:nvPr>
        </p:nvGraphicFramePr>
        <p:xfrm>
          <a:off x="504065" y="3054887"/>
          <a:ext cx="4651064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964">
                  <a:extLst>
                    <a:ext uri="{9D8B030D-6E8A-4147-A177-3AD203B41FA5}">
                      <a16:colId xmlns:a16="http://schemas.microsoft.com/office/drawing/2014/main" val="2558049104"/>
                    </a:ext>
                  </a:extLst>
                </a:gridCol>
                <a:gridCol w="727714">
                  <a:extLst>
                    <a:ext uri="{9D8B030D-6E8A-4147-A177-3AD203B41FA5}">
                      <a16:colId xmlns:a16="http://schemas.microsoft.com/office/drawing/2014/main" val="2289536505"/>
                    </a:ext>
                  </a:extLst>
                </a:gridCol>
                <a:gridCol w="823440">
                  <a:extLst>
                    <a:ext uri="{9D8B030D-6E8A-4147-A177-3AD203B41FA5}">
                      <a16:colId xmlns:a16="http://schemas.microsoft.com/office/drawing/2014/main" val="3404614168"/>
                    </a:ext>
                  </a:extLst>
                </a:gridCol>
                <a:gridCol w="2222946">
                  <a:extLst>
                    <a:ext uri="{9D8B030D-6E8A-4147-A177-3AD203B41FA5}">
                      <a16:colId xmlns:a16="http://schemas.microsoft.com/office/drawing/2014/main" val="20329068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IMC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Nivel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75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adecuado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048181"/>
                  </a:ext>
                </a:extLst>
              </a:tr>
              <a:tr h="157595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Peso insuficiente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511534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41.52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grave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6330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Obesidad moderada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31026"/>
                  </a:ext>
                </a:extLst>
              </a:tr>
              <a:tr h="322052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26.23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Sobrepeso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213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3807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6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1161287"/>
            <a:ext cx="6677407" cy="30548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9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1. Es positivo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2. Calculadora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3. Área del círculo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4. Área del triángulo</a:t>
            </a: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5. Masa corporal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  <a:latin typeface="Calibri"/>
              <a:cs typeface="Calibri"/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latin typeface="Calibri"/>
                <a:cs typeface="Calibri"/>
              </a:rPr>
              <a:t>Pide una opción y la función debe regresar el valor de la opción.</a:t>
            </a:r>
            <a:endParaRPr lang="es-MX" sz="19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529" y="4411726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7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71117" y="1219801"/>
            <a:ext cx="6192776" cy="21139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mande llamar la función del menú y de acuerdo a la opción seleccionada por el usuario le dé la oportunidad de ejecutar cualquiera de las funciones que han sido construidas anteriormente, haciendo uso del </a:t>
            </a:r>
            <a:r>
              <a:rPr lang="es-MX" sz="2400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sz="24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sz="24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endParaRPr lang="es-MX" sz="2400" dirty="0">
              <a:solidFill>
                <a:srgbClr val="C5DAEB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052829" y="3923699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condicionales_matricula.py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400" y="4709157"/>
            <a:ext cx="456945" cy="24132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178091" y="2119505"/>
            <a:ext cx="8051130" cy="6454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</a:pPr>
            <a:endParaRPr sz="600" dirty="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lang="es-MX"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ttp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: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www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m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cl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bre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org/c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nsulta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r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/leccione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sz="2000" u="heavy" spc="-1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sz="2000" u="heavy" spc="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-i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f-</a:t>
            </a:r>
            <a:r>
              <a:rPr sz="2000" u="heavy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2000" u="heavy" spc="-5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se</a:t>
            </a:r>
            <a:r>
              <a:rPr sz="2000" u="heavy" spc="-1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2000" u="heavy" spc="0" dirty="0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html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429000" y="1593215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if.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if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Pedir la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200" y="1698400"/>
            <a:ext cx="6112456" cy="1635350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90622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</TotalTime>
  <Words>1480</Words>
  <Application>Microsoft Office PowerPoint</Application>
  <PresentationFormat>Presentación en pantalla (16:9)</PresentationFormat>
  <Paragraphs>304</Paragraphs>
  <Slides>33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Ejercicio 5</vt:lpstr>
      <vt:lpstr>Ejercicio 6</vt:lpstr>
      <vt:lpstr>Ejercicio 7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74</cp:revision>
  <dcterms:created xsi:type="dcterms:W3CDTF">2019-07-18T13:32:30Z</dcterms:created>
  <dcterms:modified xsi:type="dcterms:W3CDTF">2019-11-15T16:48:44Z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