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349" r:id="rId2"/>
    <p:sldId id="296" r:id="rId3"/>
    <p:sldId id="258" r:id="rId4"/>
    <p:sldId id="301" r:id="rId5"/>
    <p:sldId id="302" r:id="rId6"/>
    <p:sldId id="303" r:id="rId7"/>
    <p:sldId id="309" r:id="rId8"/>
    <p:sldId id="310" r:id="rId9"/>
    <p:sldId id="305" r:id="rId10"/>
    <p:sldId id="304" r:id="rId11"/>
    <p:sldId id="313" r:id="rId12"/>
    <p:sldId id="314" r:id="rId13"/>
    <p:sldId id="340" r:id="rId14"/>
    <p:sldId id="306" r:id="rId15"/>
    <p:sldId id="307" r:id="rId16"/>
    <p:sldId id="311" r:id="rId17"/>
    <p:sldId id="308" r:id="rId18"/>
    <p:sldId id="320" r:id="rId19"/>
    <p:sldId id="348" r:id="rId20"/>
    <p:sldId id="325" r:id="rId21"/>
    <p:sldId id="347" r:id="rId22"/>
    <p:sldId id="337" r:id="rId23"/>
    <p:sldId id="327" r:id="rId24"/>
    <p:sldId id="328" r:id="rId25"/>
    <p:sldId id="335" r:id="rId26"/>
    <p:sldId id="336" r:id="rId27"/>
    <p:sldId id="315" r:id="rId28"/>
    <p:sldId id="316" r:id="rId29"/>
    <p:sldId id="317" r:id="rId30"/>
    <p:sldId id="344" r:id="rId31"/>
    <p:sldId id="345" r:id="rId32"/>
    <p:sldId id="346" r:id="rId33"/>
    <p:sldId id="282" r:id="rId34"/>
  </p:sldIdLst>
  <p:sldSz cx="9144000" cy="5143500" type="screen16x9"/>
  <p:notesSz cx="9144000" cy="51435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3" autoAdjust="0"/>
    <p:restoredTop sz="89748" autoAdjust="0"/>
  </p:normalViewPr>
  <p:slideViewPr>
    <p:cSldViewPr>
      <p:cViewPr varScale="1">
        <p:scale>
          <a:sx n="96" d="100"/>
          <a:sy n="96" d="100"/>
        </p:scale>
        <p:origin x="678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E446DF-9999-4303-AE22-481223A99AC3}" type="datetimeFigureOut">
              <a:rPr lang="es-MX" smtClean="0"/>
              <a:t>24/08/2019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47943-BED9-4F50-9608-342FFFFC6AE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1290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20363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00046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262550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30899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02924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788698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158847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176794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7285846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313334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30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051305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52754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31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308212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32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5039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85225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4056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9525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9727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93245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483122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66723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24/08/2019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645703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97695" y="66294"/>
            <a:ext cx="7748608" cy="1257249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27795" y="2071877"/>
            <a:ext cx="5488409" cy="290281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jpg"/><Relationship Id="rId5" Type="http://schemas.openxmlformats.org/officeDocument/2006/relationships/hyperlink" Target="https://thonny.org/" TargetMode="Externa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85750"/>
            <a:ext cx="6683220" cy="1102519"/>
          </a:xfrm>
        </p:spPr>
        <p:txBody>
          <a:bodyPr rtlCol="0">
            <a:noAutofit/>
          </a:bodyPr>
          <a:lstStyle/>
          <a:p>
            <a:pPr>
              <a:defRPr/>
            </a:pPr>
            <a:r>
              <a:rPr lang="es-MX" sz="2800" dirty="0">
                <a:solidFill>
                  <a:srgbClr val="FFC000"/>
                </a:solidFill>
                <a:latin typeface="+mn-lt"/>
              </a:rPr>
              <a:t>TC1028 </a:t>
            </a:r>
            <a:br>
              <a:rPr lang="es-MX" sz="2800" dirty="0">
                <a:solidFill>
                  <a:srgbClr val="FFC000"/>
                </a:solidFill>
                <a:latin typeface="+mn-lt"/>
              </a:rPr>
            </a:br>
            <a:r>
              <a:rPr lang="es-MX" sz="2800" dirty="0">
                <a:solidFill>
                  <a:srgbClr val="FFC000"/>
                </a:solidFill>
                <a:latin typeface="+mn-lt"/>
              </a:rPr>
              <a:t>Pensamiento Computacional para Ingeniería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1352550"/>
            <a:ext cx="6019800" cy="1447800"/>
          </a:xfrm>
        </p:spPr>
        <p:txBody>
          <a:bodyPr rtlCol="0">
            <a:normAutofit fontScale="8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defRPr/>
            </a:pPr>
            <a:r>
              <a:rPr lang="es-MX" sz="38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Componentes de un programa y tipos de datos</a:t>
            </a:r>
          </a:p>
          <a:p>
            <a:pPr>
              <a:defRPr/>
            </a:pPr>
            <a:r>
              <a:rPr lang="es-MX" sz="2400" dirty="0">
                <a:solidFill>
                  <a:schemeClr val="accent6">
                    <a:lumMod val="75000"/>
                  </a:schemeClr>
                </a:solidFill>
              </a:rPr>
              <a:t>Tecnológico de Monterrey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538766D-624C-4589-B458-E4979F95A3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0" y="2724150"/>
            <a:ext cx="2629631" cy="213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22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56128" y="1020190"/>
            <a:ext cx="4454271" cy="953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6000" dirty="0">
                <a:solidFill>
                  <a:srgbClr val="18BAD4"/>
                </a:solidFill>
                <a:latin typeface="Calibri"/>
                <a:cs typeface="Calibri"/>
              </a:rPr>
              <a:t>Instrucciones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07571" y="2050117"/>
            <a:ext cx="5180068" cy="227423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Unidad ejecutable más pequeña de un programa. Las instrucciones controlan el flujo u orden de ejecución.</a:t>
            </a:r>
          </a:p>
          <a:p>
            <a:pPr marL="12700" marR="12700" algn="just">
              <a:lnSpc>
                <a:spcPct val="100000"/>
              </a:lnSpc>
            </a:pPr>
            <a:endParaRPr lang="es-MX" sz="2000" dirty="0">
              <a:solidFill>
                <a:srgbClr val="C5DAEB"/>
              </a:solidFill>
              <a:cs typeface="Calibri"/>
            </a:endParaRP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Ejemplos: and, break,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continue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elif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else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for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if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import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is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not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or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p</a:t>
            </a:r>
            <a:r>
              <a:rPr lang="en-US" sz="2000" dirty="0" err="1">
                <a:solidFill>
                  <a:srgbClr val="C5DAEB"/>
                </a:solidFill>
                <a:cs typeface="Calibri"/>
              </a:rPr>
              <a:t>rint</a:t>
            </a:r>
            <a:r>
              <a:rPr lang="en-US" sz="2000" dirty="0">
                <a:solidFill>
                  <a:srgbClr val="C5DAEB"/>
                </a:solidFill>
                <a:cs typeface="Calibri"/>
              </a:rPr>
              <a:t>, return, while, with, etc.</a:t>
            </a:r>
            <a:endParaRPr lang="es-MX" sz="200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2452" y="2151888"/>
            <a:ext cx="652796" cy="719836"/>
          </a:xfrm>
          <a:custGeom>
            <a:avLst/>
            <a:gdLst/>
            <a:ahLst/>
            <a:cxnLst/>
            <a:rect l="l" t="t" r="r" b="b"/>
            <a:pathLst>
              <a:path w="652796" h="719836">
                <a:moveTo>
                  <a:pt x="578230" y="0"/>
                </a:moveTo>
                <a:lnTo>
                  <a:pt x="528828" y="4825"/>
                </a:lnTo>
                <a:lnTo>
                  <a:pt x="469899" y="19557"/>
                </a:lnTo>
                <a:lnTo>
                  <a:pt x="430657" y="35813"/>
                </a:lnTo>
                <a:lnTo>
                  <a:pt x="395097" y="55118"/>
                </a:lnTo>
                <a:lnTo>
                  <a:pt x="380110" y="67056"/>
                </a:lnTo>
                <a:lnTo>
                  <a:pt x="372617" y="72643"/>
                </a:lnTo>
                <a:lnTo>
                  <a:pt x="367284" y="79501"/>
                </a:lnTo>
                <a:lnTo>
                  <a:pt x="360934" y="85725"/>
                </a:lnTo>
                <a:lnTo>
                  <a:pt x="356616" y="92582"/>
                </a:lnTo>
                <a:lnTo>
                  <a:pt x="209041" y="321437"/>
                </a:lnTo>
                <a:lnTo>
                  <a:pt x="13462" y="363728"/>
                </a:lnTo>
                <a:lnTo>
                  <a:pt x="8128" y="365887"/>
                </a:lnTo>
                <a:lnTo>
                  <a:pt x="4571" y="367538"/>
                </a:lnTo>
                <a:lnTo>
                  <a:pt x="1269" y="370205"/>
                </a:lnTo>
                <a:lnTo>
                  <a:pt x="0" y="373380"/>
                </a:lnTo>
                <a:lnTo>
                  <a:pt x="634" y="376174"/>
                </a:lnTo>
                <a:lnTo>
                  <a:pt x="2412" y="379730"/>
                </a:lnTo>
                <a:lnTo>
                  <a:pt x="5080" y="383031"/>
                </a:lnTo>
                <a:lnTo>
                  <a:pt x="9778" y="386842"/>
                </a:lnTo>
                <a:lnTo>
                  <a:pt x="121158" y="457835"/>
                </a:lnTo>
                <a:lnTo>
                  <a:pt x="111759" y="472567"/>
                </a:lnTo>
                <a:lnTo>
                  <a:pt x="63627" y="492632"/>
                </a:lnTo>
                <a:lnTo>
                  <a:pt x="51053" y="505968"/>
                </a:lnTo>
                <a:lnTo>
                  <a:pt x="51815" y="509778"/>
                </a:lnTo>
                <a:lnTo>
                  <a:pt x="363220" y="716026"/>
                </a:lnTo>
                <a:lnTo>
                  <a:pt x="372872" y="719836"/>
                </a:lnTo>
                <a:lnTo>
                  <a:pt x="377697" y="719709"/>
                </a:lnTo>
                <a:lnTo>
                  <a:pt x="388366" y="701929"/>
                </a:lnTo>
                <a:lnTo>
                  <a:pt x="386841" y="649859"/>
                </a:lnTo>
                <a:lnTo>
                  <a:pt x="396240" y="635126"/>
                </a:lnTo>
                <a:lnTo>
                  <a:pt x="513617" y="635126"/>
                </a:lnTo>
                <a:lnTo>
                  <a:pt x="495959" y="553466"/>
                </a:lnTo>
                <a:lnTo>
                  <a:pt x="266953" y="553466"/>
                </a:lnTo>
                <a:lnTo>
                  <a:pt x="263144" y="553338"/>
                </a:lnTo>
                <a:lnTo>
                  <a:pt x="247396" y="534416"/>
                </a:lnTo>
                <a:lnTo>
                  <a:pt x="247522" y="530479"/>
                </a:lnTo>
                <a:lnTo>
                  <a:pt x="248665" y="527304"/>
                </a:lnTo>
                <a:lnTo>
                  <a:pt x="250952" y="523875"/>
                </a:lnTo>
                <a:lnTo>
                  <a:pt x="326516" y="406654"/>
                </a:lnTo>
                <a:lnTo>
                  <a:pt x="331216" y="401700"/>
                </a:lnTo>
                <a:lnTo>
                  <a:pt x="334772" y="400050"/>
                </a:lnTo>
                <a:lnTo>
                  <a:pt x="338201" y="398272"/>
                </a:lnTo>
                <a:lnTo>
                  <a:pt x="548846" y="398272"/>
                </a:lnTo>
                <a:lnTo>
                  <a:pt x="604078" y="312547"/>
                </a:lnTo>
                <a:lnTo>
                  <a:pt x="492505" y="312547"/>
                </a:lnTo>
                <a:lnTo>
                  <a:pt x="486409" y="311912"/>
                </a:lnTo>
                <a:lnTo>
                  <a:pt x="386715" y="250062"/>
                </a:lnTo>
                <a:lnTo>
                  <a:pt x="372617" y="224917"/>
                </a:lnTo>
                <a:lnTo>
                  <a:pt x="373253" y="218948"/>
                </a:lnTo>
                <a:lnTo>
                  <a:pt x="405891" y="163449"/>
                </a:lnTo>
                <a:lnTo>
                  <a:pt x="423164" y="145161"/>
                </a:lnTo>
                <a:lnTo>
                  <a:pt x="428878" y="139954"/>
                </a:lnTo>
                <a:lnTo>
                  <a:pt x="466597" y="125984"/>
                </a:lnTo>
                <a:lnTo>
                  <a:pt x="474217" y="125349"/>
                </a:lnTo>
                <a:lnTo>
                  <a:pt x="649451" y="125349"/>
                </a:lnTo>
                <a:lnTo>
                  <a:pt x="647827" y="115950"/>
                </a:lnTo>
                <a:lnTo>
                  <a:pt x="640334" y="76835"/>
                </a:lnTo>
                <a:lnTo>
                  <a:pt x="624332" y="29844"/>
                </a:lnTo>
                <a:lnTo>
                  <a:pt x="590804" y="254"/>
                </a:lnTo>
                <a:lnTo>
                  <a:pt x="578230" y="0"/>
                </a:lnTo>
                <a:close/>
              </a:path>
              <a:path w="652796" h="719836">
                <a:moveTo>
                  <a:pt x="513617" y="635126"/>
                </a:moveTo>
                <a:lnTo>
                  <a:pt x="396240" y="635126"/>
                </a:lnTo>
                <a:lnTo>
                  <a:pt x="506984" y="707263"/>
                </a:lnTo>
                <a:lnTo>
                  <a:pt x="512317" y="710057"/>
                </a:lnTo>
                <a:lnTo>
                  <a:pt x="516509" y="711073"/>
                </a:lnTo>
                <a:lnTo>
                  <a:pt x="520319" y="711200"/>
                </a:lnTo>
                <a:lnTo>
                  <a:pt x="523240" y="710564"/>
                </a:lnTo>
                <a:lnTo>
                  <a:pt x="525526" y="708151"/>
                </a:lnTo>
                <a:lnTo>
                  <a:pt x="526669" y="704088"/>
                </a:lnTo>
                <a:lnTo>
                  <a:pt x="526669" y="700151"/>
                </a:lnTo>
                <a:lnTo>
                  <a:pt x="526415" y="694309"/>
                </a:lnTo>
                <a:lnTo>
                  <a:pt x="513617" y="635126"/>
                </a:lnTo>
                <a:close/>
              </a:path>
              <a:path w="652796" h="719836">
                <a:moveTo>
                  <a:pt x="548846" y="398272"/>
                </a:moveTo>
                <a:lnTo>
                  <a:pt x="338201" y="398272"/>
                </a:lnTo>
                <a:lnTo>
                  <a:pt x="342138" y="398399"/>
                </a:lnTo>
                <a:lnTo>
                  <a:pt x="345059" y="398780"/>
                </a:lnTo>
                <a:lnTo>
                  <a:pt x="360807" y="412876"/>
                </a:lnTo>
                <a:lnTo>
                  <a:pt x="360553" y="420624"/>
                </a:lnTo>
                <a:lnTo>
                  <a:pt x="282447" y="544322"/>
                </a:lnTo>
                <a:lnTo>
                  <a:pt x="266953" y="553466"/>
                </a:lnTo>
                <a:lnTo>
                  <a:pt x="495959" y="553466"/>
                </a:lnTo>
                <a:lnTo>
                  <a:pt x="484123" y="498729"/>
                </a:lnTo>
                <a:lnTo>
                  <a:pt x="548846" y="398272"/>
                </a:lnTo>
                <a:close/>
              </a:path>
              <a:path w="652796" h="719836">
                <a:moveTo>
                  <a:pt x="649451" y="125349"/>
                </a:moveTo>
                <a:lnTo>
                  <a:pt x="482980" y="125349"/>
                </a:lnTo>
                <a:lnTo>
                  <a:pt x="490982" y="126492"/>
                </a:lnTo>
                <a:lnTo>
                  <a:pt x="498347" y="128905"/>
                </a:lnTo>
                <a:lnTo>
                  <a:pt x="534797" y="149098"/>
                </a:lnTo>
                <a:lnTo>
                  <a:pt x="540004" y="155829"/>
                </a:lnTo>
                <a:lnTo>
                  <a:pt x="545210" y="161417"/>
                </a:lnTo>
                <a:lnTo>
                  <a:pt x="549529" y="168275"/>
                </a:lnTo>
                <a:lnTo>
                  <a:pt x="553211" y="176149"/>
                </a:lnTo>
                <a:lnTo>
                  <a:pt x="555752" y="183387"/>
                </a:lnTo>
                <a:lnTo>
                  <a:pt x="557529" y="191769"/>
                </a:lnTo>
                <a:lnTo>
                  <a:pt x="559180" y="199136"/>
                </a:lnTo>
                <a:lnTo>
                  <a:pt x="559816" y="206756"/>
                </a:lnTo>
                <a:lnTo>
                  <a:pt x="559689" y="215519"/>
                </a:lnTo>
                <a:lnTo>
                  <a:pt x="558546" y="223519"/>
                </a:lnTo>
                <a:lnTo>
                  <a:pt x="556260" y="230886"/>
                </a:lnTo>
                <a:lnTo>
                  <a:pt x="554228" y="239013"/>
                </a:lnTo>
                <a:lnTo>
                  <a:pt x="517524" y="298450"/>
                </a:lnTo>
                <a:lnTo>
                  <a:pt x="492505" y="312547"/>
                </a:lnTo>
                <a:lnTo>
                  <a:pt x="604078" y="312547"/>
                </a:lnTo>
                <a:lnTo>
                  <a:pt x="631571" y="269875"/>
                </a:lnTo>
                <a:lnTo>
                  <a:pt x="636016" y="263144"/>
                </a:lnTo>
                <a:lnTo>
                  <a:pt x="639064" y="254635"/>
                </a:lnTo>
                <a:lnTo>
                  <a:pt x="652272" y="199389"/>
                </a:lnTo>
                <a:lnTo>
                  <a:pt x="652796" y="176149"/>
                </a:lnTo>
                <a:lnTo>
                  <a:pt x="652786" y="155829"/>
                </a:lnTo>
                <a:lnTo>
                  <a:pt x="651383" y="136525"/>
                </a:lnTo>
                <a:lnTo>
                  <a:pt x="649451" y="125349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7420" y="2777489"/>
            <a:ext cx="95123" cy="128397"/>
          </a:xfrm>
          <a:custGeom>
            <a:avLst/>
            <a:gdLst/>
            <a:ahLst/>
            <a:cxnLst/>
            <a:rect l="l" t="t" r="r" b="b"/>
            <a:pathLst>
              <a:path w="95123" h="128397">
                <a:moveTo>
                  <a:pt x="59562" y="0"/>
                </a:moveTo>
                <a:lnTo>
                  <a:pt x="26289" y="25654"/>
                </a:lnTo>
                <a:lnTo>
                  <a:pt x="11556" y="78359"/>
                </a:lnTo>
                <a:lnTo>
                  <a:pt x="0" y="128397"/>
                </a:lnTo>
                <a:lnTo>
                  <a:pt x="40893" y="97282"/>
                </a:lnTo>
                <a:lnTo>
                  <a:pt x="71501" y="73152"/>
                </a:lnTo>
                <a:lnTo>
                  <a:pt x="94615" y="40893"/>
                </a:lnTo>
                <a:lnTo>
                  <a:pt x="95123" y="34036"/>
                </a:lnTo>
                <a:lnTo>
                  <a:pt x="94615" y="27305"/>
                </a:lnTo>
                <a:lnTo>
                  <a:pt x="66548" y="508"/>
                </a:lnTo>
                <a:lnTo>
                  <a:pt x="59562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9114" y="2831338"/>
            <a:ext cx="63500" cy="80899"/>
          </a:xfrm>
          <a:custGeom>
            <a:avLst/>
            <a:gdLst/>
            <a:ahLst/>
            <a:cxnLst/>
            <a:rect l="l" t="t" r="r" b="b"/>
            <a:pathLst>
              <a:path w="63500" h="80899">
                <a:moveTo>
                  <a:pt x="32893" y="0"/>
                </a:moveTo>
                <a:lnTo>
                  <a:pt x="3429" y="29718"/>
                </a:lnTo>
                <a:lnTo>
                  <a:pt x="254" y="73151"/>
                </a:lnTo>
                <a:lnTo>
                  <a:pt x="0" y="80899"/>
                </a:lnTo>
                <a:lnTo>
                  <a:pt x="35941" y="63373"/>
                </a:lnTo>
                <a:lnTo>
                  <a:pt x="62737" y="34417"/>
                </a:lnTo>
                <a:lnTo>
                  <a:pt x="63500" y="29337"/>
                </a:lnTo>
                <a:lnTo>
                  <a:pt x="62357" y="23749"/>
                </a:lnTo>
                <a:lnTo>
                  <a:pt x="38862" y="762"/>
                </a:lnTo>
                <a:lnTo>
                  <a:pt x="32893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72970" y="2743454"/>
            <a:ext cx="63246" cy="81533"/>
          </a:xfrm>
          <a:custGeom>
            <a:avLst/>
            <a:gdLst/>
            <a:ahLst/>
            <a:cxnLst/>
            <a:rect l="l" t="t" r="r" b="b"/>
            <a:pathLst>
              <a:path w="63246" h="81533">
                <a:moveTo>
                  <a:pt x="32639" y="0"/>
                </a:moveTo>
                <a:lnTo>
                  <a:pt x="3429" y="30606"/>
                </a:lnTo>
                <a:lnTo>
                  <a:pt x="1270" y="52323"/>
                </a:lnTo>
                <a:lnTo>
                  <a:pt x="0" y="73025"/>
                </a:lnTo>
                <a:lnTo>
                  <a:pt x="889" y="81533"/>
                </a:lnTo>
                <a:lnTo>
                  <a:pt x="7874" y="78104"/>
                </a:lnTo>
                <a:lnTo>
                  <a:pt x="26289" y="69341"/>
                </a:lnTo>
                <a:lnTo>
                  <a:pt x="58166" y="45973"/>
                </a:lnTo>
                <a:lnTo>
                  <a:pt x="63246" y="29209"/>
                </a:lnTo>
                <a:lnTo>
                  <a:pt x="62992" y="23494"/>
                </a:lnTo>
                <a:lnTo>
                  <a:pt x="38608" y="634"/>
                </a:lnTo>
                <a:lnTo>
                  <a:pt x="32639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10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536550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219848" y="160781"/>
            <a:ext cx="6587347" cy="11155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200" dirty="0">
                <a:solidFill>
                  <a:srgbClr val="18BAD4"/>
                </a:solidFill>
                <a:latin typeface="Calibri"/>
                <a:cs typeface="Calibri"/>
              </a:rPr>
              <a:t>Reglas y convenciones de nombres para variables y constantes </a:t>
            </a:r>
            <a:r>
              <a:rPr lang="es-MX" sz="2800" dirty="0">
                <a:solidFill>
                  <a:schemeClr val="bg1"/>
                </a:solidFill>
                <a:latin typeface="Calibri"/>
                <a:cs typeface="Calibri"/>
              </a:rPr>
              <a:t>(Python)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129791" y="1341827"/>
            <a:ext cx="7773416" cy="307053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El 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primer carácter no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puede ser un 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número</a:t>
            </a:r>
            <a:r>
              <a:rPr lang="es-MX" dirty="0">
                <a:solidFill>
                  <a:srgbClr val="C5DAEB"/>
                </a:solidFill>
                <a:cs typeface="Calibri"/>
              </a:rPr>
              <a:t> o dígito. </a:t>
            </a: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Inicie con letra o guion bajo _ (El resto puede ser letra, número o guion bajo _)</a:t>
            </a:r>
          </a:p>
          <a:p>
            <a:pPr marL="469900" marR="12700" lvl="1" algn="just"/>
            <a:r>
              <a:rPr lang="es-MX" b="1" dirty="0">
                <a:solidFill>
                  <a:srgbClr val="C5DAEB"/>
                </a:solidFill>
                <a:cs typeface="Calibri"/>
              </a:rPr>
              <a:t>NOTA: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Los nombres que comienzan con guion bajo (_simple, _ _o doble) se reservan para variables con significado especial.</a:t>
            </a: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No use 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símbolos especiales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como !, @, #, $, %, etc.</a:t>
            </a: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Los nombres de las variables pueden tener la combinación de letras en minúsculas (a - z) o MAYÚSCULAS (A - Z) o dígitos (0 - 9) o un guion bajo (_). Por ejemplo:</a:t>
            </a:r>
          </a:p>
          <a:p>
            <a:pPr marL="812800" marR="12700" lvl="1" indent="-342900" algn="just">
              <a:buFont typeface="Wingdings" panose="05000000000000000000" pitchFamily="2" charset="2"/>
              <a:buChar char="q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snake_case</a:t>
            </a:r>
            <a:r>
              <a:rPr lang="es-MX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812800" marR="12700" lvl="1" indent="-342900" algn="just">
              <a:buFont typeface="Wingdings" panose="05000000000000000000" pitchFamily="2" charset="2"/>
              <a:buChar char="q"/>
            </a:pPr>
            <a:r>
              <a:rPr lang="es-MX" dirty="0">
                <a:solidFill>
                  <a:srgbClr val="C5DAEB"/>
                </a:solidFill>
                <a:cs typeface="Calibri"/>
              </a:rPr>
              <a:t>MACRO_CASE </a:t>
            </a:r>
          </a:p>
          <a:p>
            <a:pPr marL="812800" marR="12700" lvl="1" indent="-342900" algn="just">
              <a:buFont typeface="Wingdings" panose="05000000000000000000" pitchFamily="2" charset="2"/>
              <a:buChar char="q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camelCase</a:t>
            </a:r>
            <a:endParaRPr lang="es-MX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11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2" name="object 15">
            <a:extLst>
              <a:ext uri="{FF2B5EF4-FFF2-40B4-BE49-F238E27FC236}">
                <a16:creationId xmlns:a16="http://schemas.microsoft.com/office/drawing/2014/main" id="{10B94919-D168-4B34-AC32-ABC0FD9656D1}"/>
              </a:ext>
            </a:extLst>
          </p:cNvPr>
          <p:cNvSpPr txBox="1"/>
          <p:nvPr/>
        </p:nvSpPr>
        <p:spPr>
          <a:xfrm>
            <a:off x="1170344" y="4442838"/>
            <a:ext cx="6602056" cy="42634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No pueden usarse como identificadores, las 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palabras reservadas</a:t>
            </a:r>
            <a:r>
              <a:rPr lang="es-MX" dirty="0">
                <a:solidFill>
                  <a:srgbClr val="C5DAEB"/>
                </a:solidFill>
                <a:cs typeface="Calibri"/>
              </a:rPr>
              <a:t>. </a:t>
            </a:r>
            <a:endParaRPr lang="es-MX" sz="2000" dirty="0">
              <a:solidFill>
                <a:srgbClr val="C5DAEB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74671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030926" y="137977"/>
            <a:ext cx="6587347" cy="11155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Palabras reservadas</a:t>
            </a:r>
          </a:p>
          <a:p>
            <a:pPr marL="12700">
              <a:lnSpc>
                <a:spcPct val="100000"/>
              </a:lnSpc>
            </a:pPr>
            <a:r>
              <a:rPr lang="es-MX" sz="3200" dirty="0">
                <a:solidFill>
                  <a:schemeClr val="bg1"/>
                </a:solidFill>
                <a:latin typeface="Calibri"/>
                <a:cs typeface="Calibri"/>
              </a:rPr>
              <a:t>Python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1480310" y="1420424"/>
            <a:ext cx="7160771" cy="334664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  <a:spcAft>
                <a:spcPts val="6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Existen ciertas palabras que tienen significado especial para el intérprete de Python. Estas no pueden utilizarse para nombrar variables o constantes. 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dirty="0">
                <a:solidFill>
                  <a:srgbClr val="C5DAEB"/>
                </a:solidFill>
                <a:cs typeface="Calibri"/>
              </a:rPr>
              <a:t>Algunas palabras reservadas son las siguientes:</a:t>
            </a:r>
          </a:p>
          <a:p>
            <a:pPr marL="12700" marR="12700" algn="just">
              <a:lnSpc>
                <a:spcPct val="100000"/>
              </a:lnSpc>
            </a:pP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and</a:t>
            </a: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break</a:t>
            </a: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continue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def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elif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else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for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from</a:t>
            </a:r>
            <a:endParaRPr lang="es-MX" sz="200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8" name="object 15">
            <a:extLst>
              <a:ext uri="{FF2B5EF4-FFF2-40B4-BE49-F238E27FC236}">
                <a16:creationId xmlns:a16="http://schemas.microsoft.com/office/drawing/2014/main" id="{CBCFB3D9-33A9-4B9C-BC3E-72F8A4E9F12D}"/>
              </a:ext>
            </a:extLst>
          </p:cNvPr>
          <p:cNvSpPr txBox="1"/>
          <p:nvPr/>
        </p:nvSpPr>
        <p:spPr>
          <a:xfrm>
            <a:off x="3627119" y="2299010"/>
            <a:ext cx="1524000" cy="25587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</a:pP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if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import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>
                <a:solidFill>
                  <a:srgbClr val="C5DAEB"/>
                </a:solidFill>
                <a:cs typeface="Calibri"/>
              </a:rPr>
              <a:t>in</a:t>
            </a: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is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not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or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print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return</a:t>
            </a:r>
            <a:endParaRPr lang="es-MX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19" name="object 15">
            <a:extLst>
              <a:ext uri="{FF2B5EF4-FFF2-40B4-BE49-F238E27FC236}">
                <a16:creationId xmlns:a16="http://schemas.microsoft.com/office/drawing/2014/main" id="{D5103590-11EE-4DA2-984B-D43426B56C82}"/>
              </a:ext>
            </a:extLst>
          </p:cNvPr>
          <p:cNvSpPr txBox="1"/>
          <p:nvPr/>
        </p:nvSpPr>
        <p:spPr>
          <a:xfrm>
            <a:off x="5684519" y="2558442"/>
            <a:ext cx="1981200" cy="11563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while</a:t>
            </a:r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s-MX" dirty="0" err="1">
                <a:solidFill>
                  <a:srgbClr val="C5DAEB"/>
                </a:solidFill>
                <a:cs typeface="Calibri"/>
              </a:rPr>
              <a:t>with</a:t>
            </a:r>
            <a:endParaRPr lang="es-MX" sz="2000" dirty="0">
              <a:solidFill>
                <a:srgbClr val="C5DAEB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71097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088019" y="472439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32" name="object 26">
            <a:extLst>
              <a:ext uri="{FF2B5EF4-FFF2-40B4-BE49-F238E27FC236}">
                <a16:creationId xmlns:a16="http://schemas.microsoft.com/office/drawing/2014/main" id="{96D9A129-C789-411B-AA78-1367C71B2FBE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0" name="object 15">
            <a:extLst>
              <a:ext uri="{FF2B5EF4-FFF2-40B4-BE49-F238E27FC236}">
                <a16:creationId xmlns:a16="http://schemas.microsoft.com/office/drawing/2014/main" id="{A0E28EA7-8C52-4301-95EA-B22A06EC5DAB}"/>
              </a:ext>
            </a:extLst>
          </p:cNvPr>
          <p:cNvSpPr txBox="1"/>
          <p:nvPr/>
        </p:nvSpPr>
        <p:spPr>
          <a:xfrm>
            <a:off x="3088019" y="1326257"/>
            <a:ext cx="6397869" cy="614939"/>
          </a:xfrm>
          <a:prstGeom prst="rect">
            <a:avLst/>
          </a:prstGeom>
        </p:spPr>
        <p:txBody>
          <a:bodyPr vert="horz" wrap="square" lIns="0" tIns="0" rIns="0" bIns="0" numCol="1" rtlCol="0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lang="es-MX" dirty="0">
                <a:solidFill>
                  <a:srgbClr val="C5DAEB"/>
                </a:solidFill>
                <a:cs typeface="Calibri"/>
              </a:rPr>
              <a:t>Señala si el nombre de las siguientes </a:t>
            </a:r>
            <a:r>
              <a:rPr lang="es-MX" b="1" dirty="0">
                <a:solidFill>
                  <a:schemeClr val="bg1"/>
                </a:solidFill>
                <a:cs typeface="Calibri"/>
              </a:rPr>
              <a:t>variables</a:t>
            </a:r>
            <a:r>
              <a:rPr lang="es-MX" dirty="0">
                <a:solidFill>
                  <a:srgbClr val="C5DAEB"/>
                </a:solidFill>
                <a:cs typeface="Calibri"/>
              </a:rPr>
              <a:t> es </a:t>
            </a:r>
            <a:r>
              <a:rPr lang="es-MX" b="1" dirty="0">
                <a:solidFill>
                  <a:schemeClr val="bg1"/>
                </a:solidFill>
                <a:cs typeface="Calibri"/>
              </a:rPr>
              <a:t>correcto/incorrecto</a:t>
            </a:r>
            <a:r>
              <a:rPr lang="es-MX" dirty="0">
                <a:solidFill>
                  <a:srgbClr val="C5DAEB"/>
                </a:solidFill>
                <a:cs typeface="Calibri"/>
              </a:rPr>
              <a:t>:</a:t>
            </a:r>
            <a:endParaRPr lang="es-MX" sz="1600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2D366791-367D-4628-8B73-062B1724F6FB}"/>
              </a:ext>
            </a:extLst>
          </p:cNvPr>
          <p:cNvSpPr txBox="1"/>
          <p:nvPr/>
        </p:nvSpPr>
        <p:spPr>
          <a:xfrm>
            <a:off x="3088019" y="2052827"/>
            <a:ext cx="5105400" cy="2568914"/>
          </a:xfrm>
          <a:prstGeom prst="rect">
            <a:avLst/>
          </a:prstGeom>
        </p:spPr>
        <p:txBody>
          <a:bodyPr vert="horz" wrap="square" lIns="0" tIns="0" rIns="0" bIns="0" numCol="2" rtlCol="0">
            <a:noAutofit/>
          </a:bodyPr>
          <a:lstStyle/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_</a:t>
            </a:r>
            <a:r>
              <a:rPr lang="es-MX" sz="1600" dirty="0" err="1">
                <a:solidFill>
                  <a:srgbClr val="C5DAEB"/>
                </a:solidFill>
                <a:cs typeface="Calibri"/>
              </a:rPr>
              <a:t>num_Alumno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#exterior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5Telefono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Radio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 err="1">
                <a:solidFill>
                  <a:srgbClr val="C5DAEB"/>
                </a:solidFill>
                <a:cs typeface="Calibri"/>
              </a:rPr>
              <a:t>direccion_casa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 err="1">
                <a:solidFill>
                  <a:srgbClr val="C5DAEB"/>
                </a:solidFill>
                <a:cs typeface="Calibri"/>
              </a:rPr>
              <a:t>miPerro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 err="1">
                <a:solidFill>
                  <a:srgbClr val="C5DAEB"/>
                </a:solidFill>
                <a:cs typeface="Calibri"/>
              </a:rPr>
              <a:t>nombre_Pila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 err="1">
                <a:solidFill>
                  <a:srgbClr val="C5DAEB"/>
                </a:solidFill>
                <a:cs typeface="Calibri"/>
              </a:rPr>
              <a:t>nombreProceso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 err="1">
                <a:solidFill>
                  <a:srgbClr val="C5DAEB"/>
                </a:solidFill>
                <a:cs typeface="Calibri"/>
              </a:rPr>
              <a:t>correo_electronico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practica2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nombre del perro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teléfono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numero-lista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1600" dirty="0" err="1">
                <a:solidFill>
                  <a:srgbClr val="C5DAEB"/>
                </a:solidFill>
                <a:cs typeface="Calibri"/>
              </a:rPr>
              <a:t>while</a:t>
            </a:r>
            <a:endParaRPr lang="es-MX" sz="1600" dirty="0">
              <a:solidFill>
                <a:srgbClr val="C5DAEB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3581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56128" y="1020190"/>
            <a:ext cx="4987672" cy="953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600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07570" y="2050117"/>
            <a:ext cx="5474963" cy="196028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  <a:spcAft>
                <a:spcPts val="6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Son los valores que puede tomar una variable. </a:t>
            </a:r>
          </a:p>
          <a:p>
            <a:pPr marL="12700" marR="12700" algn="just">
              <a:lnSpc>
                <a:spcPct val="100000"/>
              </a:lnSpc>
              <a:spcAft>
                <a:spcPts val="600"/>
              </a:spcAft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Los tipos de datos son los siguientes:</a:t>
            </a:r>
          </a:p>
          <a:p>
            <a:pPr marL="355600" marR="127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Numéricos</a:t>
            </a:r>
          </a:p>
          <a:p>
            <a:pPr marL="355600" marR="127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Alfanuméricos</a:t>
            </a:r>
          </a:p>
          <a:p>
            <a:pPr marL="355600" marR="127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Lógicos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2452" y="2151888"/>
            <a:ext cx="652796" cy="719836"/>
          </a:xfrm>
          <a:custGeom>
            <a:avLst/>
            <a:gdLst/>
            <a:ahLst/>
            <a:cxnLst/>
            <a:rect l="l" t="t" r="r" b="b"/>
            <a:pathLst>
              <a:path w="652796" h="719836">
                <a:moveTo>
                  <a:pt x="578230" y="0"/>
                </a:moveTo>
                <a:lnTo>
                  <a:pt x="528828" y="4825"/>
                </a:lnTo>
                <a:lnTo>
                  <a:pt x="469899" y="19557"/>
                </a:lnTo>
                <a:lnTo>
                  <a:pt x="430657" y="35813"/>
                </a:lnTo>
                <a:lnTo>
                  <a:pt x="395097" y="55118"/>
                </a:lnTo>
                <a:lnTo>
                  <a:pt x="380110" y="67056"/>
                </a:lnTo>
                <a:lnTo>
                  <a:pt x="372617" y="72643"/>
                </a:lnTo>
                <a:lnTo>
                  <a:pt x="367284" y="79501"/>
                </a:lnTo>
                <a:lnTo>
                  <a:pt x="360934" y="85725"/>
                </a:lnTo>
                <a:lnTo>
                  <a:pt x="356616" y="92582"/>
                </a:lnTo>
                <a:lnTo>
                  <a:pt x="209041" y="321437"/>
                </a:lnTo>
                <a:lnTo>
                  <a:pt x="13462" y="363728"/>
                </a:lnTo>
                <a:lnTo>
                  <a:pt x="8128" y="365887"/>
                </a:lnTo>
                <a:lnTo>
                  <a:pt x="4571" y="367538"/>
                </a:lnTo>
                <a:lnTo>
                  <a:pt x="1269" y="370205"/>
                </a:lnTo>
                <a:lnTo>
                  <a:pt x="0" y="373380"/>
                </a:lnTo>
                <a:lnTo>
                  <a:pt x="634" y="376174"/>
                </a:lnTo>
                <a:lnTo>
                  <a:pt x="2412" y="379730"/>
                </a:lnTo>
                <a:lnTo>
                  <a:pt x="5080" y="383031"/>
                </a:lnTo>
                <a:lnTo>
                  <a:pt x="9778" y="386842"/>
                </a:lnTo>
                <a:lnTo>
                  <a:pt x="121158" y="457835"/>
                </a:lnTo>
                <a:lnTo>
                  <a:pt x="111759" y="472567"/>
                </a:lnTo>
                <a:lnTo>
                  <a:pt x="63627" y="492632"/>
                </a:lnTo>
                <a:lnTo>
                  <a:pt x="51053" y="505968"/>
                </a:lnTo>
                <a:lnTo>
                  <a:pt x="51815" y="509778"/>
                </a:lnTo>
                <a:lnTo>
                  <a:pt x="363220" y="716026"/>
                </a:lnTo>
                <a:lnTo>
                  <a:pt x="372872" y="719836"/>
                </a:lnTo>
                <a:lnTo>
                  <a:pt x="377697" y="719709"/>
                </a:lnTo>
                <a:lnTo>
                  <a:pt x="388366" y="701929"/>
                </a:lnTo>
                <a:lnTo>
                  <a:pt x="386841" y="649859"/>
                </a:lnTo>
                <a:lnTo>
                  <a:pt x="396240" y="635126"/>
                </a:lnTo>
                <a:lnTo>
                  <a:pt x="513617" y="635126"/>
                </a:lnTo>
                <a:lnTo>
                  <a:pt x="495959" y="553466"/>
                </a:lnTo>
                <a:lnTo>
                  <a:pt x="266953" y="553466"/>
                </a:lnTo>
                <a:lnTo>
                  <a:pt x="263144" y="553338"/>
                </a:lnTo>
                <a:lnTo>
                  <a:pt x="247396" y="534416"/>
                </a:lnTo>
                <a:lnTo>
                  <a:pt x="247522" y="530479"/>
                </a:lnTo>
                <a:lnTo>
                  <a:pt x="248665" y="527304"/>
                </a:lnTo>
                <a:lnTo>
                  <a:pt x="250952" y="523875"/>
                </a:lnTo>
                <a:lnTo>
                  <a:pt x="326516" y="406654"/>
                </a:lnTo>
                <a:lnTo>
                  <a:pt x="331216" y="401700"/>
                </a:lnTo>
                <a:lnTo>
                  <a:pt x="334772" y="400050"/>
                </a:lnTo>
                <a:lnTo>
                  <a:pt x="338201" y="398272"/>
                </a:lnTo>
                <a:lnTo>
                  <a:pt x="548846" y="398272"/>
                </a:lnTo>
                <a:lnTo>
                  <a:pt x="604078" y="312547"/>
                </a:lnTo>
                <a:lnTo>
                  <a:pt x="492505" y="312547"/>
                </a:lnTo>
                <a:lnTo>
                  <a:pt x="486409" y="311912"/>
                </a:lnTo>
                <a:lnTo>
                  <a:pt x="386715" y="250062"/>
                </a:lnTo>
                <a:lnTo>
                  <a:pt x="372617" y="224917"/>
                </a:lnTo>
                <a:lnTo>
                  <a:pt x="373253" y="218948"/>
                </a:lnTo>
                <a:lnTo>
                  <a:pt x="405891" y="163449"/>
                </a:lnTo>
                <a:lnTo>
                  <a:pt x="423164" y="145161"/>
                </a:lnTo>
                <a:lnTo>
                  <a:pt x="428878" y="139954"/>
                </a:lnTo>
                <a:lnTo>
                  <a:pt x="466597" y="125984"/>
                </a:lnTo>
                <a:lnTo>
                  <a:pt x="474217" y="125349"/>
                </a:lnTo>
                <a:lnTo>
                  <a:pt x="649451" y="125349"/>
                </a:lnTo>
                <a:lnTo>
                  <a:pt x="647827" y="115950"/>
                </a:lnTo>
                <a:lnTo>
                  <a:pt x="640334" y="76835"/>
                </a:lnTo>
                <a:lnTo>
                  <a:pt x="624332" y="29844"/>
                </a:lnTo>
                <a:lnTo>
                  <a:pt x="590804" y="254"/>
                </a:lnTo>
                <a:lnTo>
                  <a:pt x="578230" y="0"/>
                </a:lnTo>
                <a:close/>
              </a:path>
              <a:path w="652796" h="719836">
                <a:moveTo>
                  <a:pt x="513617" y="635126"/>
                </a:moveTo>
                <a:lnTo>
                  <a:pt x="396240" y="635126"/>
                </a:lnTo>
                <a:lnTo>
                  <a:pt x="506984" y="707263"/>
                </a:lnTo>
                <a:lnTo>
                  <a:pt x="512317" y="710057"/>
                </a:lnTo>
                <a:lnTo>
                  <a:pt x="516509" y="711073"/>
                </a:lnTo>
                <a:lnTo>
                  <a:pt x="520319" y="711200"/>
                </a:lnTo>
                <a:lnTo>
                  <a:pt x="523240" y="710564"/>
                </a:lnTo>
                <a:lnTo>
                  <a:pt x="525526" y="708151"/>
                </a:lnTo>
                <a:lnTo>
                  <a:pt x="526669" y="704088"/>
                </a:lnTo>
                <a:lnTo>
                  <a:pt x="526669" y="700151"/>
                </a:lnTo>
                <a:lnTo>
                  <a:pt x="526415" y="694309"/>
                </a:lnTo>
                <a:lnTo>
                  <a:pt x="513617" y="635126"/>
                </a:lnTo>
                <a:close/>
              </a:path>
              <a:path w="652796" h="719836">
                <a:moveTo>
                  <a:pt x="548846" y="398272"/>
                </a:moveTo>
                <a:lnTo>
                  <a:pt x="338201" y="398272"/>
                </a:lnTo>
                <a:lnTo>
                  <a:pt x="342138" y="398399"/>
                </a:lnTo>
                <a:lnTo>
                  <a:pt x="345059" y="398780"/>
                </a:lnTo>
                <a:lnTo>
                  <a:pt x="360807" y="412876"/>
                </a:lnTo>
                <a:lnTo>
                  <a:pt x="360553" y="420624"/>
                </a:lnTo>
                <a:lnTo>
                  <a:pt x="282447" y="544322"/>
                </a:lnTo>
                <a:lnTo>
                  <a:pt x="266953" y="553466"/>
                </a:lnTo>
                <a:lnTo>
                  <a:pt x="495959" y="553466"/>
                </a:lnTo>
                <a:lnTo>
                  <a:pt x="484123" y="498729"/>
                </a:lnTo>
                <a:lnTo>
                  <a:pt x="548846" y="398272"/>
                </a:lnTo>
                <a:close/>
              </a:path>
              <a:path w="652796" h="719836">
                <a:moveTo>
                  <a:pt x="649451" y="125349"/>
                </a:moveTo>
                <a:lnTo>
                  <a:pt x="482980" y="125349"/>
                </a:lnTo>
                <a:lnTo>
                  <a:pt x="490982" y="126492"/>
                </a:lnTo>
                <a:lnTo>
                  <a:pt x="498347" y="128905"/>
                </a:lnTo>
                <a:lnTo>
                  <a:pt x="534797" y="149098"/>
                </a:lnTo>
                <a:lnTo>
                  <a:pt x="540004" y="155829"/>
                </a:lnTo>
                <a:lnTo>
                  <a:pt x="545210" y="161417"/>
                </a:lnTo>
                <a:lnTo>
                  <a:pt x="549529" y="168275"/>
                </a:lnTo>
                <a:lnTo>
                  <a:pt x="553211" y="176149"/>
                </a:lnTo>
                <a:lnTo>
                  <a:pt x="555752" y="183387"/>
                </a:lnTo>
                <a:lnTo>
                  <a:pt x="557529" y="191769"/>
                </a:lnTo>
                <a:lnTo>
                  <a:pt x="559180" y="199136"/>
                </a:lnTo>
                <a:lnTo>
                  <a:pt x="559816" y="206756"/>
                </a:lnTo>
                <a:lnTo>
                  <a:pt x="559689" y="215519"/>
                </a:lnTo>
                <a:lnTo>
                  <a:pt x="558546" y="223519"/>
                </a:lnTo>
                <a:lnTo>
                  <a:pt x="556260" y="230886"/>
                </a:lnTo>
                <a:lnTo>
                  <a:pt x="554228" y="239013"/>
                </a:lnTo>
                <a:lnTo>
                  <a:pt x="517524" y="298450"/>
                </a:lnTo>
                <a:lnTo>
                  <a:pt x="492505" y="312547"/>
                </a:lnTo>
                <a:lnTo>
                  <a:pt x="604078" y="312547"/>
                </a:lnTo>
                <a:lnTo>
                  <a:pt x="631571" y="269875"/>
                </a:lnTo>
                <a:lnTo>
                  <a:pt x="636016" y="263144"/>
                </a:lnTo>
                <a:lnTo>
                  <a:pt x="639064" y="254635"/>
                </a:lnTo>
                <a:lnTo>
                  <a:pt x="652272" y="199389"/>
                </a:lnTo>
                <a:lnTo>
                  <a:pt x="652796" y="176149"/>
                </a:lnTo>
                <a:lnTo>
                  <a:pt x="652786" y="155829"/>
                </a:lnTo>
                <a:lnTo>
                  <a:pt x="651383" y="136525"/>
                </a:lnTo>
                <a:lnTo>
                  <a:pt x="649451" y="125349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7420" y="2777489"/>
            <a:ext cx="95123" cy="128397"/>
          </a:xfrm>
          <a:custGeom>
            <a:avLst/>
            <a:gdLst/>
            <a:ahLst/>
            <a:cxnLst/>
            <a:rect l="l" t="t" r="r" b="b"/>
            <a:pathLst>
              <a:path w="95123" h="128397">
                <a:moveTo>
                  <a:pt x="59562" y="0"/>
                </a:moveTo>
                <a:lnTo>
                  <a:pt x="26289" y="25654"/>
                </a:lnTo>
                <a:lnTo>
                  <a:pt x="11556" y="78359"/>
                </a:lnTo>
                <a:lnTo>
                  <a:pt x="0" y="128397"/>
                </a:lnTo>
                <a:lnTo>
                  <a:pt x="40893" y="97282"/>
                </a:lnTo>
                <a:lnTo>
                  <a:pt x="71501" y="73152"/>
                </a:lnTo>
                <a:lnTo>
                  <a:pt x="94615" y="40893"/>
                </a:lnTo>
                <a:lnTo>
                  <a:pt x="95123" y="34036"/>
                </a:lnTo>
                <a:lnTo>
                  <a:pt x="94615" y="27305"/>
                </a:lnTo>
                <a:lnTo>
                  <a:pt x="66548" y="508"/>
                </a:lnTo>
                <a:lnTo>
                  <a:pt x="59562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9114" y="2831338"/>
            <a:ext cx="63500" cy="80899"/>
          </a:xfrm>
          <a:custGeom>
            <a:avLst/>
            <a:gdLst/>
            <a:ahLst/>
            <a:cxnLst/>
            <a:rect l="l" t="t" r="r" b="b"/>
            <a:pathLst>
              <a:path w="63500" h="80899">
                <a:moveTo>
                  <a:pt x="32893" y="0"/>
                </a:moveTo>
                <a:lnTo>
                  <a:pt x="3429" y="29718"/>
                </a:lnTo>
                <a:lnTo>
                  <a:pt x="254" y="73151"/>
                </a:lnTo>
                <a:lnTo>
                  <a:pt x="0" y="80899"/>
                </a:lnTo>
                <a:lnTo>
                  <a:pt x="35941" y="63373"/>
                </a:lnTo>
                <a:lnTo>
                  <a:pt x="62737" y="34417"/>
                </a:lnTo>
                <a:lnTo>
                  <a:pt x="63500" y="29337"/>
                </a:lnTo>
                <a:lnTo>
                  <a:pt x="62357" y="23749"/>
                </a:lnTo>
                <a:lnTo>
                  <a:pt x="38862" y="762"/>
                </a:lnTo>
                <a:lnTo>
                  <a:pt x="32893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72970" y="2743454"/>
            <a:ext cx="63246" cy="81533"/>
          </a:xfrm>
          <a:custGeom>
            <a:avLst/>
            <a:gdLst/>
            <a:ahLst/>
            <a:cxnLst/>
            <a:rect l="l" t="t" r="r" b="b"/>
            <a:pathLst>
              <a:path w="63246" h="81533">
                <a:moveTo>
                  <a:pt x="32639" y="0"/>
                </a:moveTo>
                <a:lnTo>
                  <a:pt x="3429" y="30606"/>
                </a:lnTo>
                <a:lnTo>
                  <a:pt x="1270" y="52323"/>
                </a:lnTo>
                <a:lnTo>
                  <a:pt x="0" y="73025"/>
                </a:lnTo>
                <a:lnTo>
                  <a:pt x="889" y="81533"/>
                </a:lnTo>
                <a:lnTo>
                  <a:pt x="7874" y="78104"/>
                </a:lnTo>
                <a:lnTo>
                  <a:pt x="26289" y="69341"/>
                </a:lnTo>
                <a:lnTo>
                  <a:pt x="58166" y="45973"/>
                </a:lnTo>
                <a:lnTo>
                  <a:pt x="63246" y="29209"/>
                </a:lnTo>
                <a:lnTo>
                  <a:pt x="62992" y="23494"/>
                </a:lnTo>
                <a:lnTo>
                  <a:pt x="38608" y="634"/>
                </a:lnTo>
                <a:lnTo>
                  <a:pt x="32639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14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94535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3088060" y="220661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400" spc="-2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15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2" name="object 37">
            <a:extLst>
              <a:ext uri="{FF2B5EF4-FFF2-40B4-BE49-F238E27FC236}">
                <a16:creationId xmlns:a16="http://schemas.microsoft.com/office/drawing/2014/main" id="{4E6E52D2-9676-4A82-943A-4C0836D094DE}"/>
              </a:ext>
            </a:extLst>
          </p:cNvPr>
          <p:cNvSpPr txBox="1"/>
          <p:nvPr/>
        </p:nvSpPr>
        <p:spPr>
          <a:xfrm>
            <a:off x="1927171" y="1126484"/>
            <a:ext cx="6627040" cy="17863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2700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b="1" dirty="0">
                <a:solidFill>
                  <a:srgbClr val="FFC000"/>
                </a:solidFill>
                <a:cs typeface="Calibri"/>
              </a:rPr>
              <a:t>Datos numéricos:</a:t>
            </a:r>
            <a:r>
              <a:rPr lang="es-MX" dirty="0">
                <a:solidFill>
                  <a:srgbClr val="FFC000"/>
                </a:solidFill>
                <a:cs typeface="Calibri"/>
              </a:rPr>
              <a:t>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Pueden representarse de dos formas:</a:t>
            </a:r>
          </a:p>
          <a:p>
            <a:pPr marL="755650" marR="12700" lvl="1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Números enteros</a:t>
            </a:r>
            <a:r>
              <a:rPr lang="es-MX" dirty="0">
                <a:solidFill>
                  <a:srgbClr val="C5DAEB"/>
                </a:solidFill>
                <a:cs typeface="Calibri"/>
              </a:rPr>
              <a:t>, los cuales no tienen componentes fraccionarios y pueden ser positivos o negativos </a:t>
            </a:r>
          </a:p>
          <a:p>
            <a:pPr marL="755650" marR="12700" lvl="1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q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Números reales</a:t>
            </a:r>
            <a:r>
              <a:rPr lang="es-MX" dirty="0">
                <a:solidFill>
                  <a:srgbClr val="C5DAEB"/>
                </a:solidFill>
                <a:cs typeface="Calibri"/>
              </a:rPr>
              <a:t>, pueden tener cifras   decimales y pueden ser positivos o negativos.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41" name="object 37">
            <a:extLst>
              <a:ext uri="{FF2B5EF4-FFF2-40B4-BE49-F238E27FC236}">
                <a16:creationId xmlns:a16="http://schemas.microsoft.com/office/drawing/2014/main" id="{F7112F8D-E8FB-4F08-8470-D4D90F028545}"/>
              </a:ext>
            </a:extLst>
          </p:cNvPr>
          <p:cNvSpPr txBox="1"/>
          <p:nvPr/>
        </p:nvSpPr>
        <p:spPr>
          <a:xfrm>
            <a:off x="1905000" y="2924726"/>
            <a:ext cx="5244845" cy="193302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2700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b="1" dirty="0">
                <a:solidFill>
                  <a:srgbClr val="FFC000"/>
                </a:solidFill>
                <a:cs typeface="Calibri"/>
              </a:rPr>
              <a:t>Datos alfanuméricos: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Son datos que contienen caracteres no numéricos ya sean letras, caracteres especiales (,.=´+) o los dígitos mismos.</a:t>
            </a:r>
          </a:p>
          <a:p>
            <a:pPr marL="298450" marR="12700" indent="-285750" algn="just">
              <a:lnSpc>
                <a:spcPct val="100099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b="1" dirty="0">
                <a:solidFill>
                  <a:srgbClr val="FFC000"/>
                </a:solidFill>
                <a:cs typeface="Calibri"/>
              </a:rPr>
              <a:t>Datos Lógicos: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Podemos hablar de otro tipo de datos llamado “booleano”, el cual sólo puede tomar uno de dos valores : verdadero o falso.</a:t>
            </a:r>
            <a:endParaRPr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4001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064553" y="170815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4400" spc="-2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</a:p>
          <a:p>
            <a:pPr marL="12700" algn="ctr">
              <a:lnSpc>
                <a:spcPct val="100000"/>
              </a:lnSpc>
            </a:pPr>
            <a:r>
              <a:rPr lang="es-MX" sz="3200" spc="-20" dirty="0">
                <a:solidFill>
                  <a:schemeClr val="bg1"/>
                </a:solidFill>
                <a:latin typeface="Calibri"/>
                <a:cs typeface="Calibri"/>
              </a:rPr>
              <a:t>Numéricos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16</a:t>
            </a:fld>
            <a:endParaRPr sz="1200">
              <a:latin typeface="Calibri"/>
              <a:cs typeface="Calibri"/>
            </a:endParaRPr>
          </a:p>
        </p:txBody>
      </p:sp>
      <p:graphicFrame>
        <p:nvGraphicFramePr>
          <p:cNvPr id="39" name="Tabla 38">
            <a:extLst>
              <a:ext uri="{FF2B5EF4-FFF2-40B4-BE49-F238E27FC236}">
                <a16:creationId xmlns:a16="http://schemas.microsoft.com/office/drawing/2014/main" id="{F12A6106-E11E-48C0-A599-A3A42F3FB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822233"/>
              </p:ext>
            </p:extLst>
          </p:nvPr>
        </p:nvGraphicFramePr>
        <p:xfrm>
          <a:off x="1905000" y="1714498"/>
          <a:ext cx="5486400" cy="1257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195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1846249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  <a:gridCol w="2253956">
                  <a:extLst>
                    <a:ext uri="{9D8B030D-6E8A-4147-A177-3AD203B41FA5}">
                      <a16:colId xmlns:a16="http://schemas.microsoft.com/office/drawing/2014/main" val="2173517635"/>
                    </a:ext>
                  </a:extLst>
                </a:gridCol>
              </a:tblGrid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Tipo de dato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Python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Entero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 err="1"/>
                        <a:t>num</a:t>
                      </a:r>
                      <a:r>
                        <a:rPr lang="es-MX" b="1" dirty="0"/>
                        <a:t> = 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int</a:t>
                      </a:r>
                      <a:r>
                        <a:rPr lang="es-MX" b="1" dirty="0"/>
                        <a:t> </a:t>
                      </a:r>
                      <a:r>
                        <a:rPr lang="es-MX" b="1" dirty="0" err="1"/>
                        <a:t>num</a:t>
                      </a:r>
                      <a:r>
                        <a:rPr lang="es-MX" b="1" dirty="0"/>
                        <a:t> = 40;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Real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 err="1"/>
                        <a:t>numReal</a:t>
                      </a:r>
                      <a:r>
                        <a:rPr lang="es-MX" b="1" dirty="0"/>
                        <a:t> = 45.2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float</a:t>
                      </a:r>
                      <a:r>
                        <a:rPr lang="es-MX" b="1" dirty="0"/>
                        <a:t> </a:t>
                      </a:r>
                      <a:r>
                        <a:rPr lang="es-MX" b="1" dirty="0" err="1"/>
                        <a:t>numReal</a:t>
                      </a:r>
                      <a:r>
                        <a:rPr lang="es-MX" b="1" dirty="0"/>
                        <a:t> = 45.2;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</a:tbl>
          </a:graphicData>
        </a:graphic>
      </p:graphicFrame>
      <p:sp>
        <p:nvSpPr>
          <p:cNvPr id="42" name="Rectángulo 41">
            <a:extLst>
              <a:ext uri="{FF2B5EF4-FFF2-40B4-BE49-F238E27FC236}">
                <a16:creationId xmlns:a16="http://schemas.microsoft.com/office/drawing/2014/main" id="{18940676-DBBC-4584-B8CB-17BBA47952D1}"/>
              </a:ext>
            </a:extLst>
          </p:cNvPr>
          <p:cNvSpPr/>
          <p:nvPr/>
        </p:nvSpPr>
        <p:spPr>
          <a:xfrm>
            <a:off x="1792278" y="3248828"/>
            <a:ext cx="488360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>
                <a:solidFill>
                  <a:srgbClr val="C5DAEB"/>
                </a:solidFill>
                <a:cs typeface="Calibri"/>
              </a:rPr>
              <a:t>Como puede ver en 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Python</a:t>
            </a:r>
            <a:r>
              <a:rPr lang="es-MX" dirty="0">
                <a:solidFill>
                  <a:srgbClr val="C5DAEB"/>
                </a:solidFill>
                <a:cs typeface="Calibri"/>
              </a:rPr>
              <a:t>, a diferencia de muchos otros lenguajes, no se declara el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tipo de la variable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al crearla. </a:t>
            </a:r>
          </a:p>
        </p:txBody>
      </p:sp>
    </p:spTree>
    <p:extLst>
      <p:ext uri="{BB962C8B-B14F-4D97-AF65-F5344CB8AC3E}">
        <p14:creationId xmlns:p14="http://schemas.microsoft.com/office/powerpoint/2010/main" val="12908906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229089" y="239599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4400" spc="-2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</a:p>
          <a:p>
            <a:pPr marL="12700" algn="ctr">
              <a:lnSpc>
                <a:spcPct val="100000"/>
              </a:lnSpc>
            </a:pPr>
            <a:r>
              <a:rPr lang="es-MX" sz="3200" spc="-20" dirty="0">
                <a:solidFill>
                  <a:schemeClr val="bg1"/>
                </a:solidFill>
                <a:latin typeface="Calibri"/>
                <a:cs typeface="Calibri"/>
              </a:rPr>
              <a:t>Alfanuméricos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17</a:t>
            </a:fld>
            <a:endParaRPr sz="1200">
              <a:latin typeface="Calibri"/>
              <a:cs typeface="Calibri"/>
            </a:endParaRPr>
          </a:p>
        </p:txBody>
      </p:sp>
      <p:graphicFrame>
        <p:nvGraphicFramePr>
          <p:cNvPr id="39" name="Tabla 38">
            <a:extLst>
              <a:ext uri="{FF2B5EF4-FFF2-40B4-BE49-F238E27FC236}">
                <a16:creationId xmlns:a16="http://schemas.microsoft.com/office/drawing/2014/main" id="{F12A6106-E11E-48C0-A599-A3A42F3FB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113904"/>
              </p:ext>
            </p:extLst>
          </p:nvPr>
        </p:nvGraphicFramePr>
        <p:xfrm>
          <a:off x="1395224" y="1771014"/>
          <a:ext cx="7215376" cy="14787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04006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2024167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  <a:gridCol w="2987203">
                  <a:extLst>
                    <a:ext uri="{9D8B030D-6E8A-4147-A177-3AD203B41FA5}">
                      <a16:colId xmlns:a16="http://schemas.microsoft.com/office/drawing/2014/main" val="2173517635"/>
                    </a:ext>
                  </a:extLst>
                </a:gridCol>
              </a:tblGrid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Tipo de dato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Python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</a:t>
                      </a:r>
                    </a:p>
                  </a:txBody>
                  <a:tcP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 err="1"/>
                        <a:t>Caracter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/>
                        <a:t>letra = </a:t>
                      </a:r>
                      <a:r>
                        <a:rPr lang="es-MX" dirty="0"/>
                        <a:t>'</a:t>
                      </a:r>
                      <a:r>
                        <a:rPr lang="es-MX" b="1" dirty="0"/>
                        <a:t>c</a:t>
                      </a:r>
                      <a:r>
                        <a:rPr lang="es-MX" dirty="0"/>
                        <a:t>'</a:t>
                      </a:r>
                      <a:endParaRPr lang="es-MX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char</a:t>
                      </a:r>
                      <a:r>
                        <a:rPr lang="es-MX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s-MX" b="1" dirty="0"/>
                        <a:t>letra = </a:t>
                      </a:r>
                      <a:r>
                        <a:rPr lang="es-MX" dirty="0"/>
                        <a:t>'</a:t>
                      </a:r>
                      <a:r>
                        <a:rPr lang="es-MX" b="1" dirty="0"/>
                        <a:t>a</a:t>
                      </a:r>
                      <a:r>
                        <a:rPr lang="es-MX" dirty="0"/>
                        <a:t>'</a:t>
                      </a:r>
                      <a:r>
                        <a:rPr lang="es-MX" b="1" dirty="0"/>
                        <a:t>;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Cadena de caracteres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/>
                        <a:t>c = "Hola mundo“</a:t>
                      </a:r>
                    </a:p>
                    <a:p>
                      <a:r>
                        <a:rPr lang="es-MX" b="1" dirty="0"/>
                        <a:t>c = “12345”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char</a:t>
                      </a:r>
                      <a:r>
                        <a:rPr lang="es-MX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c[10] </a:t>
                      </a:r>
                      <a:r>
                        <a:rPr lang="es-MX" b="1" dirty="0"/>
                        <a:t>= </a:t>
                      </a:r>
                      <a:r>
                        <a:rPr lang="es-MX" dirty="0"/>
                        <a:t>"</a:t>
                      </a:r>
                      <a:r>
                        <a:rPr lang="es-MX" b="1" dirty="0"/>
                        <a:t>Hola mundo</a:t>
                      </a:r>
                      <a:r>
                        <a:rPr lang="es-MX" dirty="0"/>
                        <a:t>";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</a:tbl>
          </a:graphicData>
        </a:graphic>
      </p:graphicFrame>
      <p:sp>
        <p:nvSpPr>
          <p:cNvPr id="42" name="Rectángulo 41">
            <a:extLst>
              <a:ext uri="{FF2B5EF4-FFF2-40B4-BE49-F238E27FC236}">
                <a16:creationId xmlns:a16="http://schemas.microsoft.com/office/drawing/2014/main" id="{18940676-DBBC-4584-B8CB-17BBA47952D1}"/>
              </a:ext>
            </a:extLst>
          </p:cNvPr>
          <p:cNvSpPr/>
          <p:nvPr/>
        </p:nvSpPr>
        <p:spPr>
          <a:xfrm>
            <a:off x="1287780" y="3302430"/>
            <a:ext cx="56685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>
                <a:solidFill>
                  <a:srgbClr val="C5DAEB"/>
                </a:solidFill>
                <a:cs typeface="Calibri"/>
              </a:rPr>
              <a:t>Como puede ver en 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Python</a:t>
            </a:r>
            <a:r>
              <a:rPr lang="es-MX" dirty="0">
                <a:solidFill>
                  <a:srgbClr val="C5DAEB"/>
                </a:solidFill>
                <a:cs typeface="Calibri"/>
              </a:rPr>
              <a:t>, a diferencia de muchos otros lenguajes, no se declara el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tipo de la variable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al crearla. </a:t>
            </a:r>
          </a:p>
        </p:txBody>
      </p:sp>
    </p:spTree>
    <p:extLst>
      <p:ext uri="{BB962C8B-B14F-4D97-AF65-F5344CB8AC3E}">
        <p14:creationId xmlns:p14="http://schemas.microsoft.com/office/powerpoint/2010/main" val="26610526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133600" y="243840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4400" spc="-2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</a:p>
          <a:p>
            <a:pPr marL="12700" algn="ctr">
              <a:lnSpc>
                <a:spcPct val="100000"/>
              </a:lnSpc>
            </a:pPr>
            <a:r>
              <a:rPr lang="es-MX" sz="3200" spc="-20" dirty="0">
                <a:solidFill>
                  <a:schemeClr val="bg1"/>
                </a:solidFill>
                <a:latin typeface="Calibri"/>
                <a:cs typeface="Calibri"/>
              </a:rPr>
              <a:t>Lógicos o booleanos</a:t>
            </a:r>
            <a:endParaRPr sz="32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18</a:t>
            </a:fld>
            <a:endParaRPr sz="1200">
              <a:latin typeface="Calibri"/>
              <a:cs typeface="Calibri"/>
            </a:endParaRPr>
          </a:p>
        </p:txBody>
      </p:sp>
      <p:graphicFrame>
        <p:nvGraphicFramePr>
          <p:cNvPr id="39" name="Tabla 38">
            <a:extLst>
              <a:ext uri="{FF2B5EF4-FFF2-40B4-BE49-F238E27FC236}">
                <a16:creationId xmlns:a16="http://schemas.microsoft.com/office/drawing/2014/main" id="{F12A6106-E11E-48C0-A599-A3A42F3FB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3892304"/>
              </p:ext>
            </p:extLst>
          </p:nvPr>
        </p:nvGraphicFramePr>
        <p:xfrm>
          <a:off x="1729738" y="1771014"/>
          <a:ext cx="6685028" cy="1699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532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2576945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  <a:gridCol w="2726551">
                  <a:extLst>
                    <a:ext uri="{9D8B030D-6E8A-4147-A177-3AD203B41FA5}">
                      <a16:colId xmlns:a16="http://schemas.microsoft.com/office/drawing/2014/main" val="2173517635"/>
                    </a:ext>
                  </a:extLst>
                </a:gridCol>
              </a:tblGrid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Tipo de dato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Python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Booleano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x = True</a:t>
                      </a:r>
                    </a:p>
                    <a:p>
                      <a:pPr algn="ctr"/>
                      <a:r>
                        <a:rPr lang="es-MX" b="1" dirty="0"/>
                        <a:t>x = 5 &gt;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bool</a:t>
                      </a:r>
                      <a:r>
                        <a:rPr lang="es-MX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 </a:t>
                      </a:r>
                      <a:r>
                        <a:rPr lang="es-MX" b="1" dirty="0"/>
                        <a:t>x = True;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419312"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Booleano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/>
                        <a:t>y = False</a:t>
                      </a:r>
                    </a:p>
                    <a:p>
                      <a:pPr algn="ctr"/>
                      <a:r>
                        <a:rPr lang="es-MX" b="1" dirty="0"/>
                        <a:t>y = 3 &gt;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bool</a:t>
                      </a:r>
                      <a:r>
                        <a:rPr lang="es-MX" b="1" dirty="0"/>
                        <a:t> y = False;</a:t>
                      </a:r>
                      <a:endParaRPr lang="es-MX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</a:tbl>
          </a:graphicData>
        </a:graphic>
      </p:graphicFrame>
      <p:sp>
        <p:nvSpPr>
          <p:cNvPr id="42" name="Rectángulo 41">
            <a:extLst>
              <a:ext uri="{FF2B5EF4-FFF2-40B4-BE49-F238E27FC236}">
                <a16:creationId xmlns:a16="http://schemas.microsoft.com/office/drawing/2014/main" id="{18940676-DBBC-4584-B8CB-17BBA47952D1}"/>
              </a:ext>
            </a:extLst>
          </p:cNvPr>
          <p:cNvSpPr/>
          <p:nvPr/>
        </p:nvSpPr>
        <p:spPr>
          <a:xfrm>
            <a:off x="1630189" y="3765075"/>
            <a:ext cx="537083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>
                <a:solidFill>
                  <a:srgbClr val="C5DAEB"/>
                </a:solidFill>
                <a:cs typeface="Calibri"/>
              </a:rPr>
              <a:t>Como puede ver en </a:t>
            </a:r>
            <a:r>
              <a:rPr lang="es-MX" b="1" dirty="0">
                <a:solidFill>
                  <a:srgbClr val="C5DAEB"/>
                </a:solidFill>
                <a:cs typeface="Calibri"/>
              </a:rPr>
              <a:t>Python</a:t>
            </a:r>
            <a:r>
              <a:rPr lang="es-MX" dirty="0">
                <a:solidFill>
                  <a:srgbClr val="C5DAEB"/>
                </a:solidFill>
                <a:cs typeface="Calibri"/>
              </a:rPr>
              <a:t>, a diferencia de muchos otros lenguajes, no se declara el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tipo de la variable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al crearla. </a:t>
            </a:r>
          </a:p>
        </p:txBody>
      </p:sp>
    </p:spTree>
    <p:extLst>
      <p:ext uri="{BB962C8B-B14F-4D97-AF65-F5344CB8AC3E}">
        <p14:creationId xmlns:p14="http://schemas.microsoft.com/office/powerpoint/2010/main" val="821996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133600" y="243841"/>
            <a:ext cx="5599642" cy="815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4400" spc="-2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19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18940676-DBBC-4584-B8CB-17BBA47952D1}"/>
              </a:ext>
            </a:extLst>
          </p:cNvPr>
          <p:cNvSpPr/>
          <p:nvPr/>
        </p:nvSpPr>
        <p:spPr>
          <a:xfrm>
            <a:off x="1948930" y="1501182"/>
            <a:ext cx="675462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dirty="0">
                <a:solidFill>
                  <a:srgbClr val="C5DAEB"/>
                </a:solidFill>
                <a:cs typeface="Calibri"/>
              </a:rPr>
              <a:t>Python ve diferente la variables si tiene mayúsculas o minúsculas:</a:t>
            </a:r>
          </a:p>
          <a:p>
            <a:pPr algn="just"/>
            <a:endParaRPr lang="es-MX" dirty="0">
              <a:solidFill>
                <a:srgbClr val="C5DAEB"/>
              </a:solidFill>
              <a:cs typeface="Calibri"/>
            </a:endParaRPr>
          </a:p>
          <a:p>
            <a:pPr algn="just"/>
            <a:r>
              <a:rPr lang="es-MX" b="1" dirty="0">
                <a:solidFill>
                  <a:schemeClr val="bg1"/>
                </a:solidFill>
                <a:cs typeface="Calibri"/>
              </a:rPr>
              <a:t>Ejemplo:</a:t>
            </a:r>
          </a:p>
          <a:p>
            <a:pPr algn="just"/>
            <a:endParaRPr lang="es-MX" dirty="0">
              <a:solidFill>
                <a:srgbClr val="C5DAEB"/>
              </a:solidFill>
              <a:cs typeface="Calibri"/>
            </a:endParaRPr>
          </a:p>
          <a:p>
            <a:pPr algn="just"/>
            <a:r>
              <a:rPr lang="es-MX" dirty="0">
                <a:solidFill>
                  <a:srgbClr val="C5DAEB"/>
                </a:solidFill>
                <a:cs typeface="Calibri"/>
              </a:rPr>
              <a:t>En este ejemplo, las dos variables son distintas</a:t>
            </a:r>
          </a:p>
          <a:p>
            <a:pPr algn="just"/>
            <a:endParaRPr lang="es-MX" dirty="0">
              <a:solidFill>
                <a:srgbClr val="C5DAEB"/>
              </a:solidFill>
              <a:cs typeface="Calibri"/>
            </a:endParaRPr>
          </a:p>
          <a:p>
            <a:pPr algn="just"/>
            <a:r>
              <a:rPr lang="es-MX" b="1" dirty="0">
                <a:solidFill>
                  <a:srgbClr val="FFC000"/>
                </a:solidFill>
                <a:cs typeface="Calibri"/>
              </a:rPr>
              <a:t>Nombre = “juan”</a:t>
            </a:r>
          </a:p>
          <a:p>
            <a:r>
              <a:rPr lang="es-MX" b="1" dirty="0">
                <a:solidFill>
                  <a:srgbClr val="FFC000"/>
                </a:solidFill>
                <a:cs typeface="Calibri"/>
              </a:rPr>
              <a:t>nombre = “pedro”</a:t>
            </a:r>
          </a:p>
        </p:txBody>
      </p:sp>
    </p:spTree>
    <p:extLst>
      <p:ext uri="{BB962C8B-B14F-4D97-AF65-F5344CB8AC3E}">
        <p14:creationId xmlns:p14="http://schemas.microsoft.com/office/powerpoint/2010/main" val="660043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034878" y="362514"/>
            <a:ext cx="6650341" cy="6852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4000" dirty="0">
                <a:solidFill>
                  <a:srgbClr val="18BAD4"/>
                </a:solidFill>
                <a:latin typeface="Calibri"/>
                <a:cs typeface="Calibri"/>
              </a:rPr>
              <a:t>Componentes de un programa</a:t>
            </a:r>
            <a:endParaRPr sz="40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2452" y="2151888"/>
            <a:ext cx="652796" cy="719836"/>
          </a:xfrm>
          <a:custGeom>
            <a:avLst/>
            <a:gdLst/>
            <a:ahLst/>
            <a:cxnLst/>
            <a:rect l="l" t="t" r="r" b="b"/>
            <a:pathLst>
              <a:path w="652796" h="719836">
                <a:moveTo>
                  <a:pt x="578230" y="0"/>
                </a:moveTo>
                <a:lnTo>
                  <a:pt x="528828" y="4825"/>
                </a:lnTo>
                <a:lnTo>
                  <a:pt x="469899" y="19557"/>
                </a:lnTo>
                <a:lnTo>
                  <a:pt x="430657" y="35813"/>
                </a:lnTo>
                <a:lnTo>
                  <a:pt x="395097" y="55118"/>
                </a:lnTo>
                <a:lnTo>
                  <a:pt x="380110" y="67056"/>
                </a:lnTo>
                <a:lnTo>
                  <a:pt x="372617" y="72643"/>
                </a:lnTo>
                <a:lnTo>
                  <a:pt x="367284" y="79501"/>
                </a:lnTo>
                <a:lnTo>
                  <a:pt x="360934" y="85725"/>
                </a:lnTo>
                <a:lnTo>
                  <a:pt x="356616" y="92582"/>
                </a:lnTo>
                <a:lnTo>
                  <a:pt x="209041" y="321437"/>
                </a:lnTo>
                <a:lnTo>
                  <a:pt x="13462" y="363728"/>
                </a:lnTo>
                <a:lnTo>
                  <a:pt x="8128" y="365887"/>
                </a:lnTo>
                <a:lnTo>
                  <a:pt x="4571" y="367538"/>
                </a:lnTo>
                <a:lnTo>
                  <a:pt x="1269" y="370205"/>
                </a:lnTo>
                <a:lnTo>
                  <a:pt x="0" y="373380"/>
                </a:lnTo>
                <a:lnTo>
                  <a:pt x="634" y="376174"/>
                </a:lnTo>
                <a:lnTo>
                  <a:pt x="2412" y="379730"/>
                </a:lnTo>
                <a:lnTo>
                  <a:pt x="5080" y="383031"/>
                </a:lnTo>
                <a:lnTo>
                  <a:pt x="9778" y="386842"/>
                </a:lnTo>
                <a:lnTo>
                  <a:pt x="121158" y="457835"/>
                </a:lnTo>
                <a:lnTo>
                  <a:pt x="111759" y="472567"/>
                </a:lnTo>
                <a:lnTo>
                  <a:pt x="63627" y="492632"/>
                </a:lnTo>
                <a:lnTo>
                  <a:pt x="51053" y="505968"/>
                </a:lnTo>
                <a:lnTo>
                  <a:pt x="51815" y="509778"/>
                </a:lnTo>
                <a:lnTo>
                  <a:pt x="363220" y="716026"/>
                </a:lnTo>
                <a:lnTo>
                  <a:pt x="372872" y="719836"/>
                </a:lnTo>
                <a:lnTo>
                  <a:pt x="377697" y="719709"/>
                </a:lnTo>
                <a:lnTo>
                  <a:pt x="388366" y="701929"/>
                </a:lnTo>
                <a:lnTo>
                  <a:pt x="386841" y="649859"/>
                </a:lnTo>
                <a:lnTo>
                  <a:pt x="396240" y="635126"/>
                </a:lnTo>
                <a:lnTo>
                  <a:pt x="513617" y="635126"/>
                </a:lnTo>
                <a:lnTo>
                  <a:pt x="495959" y="553466"/>
                </a:lnTo>
                <a:lnTo>
                  <a:pt x="266953" y="553466"/>
                </a:lnTo>
                <a:lnTo>
                  <a:pt x="263144" y="553338"/>
                </a:lnTo>
                <a:lnTo>
                  <a:pt x="247396" y="534416"/>
                </a:lnTo>
                <a:lnTo>
                  <a:pt x="247522" y="530479"/>
                </a:lnTo>
                <a:lnTo>
                  <a:pt x="248665" y="527304"/>
                </a:lnTo>
                <a:lnTo>
                  <a:pt x="250952" y="523875"/>
                </a:lnTo>
                <a:lnTo>
                  <a:pt x="326516" y="406654"/>
                </a:lnTo>
                <a:lnTo>
                  <a:pt x="331216" y="401700"/>
                </a:lnTo>
                <a:lnTo>
                  <a:pt x="334772" y="400050"/>
                </a:lnTo>
                <a:lnTo>
                  <a:pt x="338201" y="398272"/>
                </a:lnTo>
                <a:lnTo>
                  <a:pt x="548846" y="398272"/>
                </a:lnTo>
                <a:lnTo>
                  <a:pt x="604078" y="312547"/>
                </a:lnTo>
                <a:lnTo>
                  <a:pt x="492505" y="312547"/>
                </a:lnTo>
                <a:lnTo>
                  <a:pt x="486409" y="311912"/>
                </a:lnTo>
                <a:lnTo>
                  <a:pt x="386715" y="250062"/>
                </a:lnTo>
                <a:lnTo>
                  <a:pt x="372617" y="224917"/>
                </a:lnTo>
                <a:lnTo>
                  <a:pt x="373253" y="218948"/>
                </a:lnTo>
                <a:lnTo>
                  <a:pt x="405891" y="163449"/>
                </a:lnTo>
                <a:lnTo>
                  <a:pt x="423164" y="145161"/>
                </a:lnTo>
                <a:lnTo>
                  <a:pt x="428878" y="139954"/>
                </a:lnTo>
                <a:lnTo>
                  <a:pt x="466597" y="125984"/>
                </a:lnTo>
                <a:lnTo>
                  <a:pt x="474217" y="125349"/>
                </a:lnTo>
                <a:lnTo>
                  <a:pt x="649451" y="125349"/>
                </a:lnTo>
                <a:lnTo>
                  <a:pt x="647827" y="115950"/>
                </a:lnTo>
                <a:lnTo>
                  <a:pt x="640334" y="76835"/>
                </a:lnTo>
                <a:lnTo>
                  <a:pt x="624332" y="29844"/>
                </a:lnTo>
                <a:lnTo>
                  <a:pt x="590804" y="254"/>
                </a:lnTo>
                <a:lnTo>
                  <a:pt x="578230" y="0"/>
                </a:lnTo>
                <a:close/>
              </a:path>
              <a:path w="652796" h="719836">
                <a:moveTo>
                  <a:pt x="513617" y="635126"/>
                </a:moveTo>
                <a:lnTo>
                  <a:pt x="396240" y="635126"/>
                </a:lnTo>
                <a:lnTo>
                  <a:pt x="506984" y="707263"/>
                </a:lnTo>
                <a:lnTo>
                  <a:pt x="512317" y="710057"/>
                </a:lnTo>
                <a:lnTo>
                  <a:pt x="516509" y="711073"/>
                </a:lnTo>
                <a:lnTo>
                  <a:pt x="520319" y="711200"/>
                </a:lnTo>
                <a:lnTo>
                  <a:pt x="523240" y="710564"/>
                </a:lnTo>
                <a:lnTo>
                  <a:pt x="525526" y="708151"/>
                </a:lnTo>
                <a:lnTo>
                  <a:pt x="526669" y="704088"/>
                </a:lnTo>
                <a:lnTo>
                  <a:pt x="526669" y="700151"/>
                </a:lnTo>
                <a:lnTo>
                  <a:pt x="526415" y="694309"/>
                </a:lnTo>
                <a:lnTo>
                  <a:pt x="513617" y="635126"/>
                </a:lnTo>
                <a:close/>
              </a:path>
              <a:path w="652796" h="719836">
                <a:moveTo>
                  <a:pt x="548846" y="398272"/>
                </a:moveTo>
                <a:lnTo>
                  <a:pt x="338201" y="398272"/>
                </a:lnTo>
                <a:lnTo>
                  <a:pt x="342138" y="398399"/>
                </a:lnTo>
                <a:lnTo>
                  <a:pt x="345059" y="398780"/>
                </a:lnTo>
                <a:lnTo>
                  <a:pt x="360807" y="412876"/>
                </a:lnTo>
                <a:lnTo>
                  <a:pt x="360553" y="420624"/>
                </a:lnTo>
                <a:lnTo>
                  <a:pt x="282447" y="544322"/>
                </a:lnTo>
                <a:lnTo>
                  <a:pt x="266953" y="553466"/>
                </a:lnTo>
                <a:lnTo>
                  <a:pt x="495959" y="553466"/>
                </a:lnTo>
                <a:lnTo>
                  <a:pt x="484123" y="498729"/>
                </a:lnTo>
                <a:lnTo>
                  <a:pt x="548846" y="398272"/>
                </a:lnTo>
                <a:close/>
              </a:path>
              <a:path w="652796" h="719836">
                <a:moveTo>
                  <a:pt x="649451" y="125349"/>
                </a:moveTo>
                <a:lnTo>
                  <a:pt x="482980" y="125349"/>
                </a:lnTo>
                <a:lnTo>
                  <a:pt x="490982" y="126492"/>
                </a:lnTo>
                <a:lnTo>
                  <a:pt x="498347" y="128905"/>
                </a:lnTo>
                <a:lnTo>
                  <a:pt x="534797" y="149098"/>
                </a:lnTo>
                <a:lnTo>
                  <a:pt x="540004" y="155829"/>
                </a:lnTo>
                <a:lnTo>
                  <a:pt x="545210" y="161417"/>
                </a:lnTo>
                <a:lnTo>
                  <a:pt x="549529" y="168275"/>
                </a:lnTo>
                <a:lnTo>
                  <a:pt x="553211" y="176149"/>
                </a:lnTo>
                <a:lnTo>
                  <a:pt x="555752" y="183387"/>
                </a:lnTo>
                <a:lnTo>
                  <a:pt x="557529" y="191769"/>
                </a:lnTo>
                <a:lnTo>
                  <a:pt x="559180" y="199136"/>
                </a:lnTo>
                <a:lnTo>
                  <a:pt x="559816" y="206756"/>
                </a:lnTo>
                <a:lnTo>
                  <a:pt x="559689" y="215519"/>
                </a:lnTo>
                <a:lnTo>
                  <a:pt x="558546" y="223519"/>
                </a:lnTo>
                <a:lnTo>
                  <a:pt x="556260" y="230886"/>
                </a:lnTo>
                <a:lnTo>
                  <a:pt x="554228" y="239013"/>
                </a:lnTo>
                <a:lnTo>
                  <a:pt x="517524" y="298450"/>
                </a:lnTo>
                <a:lnTo>
                  <a:pt x="492505" y="312547"/>
                </a:lnTo>
                <a:lnTo>
                  <a:pt x="604078" y="312547"/>
                </a:lnTo>
                <a:lnTo>
                  <a:pt x="631571" y="269875"/>
                </a:lnTo>
                <a:lnTo>
                  <a:pt x="636016" y="263144"/>
                </a:lnTo>
                <a:lnTo>
                  <a:pt x="639064" y="254635"/>
                </a:lnTo>
                <a:lnTo>
                  <a:pt x="652272" y="199389"/>
                </a:lnTo>
                <a:lnTo>
                  <a:pt x="652796" y="176149"/>
                </a:lnTo>
                <a:lnTo>
                  <a:pt x="652786" y="155829"/>
                </a:lnTo>
                <a:lnTo>
                  <a:pt x="651383" y="136525"/>
                </a:lnTo>
                <a:lnTo>
                  <a:pt x="649451" y="125349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7420" y="2777489"/>
            <a:ext cx="95123" cy="128397"/>
          </a:xfrm>
          <a:custGeom>
            <a:avLst/>
            <a:gdLst/>
            <a:ahLst/>
            <a:cxnLst/>
            <a:rect l="l" t="t" r="r" b="b"/>
            <a:pathLst>
              <a:path w="95123" h="128397">
                <a:moveTo>
                  <a:pt x="59562" y="0"/>
                </a:moveTo>
                <a:lnTo>
                  <a:pt x="26289" y="25654"/>
                </a:lnTo>
                <a:lnTo>
                  <a:pt x="11556" y="78359"/>
                </a:lnTo>
                <a:lnTo>
                  <a:pt x="0" y="128397"/>
                </a:lnTo>
                <a:lnTo>
                  <a:pt x="40893" y="97282"/>
                </a:lnTo>
                <a:lnTo>
                  <a:pt x="71501" y="73152"/>
                </a:lnTo>
                <a:lnTo>
                  <a:pt x="94615" y="40893"/>
                </a:lnTo>
                <a:lnTo>
                  <a:pt x="95123" y="34036"/>
                </a:lnTo>
                <a:lnTo>
                  <a:pt x="94615" y="27305"/>
                </a:lnTo>
                <a:lnTo>
                  <a:pt x="66548" y="508"/>
                </a:lnTo>
                <a:lnTo>
                  <a:pt x="59562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9114" y="2831338"/>
            <a:ext cx="63500" cy="80899"/>
          </a:xfrm>
          <a:custGeom>
            <a:avLst/>
            <a:gdLst/>
            <a:ahLst/>
            <a:cxnLst/>
            <a:rect l="l" t="t" r="r" b="b"/>
            <a:pathLst>
              <a:path w="63500" h="80899">
                <a:moveTo>
                  <a:pt x="32893" y="0"/>
                </a:moveTo>
                <a:lnTo>
                  <a:pt x="3429" y="29718"/>
                </a:lnTo>
                <a:lnTo>
                  <a:pt x="254" y="73151"/>
                </a:lnTo>
                <a:lnTo>
                  <a:pt x="0" y="80899"/>
                </a:lnTo>
                <a:lnTo>
                  <a:pt x="35941" y="63373"/>
                </a:lnTo>
                <a:lnTo>
                  <a:pt x="62737" y="34417"/>
                </a:lnTo>
                <a:lnTo>
                  <a:pt x="63500" y="29337"/>
                </a:lnTo>
                <a:lnTo>
                  <a:pt x="62357" y="23749"/>
                </a:lnTo>
                <a:lnTo>
                  <a:pt x="38862" y="762"/>
                </a:lnTo>
                <a:lnTo>
                  <a:pt x="32893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72970" y="2743454"/>
            <a:ext cx="63246" cy="81533"/>
          </a:xfrm>
          <a:custGeom>
            <a:avLst/>
            <a:gdLst/>
            <a:ahLst/>
            <a:cxnLst/>
            <a:rect l="l" t="t" r="r" b="b"/>
            <a:pathLst>
              <a:path w="63246" h="81533">
                <a:moveTo>
                  <a:pt x="32639" y="0"/>
                </a:moveTo>
                <a:lnTo>
                  <a:pt x="3429" y="30606"/>
                </a:lnTo>
                <a:lnTo>
                  <a:pt x="1270" y="52323"/>
                </a:lnTo>
                <a:lnTo>
                  <a:pt x="0" y="73025"/>
                </a:lnTo>
                <a:lnTo>
                  <a:pt x="889" y="81533"/>
                </a:lnTo>
                <a:lnTo>
                  <a:pt x="7874" y="78104"/>
                </a:lnTo>
                <a:lnTo>
                  <a:pt x="26289" y="69341"/>
                </a:lnTo>
                <a:lnTo>
                  <a:pt x="58166" y="45973"/>
                </a:lnTo>
                <a:lnTo>
                  <a:pt x="63246" y="29209"/>
                </a:lnTo>
                <a:lnTo>
                  <a:pt x="62992" y="23494"/>
                </a:lnTo>
                <a:lnTo>
                  <a:pt x="38608" y="634"/>
                </a:lnTo>
                <a:lnTo>
                  <a:pt x="32639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4" name="Google Shape;80;p9">
            <a:extLst>
              <a:ext uri="{FF2B5EF4-FFF2-40B4-BE49-F238E27FC236}">
                <a16:creationId xmlns:a16="http://schemas.microsoft.com/office/drawing/2014/main" id="{13CAE77C-7B36-4A08-B548-50662F52C4FB}"/>
              </a:ext>
            </a:extLst>
          </p:cNvPr>
          <p:cNvSpPr txBox="1"/>
          <p:nvPr/>
        </p:nvSpPr>
        <p:spPr>
          <a:xfrm>
            <a:off x="2246969" y="1534091"/>
            <a:ext cx="4547530" cy="247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42950" marR="386080" lvl="0" indent="-742950" algn="just">
              <a:spcBef>
                <a:spcPts val="0"/>
              </a:spcBef>
              <a:spcAft>
                <a:spcPts val="600"/>
              </a:spcAft>
              <a:buClr>
                <a:srgbClr val="D5EBFF"/>
              </a:buClr>
              <a:buSzPts val="2450"/>
              <a:buFont typeface="+mj-lt"/>
              <a:buAutoNum type="arabicPeriod"/>
            </a:pPr>
            <a:r>
              <a:rPr lang="en-US" sz="3600" dirty="0" err="1">
                <a:solidFill>
                  <a:srgbClr val="C5DAEB"/>
                </a:solidFill>
                <a:cs typeface="Calibri"/>
                <a:sym typeface="Corbel"/>
              </a:rPr>
              <a:t>Identificador</a:t>
            </a:r>
            <a:endParaRPr lang="en-US" sz="3600" dirty="0">
              <a:solidFill>
                <a:srgbClr val="C5DAEB"/>
              </a:solidFill>
              <a:cs typeface="Calibri"/>
              <a:sym typeface="Corbel"/>
            </a:endParaRPr>
          </a:p>
          <a:p>
            <a:pPr marL="742950" marR="386080" lvl="0" indent="-742950" algn="just">
              <a:spcBef>
                <a:spcPts val="0"/>
              </a:spcBef>
              <a:spcAft>
                <a:spcPts val="600"/>
              </a:spcAft>
              <a:buClr>
                <a:srgbClr val="D5EBFF"/>
              </a:buClr>
              <a:buSzPts val="2450"/>
              <a:buFont typeface="+mj-lt"/>
              <a:buAutoNum type="arabicPeriod"/>
            </a:pPr>
            <a:r>
              <a:rPr lang="en-US" sz="3600" dirty="0">
                <a:solidFill>
                  <a:srgbClr val="C5DAEB"/>
                </a:solidFill>
                <a:cs typeface="Calibri"/>
                <a:sym typeface="Corbel"/>
              </a:rPr>
              <a:t>Variable</a:t>
            </a:r>
          </a:p>
          <a:p>
            <a:pPr marL="742950" marR="386080" lvl="0" indent="-742950" algn="just">
              <a:spcBef>
                <a:spcPts val="0"/>
              </a:spcBef>
              <a:spcAft>
                <a:spcPts val="600"/>
              </a:spcAft>
              <a:buClr>
                <a:srgbClr val="D5EBFF"/>
              </a:buClr>
              <a:buSzPts val="2450"/>
              <a:buFont typeface="+mj-lt"/>
              <a:buAutoNum type="arabicPeriod"/>
            </a:pPr>
            <a:r>
              <a:rPr lang="en-US" sz="3600" dirty="0" err="1">
                <a:solidFill>
                  <a:srgbClr val="C5DAEB"/>
                </a:solidFill>
                <a:cs typeface="Calibri"/>
                <a:sym typeface="Corbel"/>
              </a:rPr>
              <a:t>Constante</a:t>
            </a:r>
            <a:endParaRPr lang="en-US" sz="3600" dirty="0">
              <a:solidFill>
                <a:srgbClr val="C5DAEB"/>
              </a:solidFill>
              <a:cs typeface="Calibri"/>
              <a:sym typeface="Corbel"/>
            </a:endParaRPr>
          </a:p>
          <a:p>
            <a:pPr marL="742950" marR="386080" lvl="0" indent="-742950" algn="just">
              <a:spcBef>
                <a:spcPts val="0"/>
              </a:spcBef>
              <a:spcAft>
                <a:spcPts val="600"/>
              </a:spcAft>
              <a:buClr>
                <a:srgbClr val="D5EBFF"/>
              </a:buClr>
              <a:buSzPts val="2450"/>
              <a:buFont typeface="+mj-lt"/>
              <a:buAutoNum type="arabicPeriod"/>
            </a:pPr>
            <a:r>
              <a:rPr lang="en-US" sz="3600" dirty="0" err="1">
                <a:solidFill>
                  <a:srgbClr val="C5DAEB"/>
                </a:solidFill>
                <a:cs typeface="Calibri"/>
                <a:sym typeface="Corbel"/>
              </a:rPr>
              <a:t>Instrucciones</a:t>
            </a:r>
            <a:endParaRPr sz="3600" dirty="0">
              <a:solidFill>
                <a:srgbClr val="C5DAEB"/>
              </a:solidFill>
              <a:cs typeface="Calibri"/>
              <a:sym typeface="Corbel"/>
            </a:endParaRPr>
          </a:p>
        </p:txBody>
      </p:sp>
    </p:spTree>
    <p:extLst>
      <p:ext uri="{BB962C8B-B14F-4D97-AF65-F5344CB8AC3E}">
        <p14:creationId xmlns:p14="http://schemas.microsoft.com/office/powerpoint/2010/main" val="2795839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1633088" y="466427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4400" spc="-20" dirty="0" err="1">
                <a:solidFill>
                  <a:srgbClr val="18BAD4"/>
                </a:solidFill>
                <a:latin typeface="Calibri"/>
                <a:cs typeface="Calibri"/>
              </a:rPr>
              <a:t>Thonny</a:t>
            </a:r>
            <a:endParaRPr lang="es-MX" sz="4400" spc="-20" dirty="0">
              <a:solidFill>
                <a:srgbClr val="18BAD4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20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1EC1FB55-71BF-4DE8-8F8C-408EB12F3952}"/>
              </a:ext>
            </a:extLst>
          </p:cNvPr>
          <p:cNvSpPr/>
          <p:nvPr/>
        </p:nvSpPr>
        <p:spPr>
          <a:xfrm>
            <a:off x="2274311" y="1428750"/>
            <a:ext cx="5850132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C5DAEB"/>
                </a:solidFill>
                <a:cs typeface="Calibri"/>
              </a:rPr>
              <a:t>Instala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 </a:t>
            </a:r>
            <a:r>
              <a:rPr lang="es-MX" b="1" dirty="0" err="1">
                <a:solidFill>
                  <a:srgbClr val="FFC000"/>
                </a:solidFill>
                <a:cs typeface="Calibri"/>
              </a:rPr>
              <a:t>Thonny</a:t>
            </a:r>
            <a:r>
              <a:rPr lang="es-MX" dirty="0">
                <a:solidFill>
                  <a:srgbClr val="C5DAEB"/>
                </a:solidFill>
                <a:cs typeface="Calibri"/>
              </a:rPr>
              <a:t>: </a:t>
            </a:r>
            <a:r>
              <a:rPr lang="es-MX" b="1" dirty="0">
                <a:solidFill>
                  <a:schemeClr val="bg1"/>
                </a:solidFill>
                <a:cs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https://thonny.org/</a:t>
            </a:r>
            <a:endParaRPr lang="es-MX" b="1" dirty="0">
              <a:solidFill>
                <a:schemeClr val="bg1"/>
              </a:solidFill>
              <a:cs typeface="Calibri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b="1" dirty="0" err="1">
                <a:solidFill>
                  <a:srgbClr val="FFC000"/>
                </a:solidFill>
                <a:cs typeface="Calibri"/>
              </a:rPr>
              <a:t>Thonny</a:t>
            </a:r>
            <a:r>
              <a:rPr lang="es-MX" dirty="0">
                <a:solidFill>
                  <a:srgbClr val="C5DAEB"/>
                </a:solidFill>
                <a:cs typeface="Calibri"/>
              </a:rPr>
              <a:t> es un entorno de desarrollo integrado (IDE) para el lenguaje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Python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diseñado para principiantes.</a:t>
            </a:r>
          </a:p>
          <a:p>
            <a:pPr algn="just"/>
            <a:endParaRPr lang="es-MX" dirty="0">
              <a:solidFill>
                <a:srgbClr val="C5DAEB"/>
              </a:solidFill>
              <a:cs typeface="Calibri"/>
            </a:endParaRPr>
          </a:p>
        </p:txBody>
      </p:sp>
      <p:pic>
        <p:nvPicPr>
          <p:cNvPr id="44" name="Imagen 43">
            <a:extLst>
              <a:ext uri="{FF2B5EF4-FFF2-40B4-BE49-F238E27FC236}">
                <a16:creationId xmlns:a16="http://schemas.microsoft.com/office/drawing/2014/main" id="{D3060F5C-1D9A-42E5-83E4-60AA1219C83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3075432"/>
            <a:ext cx="1219200" cy="1219200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1680352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38"/>
          <p:cNvSpPr txBox="1"/>
          <p:nvPr/>
        </p:nvSpPr>
        <p:spPr>
          <a:xfrm>
            <a:off x="2133600" y="243841"/>
            <a:ext cx="5599642" cy="815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4400" spc="-20" dirty="0">
                <a:solidFill>
                  <a:srgbClr val="18BAD4"/>
                </a:solidFill>
                <a:latin typeface="Calibri"/>
                <a:cs typeface="Calibri"/>
              </a:rPr>
              <a:t>Tipos de datos</a:t>
            </a:r>
          </a:p>
          <a:p>
            <a:pPr marL="12700" algn="ctr">
              <a:lnSpc>
                <a:spcPct val="100000"/>
              </a:lnSpc>
            </a:pPr>
            <a:r>
              <a:rPr lang="es-MX" sz="2400" spc="-20" dirty="0">
                <a:solidFill>
                  <a:schemeClr val="bg1"/>
                </a:solidFill>
                <a:cs typeface="Calibri"/>
              </a:rPr>
              <a:t>Python</a:t>
            </a:r>
            <a:endParaRPr lang="es-MX" sz="2400" spc="-20" dirty="0">
              <a:solidFill>
                <a:srgbClr val="18BAD4"/>
              </a:solidFill>
              <a:latin typeface="Calibri"/>
              <a:cs typeface="Calibri"/>
            </a:endParaRP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21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18940676-DBBC-4584-B8CB-17BBA47952D1}"/>
              </a:ext>
            </a:extLst>
          </p:cNvPr>
          <p:cNvSpPr/>
          <p:nvPr/>
        </p:nvSpPr>
        <p:spPr>
          <a:xfrm>
            <a:off x="2291765" y="1503146"/>
            <a:ext cx="3804235" cy="17113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C5DAEB"/>
                </a:solidFill>
                <a:cs typeface="Calibri"/>
              </a:rPr>
              <a:t>Entero 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(</a:t>
            </a:r>
            <a:r>
              <a:rPr lang="es-MX" b="1" dirty="0" err="1">
                <a:solidFill>
                  <a:srgbClr val="FFC000"/>
                </a:solidFill>
                <a:cs typeface="Calibri"/>
              </a:rPr>
              <a:t>Integer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C5DAEB"/>
                </a:solidFill>
                <a:cs typeface="Calibri"/>
              </a:rPr>
              <a:t>Real 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(</a:t>
            </a:r>
            <a:r>
              <a:rPr lang="es-MX" b="1" dirty="0" err="1">
                <a:solidFill>
                  <a:srgbClr val="FFC000"/>
                </a:solidFill>
                <a:cs typeface="Calibri"/>
              </a:rPr>
              <a:t>Float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C5DAEB"/>
                </a:solidFill>
                <a:cs typeface="Calibri"/>
              </a:rPr>
              <a:t>Lógico o booleano 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(</a:t>
            </a:r>
            <a:r>
              <a:rPr lang="es-MX" b="1" dirty="0" err="1">
                <a:solidFill>
                  <a:srgbClr val="FFC000"/>
                </a:solidFill>
                <a:cs typeface="Calibri"/>
              </a:rPr>
              <a:t>Boolean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solidFill>
                  <a:srgbClr val="C5DAEB"/>
                </a:solidFill>
                <a:cs typeface="Calibri"/>
              </a:rPr>
              <a:t>Cadena de caracteres 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(</a:t>
            </a:r>
            <a:r>
              <a:rPr lang="es-MX" b="1" dirty="0" err="1">
                <a:solidFill>
                  <a:srgbClr val="FFC000"/>
                </a:solidFill>
                <a:cs typeface="Calibri"/>
              </a:rPr>
              <a:t>String</a:t>
            </a:r>
            <a:r>
              <a:rPr lang="es-MX" b="1" dirty="0">
                <a:solidFill>
                  <a:srgbClr val="FFC000"/>
                </a:solidFill>
                <a:cs typeface="Calibri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885566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088019" y="793495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747770" y="1928876"/>
            <a:ext cx="5777106" cy="132867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Inicializa 5 variables con diferentes tipos de datos (entero, real, booleano, </a:t>
            </a:r>
            <a:r>
              <a:rPr lang="es-MX" sz="2000" spc="-20" dirty="0" err="1">
                <a:solidFill>
                  <a:srgbClr val="C5DAEB"/>
                </a:solidFill>
                <a:cs typeface="Calibri"/>
              </a:rPr>
              <a:t>string</a:t>
            </a:r>
            <a:r>
              <a:rPr lang="es-MX" sz="2000" spc="-20" dirty="0">
                <a:solidFill>
                  <a:srgbClr val="C5DAEB"/>
                </a:solidFill>
                <a:cs typeface="Calibri"/>
              </a:rPr>
              <a:t>) </a:t>
            </a:r>
          </a:p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Con la instrucción </a:t>
            </a:r>
            <a:r>
              <a:rPr lang="es-MX" sz="2000" b="1" spc="-20" dirty="0" err="1">
                <a:solidFill>
                  <a:srgbClr val="FFC000"/>
                </a:solidFill>
                <a:cs typeface="Calibri"/>
              </a:rPr>
              <a:t>type</a:t>
            </a:r>
            <a:r>
              <a:rPr lang="es-MX" sz="2000" spc="-20" dirty="0">
                <a:solidFill>
                  <a:srgbClr val="C5DAEB"/>
                </a:solidFill>
                <a:cs typeface="Calibri"/>
              </a:rPr>
              <a:t> averigua el tipo de dato detectado.</a:t>
            </a:r>
          </a:p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sz="2000" dirty="0">
              <a:latin typeface="Calibri"/>
              <a:cs typeface="Calibri"/>
            </a:endParaRPr>
          </a:p>
        </p:txBody>
      </p:sp>
      <p:sp>
        <p:nvSpPr>
          <p:cNvPr id="32" name="object 26">
            <a:extLst>
              <a:ext uri="{FF2B5EF4-FFF2-40B4-BE49-F238E27FC236}">
                <a16:creationId xmlns:a16="http://schemas.microsoft.com/office/drawing/2014/main" id="{96D9A129-C789-411B-AA78-1367C71B2FBE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773101BA-B388-4F9F-B373-1372550516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81800" y="123062"/>
            <a:ext cx="2209800" cy="966448"/>
          </a:xfrm>
          <a:prstGeom prst="rect">
            <a:avLst/>
          </a:prstGeom>
        </p:spPr>
      </p:pic>
      <p:sp>
        <p:nvSpPr>
          <p:cNvPr id="31" name="object 25">
            <a:extLst>
              <a:ext uri="{FF2B5EF4-FFF2-40B4-BE49-F238E27FC236}">
                <a16:creationId xmlns:a16="http://schemas.microsoft.com/office/drawing/2014/main" id="{BA6F5A87-F7A8-473B-A7BC-4E234EB9EEFB}"/>
              </a:ext>
            </a:extLst>
          </p:cNvPr>
          <p:cNvSpPr txBox="1"/>
          <p:nvPr/>
        </p:nvSpPr>
        <p:spPr>
          <a:xfrm>
            <a:off x="3088019" y="3397248"/>
            <a:ext cx="1552575" cy="41148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2000" b="1" spc="-20" dirty="0">
                <a:solidFill>
                  <a:schemeClr val="bg1"/>
                </a:solidFill>
                <a:cs typeface="Calibri"/>
              </a:rPr>
              <a:t>Ejemplo:</a:t>
            </a:r>
          </a:p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sz="2000" dirty="0">
              <a:latin typeface="Calibri"/>
              <a:cs typeface="Calibri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CBB01301-14B0-434F-9341-F1E99EA0BF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40594" y="3267075"/>
            <a:ext cx="1619250" cy="157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0441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21634" y="603262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821634" y="1588008"/>
            <a:ext cx="5056177" cy="10096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just">
              <a:lnSpc>
                <a:spcPct val="100000"/>
              </a:lnSpc>
              <a:spcAft>
                <a:spcPts val="600"/>
              </a:spcAft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Escribe un algoritmo para verificar si un precio dado por el usuario es válido o no lo es, para ser válido debe ser un valor positivo o cero.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2" name="object 26">
            <a:extLst>
              <a:ext uri="{FF2B5EF4-FFF2-40B4-BE49-F238E27FC236}">
                <a16:creationId xmlns:a16="http://schemas.microsoft.com/office/drawing/2014/main" id="{96D9A129-C789-411B-AA78-1367C71B2FBE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27" name="Imagen 26">
            <a:extLst>
              <a:ext uri="{FF2B5EF4-FFF2-40B4-BE49-F238E27FC236}">
                <a16:creationId xmlns:a16="http://schemas.microsoft.com/office/drawing/2014/main" id="{773101BA-B388-4F9F-B373-1372550516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35637" y="264898"/>
            <a:ext cx="2065300" cy="903252"/>
          </a:xfrm>
          <a:prstGeom prst="rect">
            <a:avLst/>
          </a:prstGeom>
        </p:spPr>
      </p:pic>
      <p:graphicFrame>
        <p:nvGraphicFramePr>
          <p:cNvPr id="28" name="Tabla 27">
            <a:extLst>
              <a:ext uri="{FF2B5EF4-FFF2-40B4-BE49-F238E27FC236}">
                <a16:creationId xmlns:a16="http://schemas.microsoft.com/office/drawing/2014/main" id="{742133C3-17A4-4983-9105-8CB2641594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4439666"/>
              </p:ext>
            </p:extLst>
          </p:nvPr>
        </p:nvGraphicFramePr>
        <p:xfrm>
          <a:off x="2887445" y="3274442"/>
          <a:ext cx="44196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877">
                  <a:extLst>
                    <a:ext uri="{9D8B030D-6E8A-4147-A177-3AD203B41FA5}">
                      <a16:colId xmlns:a16="http://schemas.microsoft.com/office/drawing/2014/main" val="759293770"/>
                    </a:ext>
                  </a:extLst>
                </a:gridCol>
                <a:gridCol w="2338723">
                  <a:extLst>
                    <a:ext uri="{9D8B030D-6E8A-4147-A177-3AD203B41FA5}">
                      <a16:colId xmlns:a16="http://schemas.microsoft.com/office/drawing/2014/main" val="26589563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precio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Resultado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59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El precio es válido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202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El precio es válido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2358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El precio no es válido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4480080"/>
                  </a:ext>
                </a:extLst>
              </a:tr>
            </a:tbl>
          </a:graphicData>
        </a:graphic>
      </p:graphicFrame>
      <p:sp>
        <p:nvSpPr>
          <p:cNvPr id="30" name="object 25">
            <a:extLst>
              <a:ext uri="{FF2B5EF4-FFF2-40B4-BE49-F238E27FC236}">
                <a16:creationId xmlns:a16="http://schemas.microsoft.com/office/drawing/2014/main" id="{7562320F-E108-4251-801D-9A4C6294C2AB}"/>
              </a:ext>
            </a:extLst>
          </p:cNvPr>
          <p:cNvSpPr txBox="1"/>
          <p:nvPr/>
        </p:nvSpPr>
        <p:spPr>
          <a:xfrm>
            <a:off x="2887445" y="2741804"/>
            <a:ext cx="19969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2000" b="1" spc="-20" dirty="0">
                <a:solidFill>
                  <a:schemeClr val="bg1"/>
                </a:solidFill>
                <a:cs typeface="Calibri"/>
              </a:rPr>
              <a:t>Casos de prueba:</a:t>
            </a:r>
            <a:endParaRPr sz="20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53588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87752" y="26619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Algoritmo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7" name="object 3">
            <a:extLst>
              <a:ext uri="{FF2B5EF4-FFF2-40B4-BE49-F238E27FC236}">
                <a16:creationId xmlns:a16="http://schemas.microsoft.com/office/drawing/2014/main" id="{0A3F522B-39E5-49DC-BBF2-4B9B39163ED1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26">
            <a:extLst>
              <a:ext uri="{FF2B5EF4-FFF2-40B4-BE49-F238E27FC236}">
                <a16:creationId xmlns:a16="http://schemas.microsoft.com/office/drawing/2014/main" id="{E19F8F01-05D7-4A66-BEDB-7CAE9A25BD4A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BC86187-E610-4D32-864D-428773BB31F9}"/>
              </a:ext>
            </a:extLst>
          </p:cNvPr>
          <p:cNvSpPr txBox="1"/>
          <p:nvPr/>
        </p:nvSpPr>
        <p:spPr>
          <a:xfrm>
            <a:off x="2801186" y="1574290"/>
            <a:ext cx="5394962" cy="28050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2400" dirty="0"/>
              <a:t>Pedir el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precio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2400" dirty="0"/>
              <a:t>Si el precio es mayor o igual a cero</a:t>
            </a:r>
          </a:p>
          <a:p>
            <a:pPr lvl="1">
              <a:lnSpc>
                <a:spcPct val="150000"/>
              </a:lnSpc>
            </a:pPr>
            <a:r>
              <a:rPr lang="es-MX" sz="2400" dirty="0"/>
              <a:t>    	Escribir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“El precio es válido”</a:t>
            </a:r>
          </a:p>
          <a:p>
            <a:pPr lvl="1">
              <a:lnSpc>
                <a:spcPct val="150000"/>
              </a:lnSpc>
            </a:pPr>
            <a:r>
              <a:rPr lang="es-MX" sz="2400" dirty="0" err="1"/>
              <a:t>SiNo</a:t>
            </a:r>
            <a:endParaRPr lang="es-MX" sz="2400" dirty="0"/>
          </a:p>
          <a:p>
            <a:pPr lvl="1">
              <a:lnSpc>
                <a:spcPct val="150000"/>
              </a:lnSpc>
            </a:pPr>
            <a:r>
              <a:rPr lang="es-MX" sz="2400" dirty="0"/>
              <a:t>	Escribir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“El precio no es válido”</a:t>
            </a:r>
          </a:p>
        </p:txBody>
      </p:sp>
    </p:spTree>
    <p:extLst>
      <p:ext uri="{BB962C8B-B14F-4D97-AF65-F5344CB8AC3E}">
        <p14:creationId xmlns:p14="http://schemas.microsoft.com/office/powerpoint/2010/main" val="4495509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3063974" y="75133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3063974" y="1759837"/>
            <a:ext cx="4889401" cy="7101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z="2000" spc="-20" dirty="0">
                <a:solidFill>
                  <a:srgbClr val="C5DAEB"/>
                </a:solidFill>
                <a:cs typeface="Calibri"/>
              </a:rPr>
              <a:t>Crear un algoritmo que dados tres números encuentre el más pequeño. 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32" name="object 26">
            <a:extLst>
              <a:ext uri="{FF2B5EF4-FFF2-40B4-BE49-F238E27FC236}">
                <a16:creationId xmlns:a16="http://schemas.microsoft.com/office/drawing/2014/main" id="{96D9A129-C789-411B-AA78-1367C71B2FBE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4800" dirty="0">
              <a:latin typeface="Calibri"/>
              <a:cs typeface="Calibri"/>
            </a:endParaRPr>
          </a:p>
        </p:txBody>
      </p:sp>
      <p:graphicFrame>
        <p:nvGraphicFramePr>
          <p:cNvPr id="29" name="Tabla 28">
            <a:extLst>
              <a:ext uri="{FF2B5EF4-FFF2-40B4-BE49-F238E27FC236}">
                <a16:creationId xmlns:a16="http://schemas.microsoft.com/office/drawing/2014/main" id="{B39A2D49-0070-424A-ABF7-B062A248D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3365435"/>
              </p:ext>
            </p:extLst>
          </p:nvPr>
        </p:nvGraphicFramePr>
        <p:xfrm>
          <a:off x="3124200" y="3036442"/>
          <a:ext cx="441960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877">
                  <a:extLst>
                    <a:ext uri="{9D8B030D-6E8A-4147-A177-3AD203B41FA5}">
                      <a16:colId xmlns:a16="http://schemas.microsoft.com/office/drawing/2014/main" val="759293770"/>
                    </a:ext>
                  </a:extLst>
                </a:gridCol>
                <a:gridCol w="2338723">
                  <a:extLst>
                    <a:ext uri="{9D8B030D-6E8A-4147-A177-3AD203B41FA5}">
                      <a16:colId xmlns:a16="http://schemas.microsoft.com/office/drawing/2014/main" val="2658956394"/>
                    </a:ext>
                  </a:extLst>
                </a:gridCol>
              </a:tblGrid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radio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área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59547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10, 23, 1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202940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200, -23,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-23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235849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0, 0, 0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933158"/>
                  </a:ext>
                </a:extLst>
              </a:tr>
            </a:tbl>
          </a:graphicData>
        </a:graphic>
      </p:graphicFrame>
      <p:sp>
        <p:nvSpPr>
          <p:cNvPr id="30" name="object 25">
            <a:extLst>
              <a:ext uri="{FF2B5EF4-FFF2-40B4-BE49-F238E27FC236}">
                <a16:creationId xmlns:a16="http://schemas.microsoft.com/office/drawing/2014/main" id="{161EF25A-4666-45C2-A769-92CFB60E0EDB}"/>
              </a:ext>
            </a:extLst>
          </p:cNvPr>
          <p:cNvSpPr txBox="1"/>
          <p:nvPr/>
        </p:nvSpPr>
        <p:spPr>
          <a:xfrm>
            <a:off x="3124200" y="2647950"/>
            <a:ext cx="16921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b="1" spc="-20" dirty="0">
                <a:solidFill>
                  <a:schemeClr val="bg1"/>
                </a:solidFill>
                <a:cs typeface="Calibri"/>
              </a:rPr>
              <a:t>Casos de prueba:</a:t>
            </a:r>
            <a:endParaRPr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096008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87752" y="26619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Algoritmo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7" name="object 3">
            <a:extLst>
              <a:ext uri="{FF2B5EF4-FFF2-40B4-BE49-F238E27FC236}">
                <a16:creationId xmlns:a16="http://schemas.microsoft.com/office/drawing/2014/main" id="{0A3F522B-39E5-49DC-BBF2-4B9B39163ED1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26">
            <a:extLst>
              <a:ext uri="{FF2B5EF4-FFF2-40B4-BE49-F238E27FC236}">
                <a16:creationId xmlns:a16="http://schemas.microsoft.com/office/drawing/2014/main" id="{E19F8F01-05D7-4A66-BEDB-7CAE9A25BD4A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BC86187-E610-4D32-864D-428773BB31F9}"/>
              </a:ext>
            </a:extLst>
          </p:cNvPr>
          <p:cNvSpPr txBox="1"/>
          <p:nvPr/>
        </p:nvSpPr>
        <p:spPr>
          <a:xfrm>
            <a:off x="2787752" y="1482852"/>
            <a:ext cx="5394962" cy="341632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s-MX" sz="2400" dirty="0"/>
              <a:t>Pedir a, b, c</a:t>
            </a:r>
          </a:p>
          <a:p>
            <a:pPr marL="342900" indent="-342900">
              <a:buFont typeface="+mj-lt"/>
              <a:buAutoNum type="arabicPeriod"/>
            </a:pPr>
            <a:r>
              <a:rPr lang="es-MX" sz="2400" dirty="0"/>
              <a:t>Si (a &lt; b  y a &lt; c)</a:t>
            </a:r>
          </a:p>
          <a:p>
            <a:r>
              <a:rPr lang="es-MX" sz="2400" dirty="0"/>
              <a:t>         menor = a</a:t>
            </a:r>
          </a:p>
          <a:p>
            <a:r>
              <a:rPr lang="es-MX" sz="2400" dirty="0"/>
              <a:t>     </a:t>
            </a:r>
            <a:r>
              <a:rPr lang="es-MX" sz="2400" dirty="0" err="1"/>
              <a:t>SiNo</a:t>
            </a:r>
            <a:endParaRPr lang="es-MX" sz="2400" dirty="0"/>
          </a:p>
          <a:p>
            <a:r>
              <a:rPr lang="es-MX" sz="2400" dirty="0"/>
              <a:t>         Si (b &lt; a y b &lt; c)</a:t>
            </a:r>
          </a:p>
          <a:p>
            <a:r>
              <a:rPr lang="es-MX" sz="2400" dirty="0"/>
              <a:t>             menor = b</a:t>
            </a:r>
          </a:p>
          <a:p>
            <a:r>
              <a:rPr lang="es-MX" sz="2400" dirty="0"/>
              <a:t>         </a:t>
            </a:r>
            <a:r>
              <a:rPr lang="es-MX" sz="2400" dirty="0" err="1"/>
              <a:t>SiNo</a:t>
            </a:r>
            <a:endParaRPr lang="es-MX" sz="2400" dirty="0"/>
          </a:p>
          <a:p>
            <a:r>
              <a:rPr lang="es-MX" sz="2400" dirty="0"/>
              <a:t>             menor = c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s-MX" sz="2400" dirty="0"/>
              <a:t>Escribir menor</a:t>
            </a:r>
          </a:p>
        </p:txBody>
      </p:sp>
    </p:spTree>
    <p:extLst>
      <p:ext uri="{BB962C8B-B14F-4D97-AF65-F5344CB8AC3E}">
        <p14:creationId xmlns:p14="http://schemas.microsoft.com/office/powerpoint/2010/main" val="25334544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10839" y="246125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01313" y="1620774"/>
            <a:ext cx="6238446" cy="14706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Pedir al usuario el radio.</a:t>
            </a:r>
          </a:p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Calcular el área de un círculo a partir de su radio con la fórmula:  </a:t>
            </a:r>
            <a:r>
              <a:rPr lang="es-MX" b="1" spc="-2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area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= PI * radio</a:t>
            </a:r>
            <a:r>
              <a:rPr lang="es-MX" b="1" spc="-20" baseline="3000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2</a:t>
            </a:r>
          </a:p>
          <a:p>
            <a:pPr marL="3556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Guarda el nombre de tu archivo en Python: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areaCirculo.py</a:t>
            </a:r>
            <a:endParaRPr lang="es-MX" b="1" spc="-20" baseline="30000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701314" y="981300"/>
            <a:ext cx="6108601" cy="5028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Definir el </a:t>
            </a:r>
            <a:r>
              <a:rPr lang="es-MX" b="1" spc="-20" dirty="0">
                <a:solidFill>
                  <a:srgbClr val="FFC000"/>
                </a:solidFill>
                <a:latin typeface="Calibri"/>
                <a:cs typeface="Calibri"/>
              </a:rPr>
              <a:t>algoritmo</a:t>
            </a:r>
            <a:r>
              <a:rPr lang="es-MX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y utiliza </a:t>
            </a:r>
            <a:r>
              <a:rPr lang="es-MX" b="1" spc="-20" dirty="0" err="1">
                <a:solidFill>
                  <a:schemeClr val="bg1"/>
                </a:solidFill>
                <a:latin typeface="Calibri"/>
                <a:cs typeface="Calibri"/>
              </a:rPr>
              <a:t>Thonny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 para diseñar el </a:t>
            </a:r>
            <a:r>
              <a:rPr lang="es-MX" b="1" spc="-20" dirty="0">
                <a:solidFill>
                  <a:srgbClr val="FFC000"/>
                </a:solidFill>
                <a:latin typeface="Calibri"/>
                <a:cs typeface="Calibri"/>
              </a:rPr>
              <a:t>programa 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en </a:t>
            </a:r>
            <a:r>
              <a:rPr lang="es-MX" b="1" spc="-20" dirty="0">
                <a:solidFill>
                  <a:schemeClr val="bg1"/>
                </a:solidFill>
                <a:latin typeface="Calibri"/>
                <a:cs typeface="Calibri"/>
              </a:rPr>
              <a:t>Python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2" name="object 26">
            <a:extLst>
              <a:ext uri="{FF2B5EF4-FFF2-40B4-BE49-F238E27FC236}">
                <a16:creationId xmlns:a16="http://schemas.microsoft.com/office/drawing/2014/main" id="{96D9A129-C789-411B-AA78-1367C71B2FBE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4800" dirty="0">
              <a:latin typeface="Calibri"/>
              <a:cs typeface="Calibri"/>
            </a:endParaRPr>
          </a:p>
        </p:txBody>
      </p:sp>
      <p:graphicFrame>
        <p:nvGraphicFramePr>
          <p:cNvPr id="29" name="Tabla 28">
            <a:extLst>
              <a:ext uri="{FF2B5EF4-FFF2-40B4-BE49-F238E27FC236}">
                <a16:creationId xmlns:a16="http://schemas.microsoft.com/office/drawing/2014/main" id="{B39A2D49-0070-424A-ABF7-B062A248D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3245346"/>
              </p:ext>
            </p:extLst>
          </p:nvPr>
        </p:nvGraphicFramePr>
        <p:xfrm>
          <a:off x="3048000" y="3543592"/>
          <a:ext cx="4419600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0877">
                  <a:extLst>
                    <a:ext uri="{9D8B030D-6E8A-4147-A177-3AD203B41FA5}">
                      <a16:colId xmlns:a16="http://schemas.microsoft.com/office/drawing/2014/main" val="759293770"/>
                    </a:ext>
                  </a:extLst>
                </a:gridCol>
                <a:gridCol w="2338723">
                  <a:extLst>
                    <a:ext uri="{9D8B030D-6E8A-4147-A177-3AD203B41FA5}">
                      <a16:colId xmlns:a16="http://schemas.microsoft.com/office/drawing/2014/main" val="2658956394"/>
                    </a:ext>
                  </a:extLst>
                </a:gridCol>
              </a:tblGrid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radio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área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59547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314.1592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202940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78.5398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235849"/>
                  </a:ext>
                </a:extLst>
              </a:tr>
              <a:tr h="290440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78.5398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933158"/>
                  </a:ext>
                </a:extLst>
              </a:tr>
            </a:tbl>
          </a:graphicData>
        </a:graphic>
      </p:graphicFrame>
      <p:sp>
        <p:nvSpPr>
          <p:cNvPr id="30" name="object 25">
            <a:extLst>
              <a:ext uri="{FF2B5EF4-FFF2-40B4-BE49-F238E27FC236}">
                <a16:creationId xmlns:a16="http://schemas.microsoft.com/office/drawing/2014/main" id="{161EF25A-4666-45C2-A769-92CFB60E0EDB}"/>
              </a:ext>
            </a:extLst>
          </p:cNvPr>
          <p:cNvSpPr txBox="1"/>
          <p:nvPr/>
        </p:nvSpPr>
        <p:spPr>
          <a:xfrm>
            <a:off x="3048000" y="3155100"/>
            <a:ext cx="16921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b="1" spc="-20" dirty="0">
                <a:solidFill>
                  <a:schemeClr val="bg1"/>
                </a:solidFill>
                <a:cs typeface="Calibri"/>
              </a:rPr>
              <a:t>Casos de prueba:</a:t>
            </a:r>
            <a:endParaRPr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45446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87752" y="266191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Algoritmo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7" name="object 3">
            <a:extLst>
              <a:ext uri="{FF2B5EF4-FFF2-40B4-BE49-F238E27FC236}">
                <a16:creationId xmlns:a16="http://schemas.microsoft.com/office/drawing/2014/main" id="{0A3F522B-39E5-49DC-BBF2-4B9B39163ED1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object 26">
            <a:extLst>
              <a:ext uri="{FF2B5EF4-FFF2-40B4-BE49-F238E27FC236}">
                <a16:creationId xmlns:a16="http://schemas.microsoft.com/office/drawing/2014/main" id="{E19F8F01-05D7-4A66-BEDB-7CAE9A25BD4A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ABC86187-E610-4D32-864D-428773BB31F9}"/>
              </a:ext>
            </a:extLst>
          </p:cNvPr>
          <p:cNvSpPr txBox="1"/>
          <p:nvPr/>
        </p:nvSpPr>
        <p:spPr>
          <a:xfrm>
            <a:off x="2801186" y="1574290"/>
            <a:ext cx="5394962" cy="22510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2400" dirty="0"/>
              <a:t>Definir el valor de PI como 3.141592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2400" dirty="0"/>
              <a:t>Pedir el radio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2400" dirty="0" err="1"/>
              <a:t>area</a:t>
            </a:r>
            <a:r>
              <a:rPr lang="es-MX" sz="2400" dirty="0"/>
              <a:t> = PI * radio*radio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2400" dirty="0"/>
              <a:t>Escribir (</a:t>
            </a:r>
            <a:r>
              <a:rPr lang="es-MX" sz="2400" dirty="0" err="1"/>
              <a:t>area</a:t>
            </a:r>
            <a:r>
              <a:rPr lang="es-MX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995131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14852" y="81787"/>
            <a:ext cx="3649700" cy="111150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</a:p>
          <a:p>
            <a:pPr marL="12700">
              <a:lnSpc>
                <a:spcPct val="100000"/>
              </a:lnSpc>
            </a:pPr>
            <a:r>
              <a:rPr lang="es-MX" sz="2800" b="1" dirty="0">
                <a:solidFill>
                  <a:schemeClr val="bg1"/>
                </a:solidFill>
                <a:latin typeface="Calibri"/>
                <a:cs typeface="Calibri"/>
              </a:rPr>
              <a:t>Programa</a:t>
            </a:r>
            <a:endParaRPr sz="2800"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39" name="object 3">
            <a:extLst>
              <a:ext uri="{FF2B5EF4-FFF2-40B4-BE49-F238E27FC236}">
                <a16:creationId xmlns:a16="http://schemas.microsoft.com/office/drawing/2014/main" id="{A525328C-784D-4E43-B52C-66C9899CC64E}"/>
              </a:ext>
            </a:extLst>
          </p:cNvPr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object 26">
            <a:extLst>
              <a:ext uri="{FF2B5EF4-FFF2-40B4-BE49-F238E27FC236}">
                <a16:creationId xmlns:a16="http://schemas.microsoft.com/office/drawing/2014/main" id="{D13731EE-52D3-4A63-BB6D-961F6EE8714D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4800" dirty="0">
              <a:latin typeface="Calibri"/>
              <a:cs typeface="Calibri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B164AD5-4B74-4859-86C4-35DD5AB117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14852" y="1253390"/>
            <a:ext cx="4957548" cy="3356998"/>
          </a:xfrm>
          <a:prstGeom prst="rect">
            <a:avLst/>
          </a:prstGeom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92CAD75B-0586-4CEB-A051-AE58F6A7B66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600" y="3914130"/>
            <a:ext cx="855044" cy="855044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1910133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22575" y="2227198"/>
            <a:ext cx="29686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Identificador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10839" y="246125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01313" y="1620774"/>
            <a:ext cx="6238446" cy="14706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Un estudiante desea conocer el área de un triángulo a partir de la base y la altura.  </a:t>
            </a:r>
          </a:p>
          <a:p>
            <a:pPr marL="355600" indent="-342900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Usar la fórmula:  </a:t>
            </a:r>
            <a:r>
              <a:rPr lang="es-MX" b="1" spc="-20" dirty="0" err="1">
                <a:solidFill>
                  <a:schemeClr val="accent6">
                    <a:lumMod val="75000"/>
                  </a:schemeClr>
                </a:solidFill>
                <a:cs typeface="Calibri"/>
              </a:rPr>
              <a:t>area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= b*h/2</a:t>
            </a:r>
            <a:endParaRPr lang="es-MX" b="1" spc="-20" baseline="30000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  <a:p>
            <a:pPr marL="3556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Guarda el nombre de tu archivo en Python: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areaTriangulo.py</a:t>
            </a:r>
            <a:endParaRPr lang="es-MX" b="1" spc="-20" baseline="30000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701314" y="981300"/>
            <a:ext cx="6108601" cy="5028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Definir el </a:t>
            </a:r>
            <a:r>
              <a:rPr lang="es-MX" b="1" spc="-20" dirty="0">
                <a:solidFill>
                  <a:srgbClr val="FFC000"/>
                </a:solidFill>
                <a:latin typeface="Calibri"/>
                <a:cs typeface="Calibri"/>
              </a:rPr>
              <a:t>algoritmo</a:t>
            </a:r>
            <a:r>
              <a:rPr lang="es-MX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y utiliza </a:t>
            </a:r>
            <a:r>
              <a:rPr lang="es-MX" b="1" spc="-20" dirty="0" err="1">
                <a:solidFill>
                  <a:schemeClr val="bg1"/>
                </a:solidFill>
                <a:latin typeface="Calibri"/>
                <a:cs typeface="Calibri"/>
              </a:rPr>
              <a:t>Thonny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 para diseñar el </a:t>
            </a:r>
            <a:r>
              <a:rPr lang="es-MX" b="1" spc="-20" dirty="0">
                <a:solidFill>
                  <a:srgbClr val="FFC000"/>
                </a:solidFill>
                <a:latin typeface="Calibri"/>
                <a:cs typeface="Calibri"/>
              </a:rPr>
              <a:t>programa 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en </a:t>
            </a:r>
            <a:r>
              <a:rPr lang="es-MX" b="1" spc="-20" dirty="0">
                <a:solidFill>
                  <a:schemeClr val="bg1"/>
                </a:solidFill>
                <a:latin typeface="Calibri"/>
                <a:cs typeface="Calibri"/>
              </a:rPr>
              <a:t>Python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2" name="object 26">
            <a:extLst>
              <a:ext uri="{FF2B5EF4-FFF2-40B4-BE49-F238E27FC236}">
                <a16:creationId xmlns:a16="http://schemas.microsoft.com/office/drawing/2014/main" id="{96D9A129-C789-411B-AA78-1367C71B2FBE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4800" dirty="0">
              <a:latin typeface="Calibri"/>
              <a:cs typeface="Calibri"/>
            </a:endParaRPr>
          </a:p>
        </p:txBody>
      </p:sp>
      <p:graphicFrame>
        <p:nvGraphicFramePr>
          <p:cNvPr id="29" name="Tabla 28">
            <a:extLst>
              <a:ext uri="{FF2B5EF4-FFF2-40B4-BE49-F238E27FC236}">
                <a16:creationId xmlns:a16="http://schemas.microsoft.com/office/drawing/2014/main" id="{B39A2D49-0070-424A-ABF7-B062A248D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477406"/>
              </p:ext>
            </p:extLst>
          </p:nvPr>
        </p:nvGraphicFramePr>
        <p:xfrm>
          <a:off x="3074504" y="3430105"/>
          <a:ext cx="5078897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785">
                  <a:extLst>
                    <a:ext uri="{9D8B030D-6E8A-4147-A177-3AD203B41FA5}">
                      <a16:colId xmlns:a16="http://schemas.microsoft.com/office/drawing/2014/main" val="759293770"/>
                    </a:ext>
                  </a:extLst>
                </a:gridCol>
                <a:gridCol w="1757556">
                  <a:extLst>
                    <a:ext uri="{9D8B030D-6E8A-4147-A177-3AD203B41FA5}">
                      <a16:colId xmlns:a16="http://schemas.microsoft.com/office/drawing/2014/main" val="2658956394"/>
                    </a:ext>
                  </a:extLst>
                </a:gridCol>
                <a:gridCol w="1757556">
                  <a:extLst>
                    <a:ext uri="{9D8B030D-6E8A-4147-A177-3AD203B41FA5}">
                      <a16:colId xmlns:a16="http://schemas.microsoft.com/office/drawing/2014/main" val="3827596951"/>
                    </a:ext>
                  </a:extLst>
                </a:gridCol>
              </a:tblGrid>
              <a:tr h="331603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altura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área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59547"/>
                  </a:ext>
                </a:extLst>
              </a:tr>
              <a:tr h="331603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202940"/>
                  </a:ext>
                </a:extLst>
              </a:tr>
              <a:tr h="331603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187.5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235849"/>
                  </a:ext>
                </a:extLst>
              </a:tr>
              <a:tr h="331603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5.5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2.8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7.69999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933158"/>
                  </a:ext>
                </a:extLst>
              </a:tr>
            </a:tbl>
          </a:graphicData>
        </a:graphic>
      </p:graphicFrame>
      <p:sp>
        <p:nvSpPr>
          <p:cNvPr id="30" name="object 25">
            <a:extLst>
              <a:ext uri="{FF2B5EF4-FFF2-40B4-BE49-F238E27FC236}">
                <a16:creationId xmlns:a16="http://schemas.microsoft.com/office/drawing/2014/main" id="{161EF25A-4666-45C2-A769-92CFB60E0EDB}"/>
              </a:ext>
            </a:extLst>
          </p:cNvPr>
          <p:cNvSpPr txBox="1"/>
          <p:nvPr/>
        </p:nvSpPr>
        <p:spPr>
          <a:xfrm>
            <a:off x="3048000" y="3028950"/>
            <a:ext cx="16921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b="1" spc="-20" dirty="0">
                <a:solidFill>
                  <a:schemeClr val="bg1"/>
                </a:solidFill>
                <a:cs typeface="Calibri"/>
              </a:rPr>
              <a:t>Casos de prueba:</a:t>
            </a:r>
            <a:endParaRPr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181541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10839" y="246125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01312" y="1620774"/>
            <a:ext cx="6105883" cy="147062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Convierta el precio de un producto de pesos a dólares, si se tiene el tipo de cambio del dólar y el precio en pesos del producto. El resultado debe mostrar “El precio del producto en dólares es:”  X .</a:t>
            </a:r>
          </a:p>
          <a:p>
            <a:pPr marL="3556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Guarda el nombre de tu archivo en Python: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pesosDolares.py</a:t>
            </a:r>
            <a:endParaRPr lang="es-MX" b="1" spc="-20" baseline="30000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701314" y="981300"/>
            <a:ext cx="6108601" cy="5028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Definir el </a:t>
            </a:r>
            <a:r>
              <a:rPr lang="es-MX" b="1" spc="-20" dirty="0">
                <a:solidFill>
                  <a:srgbClr val="FFC000"/>
                </a:solidFill>
                <a:latin typeface="Calibri"/>
                <a:cs typeface="Calibri"/>
              </a:rPr>
              <a:t>algoritmo</a:t>
            </a:r>
            <a:r>
              <a:rPr lang="es-MX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y utiliza </a:t>
            </a:r>
            <a:r>
              <a:rPr lang="es-MX" b="1" spc="-20" dirty="0" err="1">
                <a:solidFill>
                  <a:schemeClr val="bg1"/>
                </a:solidFill>
                <a:latin typeface="Calibri"/>
                <a:cs typeface="Calibri"/>
              </a:rPr>
              <a:t>Thonny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 para diseñar el </a:t>
            </a:r>
            <a:r>
              <a:rPr lang="es-MX" b="1" spc="-20" dirty="0">
                <a:solidFill>
                  <a:srgbClr val="FFC000"/>
                </a:solidFill>
                <a:latin typeface="Calibri"/>
                <a:cs typeface="Calibri"/>
              </a:rPr>
              <a:t>programa 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en </a:t>
            </a:r>
            <a:r>
              <a:rPr lang="es-MX" b="1" spc="-20" dirty="0">
                <a:solidFill>
                  <a:schemeClr val="bg1"/>
                </a:solidFill>
                <a:latin typeface="Calibri"/>
                <a:cs typeface="Calibri"/>
              </a:rPr>
              <a:t>Python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2" name="object 26">
            <a:extLst>
              <a:ext uri="{FF2B5EF4-FFF2-40B4-BE49-F238E27FC236}">
                <a16:creationId xmlns:a16="http://schemas.microsoft.com/office/drawing/2014/main" id="{96D9A129-C789-411B-AA78-1367C71B2FBE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4800" dirty="0">
              <a:latin typeface="Calibri"/>
              <a:cs typeface="Calibri"/>
            </a:endParaRPr>
          </a:p>
        </p:txBody>
      </p:sp>
      <p:graphicFrame>
        <p:nvGraphicFramePr>
          <p:cNvPr id="29" name="Tabla 28">
            <a:extLst>
              <a:ext uri="{FF2B5EF4-FFF2-40B4-BE49-F238E27FC236}">
                <a16:creationId xmlns:a16="http://schemas.microsoft.com/office/drawing/2014/main" id="{B39A2D49-0070-424A-ABF7-B062A248D7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1910079"/>
              </p:ext>
            </p:extLst>
          </p:nvPr>
        </p:nvGraphicFramePr>
        <p:xfrm>
          <a:off x="3074504" y="3556255"/>
          <a:ext cx="5078897" cy="134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785">
                  <a:extLst>
                    <a:ext uri="{9D8B030D-6E8A-4147-A177-3AD203B41FA5}">
                      <a16:colId xmlns:a16="http://schemas.microsoft.com/office/drawing/2014/main" val="759293770"/>
                    </a:ext>
                  </a:extLst>
                </a:gridCol>
                <a:gridCol w="1757556">
                  <a:extLst>
                    <a:ext uri="{9D8B030D-6E8A-4147-A177-3AD203B41FA5}">
                      <a16:colId xmlns:a16="http://schemas.microsoft.com/office/drawing/2014/main" val="2658956394"/>
                    </a:ext>
                  </a:extLst>
                </a:gridCol>
                <a:gridCol w="1757556">
                  <a:extLst>
                    <a:ext uri="{9D8B030D-6E8A-4147-A177-3AD203B41FA5}">
                      <a16:colId xmlns:a16="http://schemas.microsoft.com/office/drawing/2014/main" val="3827596951"/>
                    </a:ext>
                  </a:extLst>
                </a:gridCol>
              </a:tblGrid>
              <a:tr h="331603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err="1"/>
                        <a:t>tipoCambio</a:t>
                      </a:r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err="1"/>
                        <a:t>precioPesos</a:t>
                      </a:r>
                      <a:endParaRPr lang="es-MX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 err="1"/>
                        <a:t>precioDolares</a:t>
                      </a:r>
                      <a:endParaRPr lang="es-MX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959547"/>
                  </a:ext>
                </a:extLst>
              </a:tr>
              <a:tr h="331603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19.5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5.128205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0202940"/>
                  </a:ext>
                </a:extLst>
              </a:tr>
              <a:tr h="331603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350.5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17.525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6235849"/>
                  </a:ext>
                </a:extLst>
              </a:tr>
              <a:tr h="331603">
                <a:tc>
                  <a:txBody>
                    <a:bodyPr/>
                    <a:lstStyle/>
                    <a:p>
                      <a:pPr algn="ctr"/>
                      <a:r>
                        <a:rPr lang="es-MX" sz="1600" dirty="0"/>
                        <a:t>21.2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sz="1600" dirty="0"/>
                        <a:t>10.849056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8933158"/>
                  </a:ext>
                </a:extLst>
              </a:tr>
            </a:tbl>
          </a:graphicData>
        </a:graphic>
      </p:graphicFrame>
      <p:sp>
        <p:nvSpPr>
          <p:cNvPr id="30" name="object 25">
            <a:extLst>
              <a:ext uri="{FF2B5EF4-FFF2-40B4-BE49-F238E27FC236}">
                <a16:creationId xmlns:a16="http://schemas.microsoft.com/office/drawing/2014/main" id="{161EF25A-4666-45C2-A769-92CFB60E0EDB}"/>
              </a:ext>
            </a:extLst>
          </p:cNvPr>
          <p:cNvSpPr txBox="1"/>
          <p:nvPr/>
        </p:nvSpPr>
        <p:spPr>
          <a:xfrm>
            <a:off x="3048000" y="3155100"/>
            <a:ext cx="1692175" cy="38849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b="1" spc="-20" dirty="0">
                <a:solidFill>
                  <a:schemeClr val="bg1"/>
                </a:solidFill>
                <a:cs typeface="Calibri"/>
              </a:rPr>
              <a:t>Casos de prueba:</a:t>
            </a:r>
            <a:endParaRPr b="1" dirty="0">
              <a:solidFill>
                <a:schemeClr val="bg1"/>
              </a:solid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85994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10839" y="246125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Actividad grupal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701312" y="1773174"/>
            <a:ext cx="6105884" cy="262737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Un alumno desea conocer la calificación final de su materia de Programación. 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La rúbrica de esta materia se compone de la siguiente manera:</a:t>
            </a:r>
          </a:p>
          <a:p>
            <a:pPr marL="755650" lvl="1" indent="-285750" algn="just">
              <a:buFont typeface="Arial" panose="020B0604020202020204" pitchFamily="34" charset="0"/>
              <a:buChar char="•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Parcial 1 	 	20%</a:t>
            </a:r>
          </a:p>
          <a:p>
            <a:pPr marL="755650" lvl="1" indent="-285750" algn="just">
              <a:buFont typeface="Arial" panose="020B0604020202020204" pitchFamily="34" charset="0"/>
              <a:buChar char="•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Parcial 2 	 	35%</a:t>
            </a:r>
          </a:p>
          <a:p>
            <a:pPr marL="755650" lvl="1" indent="-285750" algn="just">
              <a:buFont typeface="Arial" panose="020B0604020202020204" pitchFamily="34" charset="0"/>
              <a:buChar char="•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Proyecto final 	15%</a:t>
            </a:r>
          </a:p>
          <a:p>
            <a:pPr marL="755650" lvl="1" indent="-285750" algn="just">
              <a:buFont typeface="Arial" panose="020B0604020202020204" pitchFamily="34" charset="0"/>
              <a:buChar char="•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Examen final 	30%</a:t>
            </a:r>
          </a:p>
          <a:p>
            <a:pPr marL="355600" indent="-342900"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Guarda el nombre de tu archivo en Python: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calificacion.py</a:t>
            </a:r>
            <a:endParaRPr lang="es-MX" b="1" spc="-20" baseline="30000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</p:txBody>
      </p:sp>
      <p:sp>
        <p:nvSpPr>
          <p:cNvPr id="26" name="object 25">
            <a:extLst>
              <a:ext uri="{FF2B5EF4-FFF2-40B4-BE49-F238E27FC236}">
                <a16:creationId xmlns:a16="http://schemas.microsoft.com/office/drawing/2014/main" id="{0663B11B-215D-46AB-A19C-E39A65374766}"/>
              </a:ext>
            </a:extLst>
          </p:cNvPr>
          <p:cNvSpPr txBox="1"/>
          <p:nvPr/>
        </p:nvSpPr>
        <p:spPr>
          <a:xfrm>
            <a:off x="2701314" y="1133700"/>
            <a:ext cx="6108601" cy="50286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</a:pP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Definir el </a:t>
            </a:r>
            <a:r>
              <a:rPr lang="es-MX" b="1" spc="-20" dirty="0">
                <a:solidFill>
                  <a:srgbClr val="FFC000"/>
                </a:solidFill>
                <a:latin typeface="Calibri"/>
                <a:cs typeface="Calibri"/>
              </a:rPr>
              <a:t>algoritmo</a:t>
            </a:r>
            <a:r>
              <a:rPr lang="es-MX" b="1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y utiliza </a:t>
            </a:r>
            <a:r>
              <a:rPr lang="es-MX" b="1" spc="-20" dirty="0" err="1">
                <a:solidFill>
                  <a:schemeClr val="bg1"/>
                </a:solidFill>
                <a:latin typeface="Calibri"/>
                <a:cs typeface="Calibri"/>
              </a:rPr>
              <a:t>Thonny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 para diseñar el </a:t>
            </a:r>
            <a:r>
              <a:rPr lang="es-MX" b="1" spc="-20" dirty="0">
                <a:solidFill>
                  <a:srgbClr val="FFC000"/>
                </a:solidFill>
                <a:latin typeface="Calibri"/>
                <a:cs typeface="Calibri"/>
              </a:rPr>
              <a:t>programa 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en </a:t>
            </a:r>
            <a:r>
              <a:rPr lang="es-MX" b="1" spc="-20" dirty="0">
                <a:solidFill>
                  <a:schemeClr val="bg1"/>
                </a:solidFill>
                <a:latin typeface="Calibri"/>
                <a:cs typeface="Calibri"/>
              </a:rPr>
              <a:t>Python</a:t>
            </a:r>
            <a:r>
              <a:rPr lang="es-MX" spc="-20" dirty="0">
                <a:solidFill>
                  <a:srgbClr val="C5DAEB"/>
                </a:solidFill>
                <a:latin typeface="Calibri"/>
                <a:cs typeface="Calibri"/>
              </a:rPr>
              <a:t>:</a:t>
            </a:r>
            <a:endParaRPr dirty="0">
              <a:latin typeface="Calibri"/>
              <a:cs typeface="Calibri"/>
            </a:endParaRPr>
          </a:p>
        </p:txBody>
      </p:sp>
      <p:sp>
        <p:nvSpPr>
          <p:cNvPr id="32" name="object 26">
            <a:extLst>
              <a:ext uri="{FF2B5EF4-FFF2-40B4-BE49-F238E27FC236}">
                <a16:creationId xmlns:a16="http://schemas.microsoft.com/office/drawing/2014/main" id="{96D9A129-C789-411B-AA78-1367C71B2FBE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563628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67665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139570"/>
            <a:ext cx="3056890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8000" dirty="0">
                <a:solidFill>
                  <a:srgbClr val="18BAD4"/>
                </a:solidFill>
                <a:latin typeface="Calibri"/>
                <a:cs typeface="Calibri"/>
              </a:rPr>
              <a:t>Gracias</a:t>
            </a:r>
            <a:endParaRPr sz="80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1055" y="121310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33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56128" y="1020190"/>
            <a:ext cx="4454271" cy="953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6000" dirty="0">
                <a:solidFill>
                  <a:srgbClr val="18BAD4"/>
                </a:solidFill>
                <a:latin typeface="Calibri"/>
                <a:cs typeface="Calibri"/>
              </a:rPr>
              <a:t>Identificador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07570" y="2050117"/>
            <a:ext cx="5474963" cy="216602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Son nombres dados a variables, constantes y funciones de un programa. Se forman con la combinación de letras, números y otros símbolos. El primer carácter debe ser una letra.</a:t>
            </a:r>
          </a:p>
          <a:p>
            <a:pPr marL="12700" marR="12700">
              <a:lnSpc>
                <a:spcPct val="100000"/>
              </a:lnSpc>
            </a:pPr>
            <a:endParaRPr lang="es-MX" sz="2000" dirty="0">
              <a:solidFill>
                <a:srgbClr val="C5DAEB"/>
              </a:solidFill>
              <a:cs typeface="Calibri"/>
            </a:endParaRPr>
          </a:p>
          <a:p>
            <a:pPr marL="12700" marR="12700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Ejemplos: PI, vocales, x, i, etc.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592452" y="2151888"/>
            <a:ext cx="652796" cy="719836"/>
          </a:xfrm>
          <a:custGeom>
            <a:avLst/>
            <a:gdLst/>
            <a:ahLst/>
            <a:cxnLst/>
            <a:rect l="l" t="t" r="r" b="b"/>
            <a:pathLst>
              <a:path w="652796" h="719836">
                <a:moveTo>
                  <a:pt x="578230" y="0"/>
                </a:moveTo>
                <a:lnTo>
                  <a:pt x="528828" y="4825"/>
                </a:lnTo>
                <a:lnTo>
                  <a:pt x="469899" y="19557"/>
                </a:lnTo>
                <a:lnTo>
                  <a:pt x="430657" y="35813"/>
                </a:lnTo>
                <a:lnTo>
                  <a:pt x="395097" y="55118"/>
                </a:lnTo>
                <a:lnTo>
                  <a:pt x="380110" y="67056"/>
                </a:lnTo>
                <a:lnTo>
                  <a:pt x="372617" y="72643"/>
                </a:lnTo>
                <a:lnTo>
                  <a:pt x="367284" y="79501"/>
                </a:lnTo>
                <a:lnTo>
                  <a:pt x="360934" y="85725"/>
                </a:lnTo>
                <a:lnTo>
                  <a:pt x="356616" y="92582"/>
                </a:lnTo>
                <a:lnTo>
                  <a:pt x="209041" y="321437"/>
                </a:lnTo>
                <a:lnTo>
                  <a:pt x="13462" y="363728"/>
                </a:lnTo>
                <a:lnTo>
                  <a:pt x="8128" y="365887"/>
                </a:lnTo>
                <a:lnTo>
                  <a:pt x="4571" y="367538"/>
                </a:lnTo>
                <a:lnTo>
                  <a:pt x="1269" y="370205"/>
                </a:lnTo>
                <a:lnTo>
                  <a:pt x="0" y="373380"/>
                </a:lnTo>
                <a:lnTo>
                  <a:pt x="634" y="376174"/>
                </a:lnTo>
                <a:lnTo>
                  <a:pt x="2412" y="379730"/>
                </a:lnTo>
                <a:lnTo>
                  <a:pt x="5080" y="383031"/>
                </a:lnTo>
                <a:lnTo>
                  <a:pt x="9778" y="386842"/>
                </a:lnTo>
                <a:lnTo>
                  <a:pt x="121158" y="457835"/>
                </a:lnTo>
                <a:lnTo>
                  <a:pt x="111759" y="472567"/>
                </a:lnTo>
                <a:lnTo>
                  <a:pt x="63627" y="492632"/>
                </a:lnTo>
                <a:lnTo>
                  <a:pt x="51053" y="505968"/>
                </a:lnTo>
                <a:lnTo>
                  <a:pt x="51815" y="509778"/>
                </a:lnTo>
                <a:lnTo>
                  <a:pt x="363220" y="716026"/>
                </a:lnTo>
                <a:lnTo>
                  <a:pt x="372872" y="719836"/>
                </a:lnTo>
                <a:lnTo>
                  <a:pt x="377697" y="719709"/>
                </a:lnTo>
                <a:lnTo>
                  <a:pt x="388366" y="701929"/>
                </a:lnTo>
                <a:lnTo>
                  <a:pt x="386841" y="649859"/>
                </a:lnTo>
                <a:lnTo>
                  <a:pt x="396240" y="635126"/>
                </a:lnTo>
                <a:lnTo>
                  <a:pt x="513617" y="635126"/>
                </a:lnTo>
                <a:lnTo>
                  <a:pt x="495959" y="553466"/>
                </a:lnTo>
                <a:lnTo>
                  <a:pt x="266953" y="553466"/>
                </a:lnTo>
                <a:lnTo>
                  <a:pt x="263144" y="553338"/>
                </a:lnTo>
                <a:lnTo>
                  <a:pt x="247396" y="534416"/>
                </a:lnTo>
                <a:lnTo>
                  <a:pt x="247522" y="530479"/>
                </a:lnTo>
                <a:lnTo>
                  <a:pt x="248665" y="527304"/>
                </a:lnTo>
                <a:lnTo>
                  <a:pt x="250952" y="523875"/>
                </a:lnTo>
                <a:lnTo>
                  <a:pt x="326516" y="406654"/>
                </a:lnTo>
                <a:lnTo>
                  <a:pt x="331216" y="401700"/>
                </a:lnTo>
                <a:lnTo>
                  <a:pt x="334772" y="400050"/>
                </a:lnTo>
                <a:lnTo>
                  <a:pt x="338201" y="398272"/>
                </a:lnTo>
                <a:lnTo>
                  <a:pt x="548846" y="398272"/>
                </a:lnTo>
                <a:lnTo>
                  <a:pt x="604078" y="312547"/>
                </a:lnTo>
                <a:lnTo>
                  <a:pt x="492505" y="312547"/>
                </a:lnTo>
                <a:lnTo>
                  <a:pt x="486409" y="311912"/>
                </a:lnTo>
                <a:lnTo>
                  <a:pt x="386715" y="250062"/>
                </a:lnTo>
                <a:lnTo>
                  <a:pt x="372617" y="224917"/>
                </a:lnTo>
                <a:lnTo>
                  <a:pt x="373253" y="218948"/>
                </a:lnTo>
                <a:lnTo>
                  <a:pt x="405891" y="163449"/>
                </a:lnTo>
                <a:lnTo>
                  <a:pt x="423164" y="145161"/>
                </a:lnTo>
                <a:lnTo>
                  <a:pt x="428878" y="139954"/>
                </a:lnTo>
                <a:lnTo>
                  <a:pt x="466597" y="125984"/>
                </a:lnTo>
                <a:lnTo>
                  <a:pt x="474217" y="125349"/>
                </a:lnTo>
                <a:lnTo>
                  <a:pt x="649451" y="125349"/>
                </a:lnTo>
                <a:lnTo>
                  <a:pt x="647827" y="115950"/>
                </a:lnTo>
                <a:lnTo>
                  <a:pt x="640334" y="76835"/>
                </a:lnTo>
                <a:lnTo>
                  <a:pt x="624332" y="29844"/>
                </a:lnTo>
                <a:lnTo>
                  <a:pt x="590804" y="254"/>
                </a:lnTo>
                <a:lnTo>
                  <a:pt x="578230" y="0"/>
                </a:lnTo>
                <a:close/>
              </a:path>
              <a:path w="652796" h="719836">
                <a:moveTo>
                  <a:pt x="513617" y="635126"/>
                </a:moveTo>
                <a:lnTo>
                  <a:pt x="396240" y="635126"/>
                </a:lnTo>
                <a:lnTo>
                  <a:pt x="506984" y="707263"/>
                </a:lnTo>
                <a:lnTo>
                  <a:pt x="512317" y="710057"/>
                </a:lnTo>
                <a:lnTo>
                  <a:pt x="516509" y="711073"/>
                </a:lnTo>
                <a:lnTo>
                  <a:pt x="520319" y="711200"/>
                </a:lnTo>
                <a:lnTo>
                  <a:pt x="523240" y="710564"/>
                </a:lnTo>
                <a:lnTo>
                  <a:pt x="525526" y="708151"/>
                </a:lnTo>
                <a:lnTo>
                  <a:pt x="526669" y="704088"/>
                </a:lnTo>
                <a:lnTo>
                  <a:pt x="526669" y="700151"/>
                </a:lnTo>
                <a:lnTo>
                  <a:pt x="526415" y="694309"/>
                </a:lnTo>
                <a:lnTo>
                  <a:pt x="513617" y="635126"/>
                </a:lnTo>
                <a:close/>
              </a:path>
              <a:path w="652796" h="719836">
                <a:moveTo>
                  <a:pt x="548846" y="398272"/>
                </a:moveTo>
                <a:lnTo>
                  <a:pt x="338201" y="398272"/>
                </a:lnTo>
                <a:lnTo>
                  <a:pt x="342138" y="398399"/>
                </a:lnTo>
                <a:lnTo>
                  <a:pt x="345059" y="398780"/>
                </a:lnTo>
                <a:lnTo>
                  <a:pt x="360807" y="412876"/>
                </a:lnTo>
                <a:lnTo>
                  <a:pt x="360553" y="420624"/>
                </a:lnTo>
                <a:lnTo>
                  <a:pt x="282447" y="544322"/>
                </a:lnTo>
                <a:lnTo>
                  <a:pt x="266953" y="553466"/>
                </a:lnTo>
                <a:lnTo>
                  <a:pt x="495959" y="553466"/>
                </a:lnTo>
                <a:lnTo>
                  <a:pt x="484123" y="498729"/>
                </a:lnTo>
                <a:lnTo>
                  <a:pt x="548846" y="398272"/>
                </a:lnTo>
                <a:close/>
              </a:path>
              <a:path w="652796" h="719836">
                <a:moveTo>
                  <a:pt x="649451" y="125349"/>
                </a:moveTo>
                <a:lnTo>
                  <a:pt x="482980" y="125349"/>
                </a:lnTo>
                <a:lnTo>
                  <a:pt x="490982" y="126492"/>
                </a:lnTo>
                <a:lnTo>
                  <a:pt x="498347" y="128905"/>
                </a:lnTo>
                <a:lnTo>
                  <a:pt x="534797" y="149098"/>
                </a:lnTo>
                <a:lnTo>
                  <a:pt x="540004" y="155829"/>
                </a:lnTo>
                <a:lnTo>
                  <a:pt x="545210" y="161417"/>
                </a:lnTo>
                <a:lnTo>
                  <a:pt x="549529" y="168275"/>
                </a:lnTo>
                <a:lnTo>
                  <a:pt x="553211" y="176149"/>
                </a:lnTo>
                <a:lnTo>
                  <a:pt x="555752" y="183387"/>
                </a:lnTo>
                <a:lnTo>
                  <a:pt x="557529" y="191769"/>
                </a:lnTo>
                <a:lnTo>
                  <a:pt x="559180" y="199136"/>
                </a:lnTo>
                <a:lnTo>
                  <a:pt x="559816" y="206756"/>
                </a:lnTo>
                <a:lnTo>
                  <a:pt x="559689" y="215519"/>
                </a:lnTo>
                <a:lnTo>
                  <a:pt x="558546" y="223519"/>
                </a:lnTo>
                <a:lnTo>
                  <a:pt x="556260" y="230886"/>
                </a:lnTo>
                <a:lnTo>
                  <a:pt x="554228" y="239013"/>
                </a:lnTo>
                <a:lnTo>
                  <a:pt x="517524" y="298450"/>
                </a:lnTo>
                <a:lnTo>
                  <a:pt x="492505" y="312547"/>
                </a:lnTo>
                <a:lnTo>
                  <a:pt x="604078" y="312547"/>
                </a:lnTo>
                <a:lnTo>
                  <a:pt x="631571" y="269875"/>
                </a:lnTo>
                <a:lnTo>
                  <a:pt x="636016" y="263144"/>
                </a:lnTo>
                <a:lnTo>
                  <a:pt x="639064" y="254635"/>
                </a:lnTo>
                <a:lnTo>
                  <a:pt x="652272" y="199389"/>
                </a:lnTo>
                <a:lnTo>
                  <a:pt x="652796" y="176149"/>
                </a:lnTo>
                <a:lnTo>
                  <a:pt x="652786" y="155829"/>
                </a:lnTo>
                <a:lnTo>
                  <a:pt x="651383" y="136525"/>
                </a:lnTo>
                <a:lnTo>
                  <a:pt x="649451" y="125349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7420" y="2777489"/>
            <a:ext cx="95123" cy="128397"/>
          </a:xfrm>
          <a:custGeom>
            <a:avLst/>
            <a:gdLst/>
            <a:ahLst/>
            <a:cxnLst/>
            <a:rect l="l" t="t" r="r" b="b"/>
            <a:pathLst>
              <a:path w="95123" h="128397">
                <a:moveTo>
                  <a:pt x="59562" y="0"/>
                </a:moveTo>
                <a:lnTo>
                  <a:pt x="26289" y="25654"/>
                </a:lnTo>
                <a:lnTo>
                  <a:pt x="11556" y="78359"/>
                </a:lnTo>
                <a:lnTo>
                  <a:pt x="0" y="128397"/>
                </a:lnTo>
                <a:lnTo>
                  <a:pt x="40893" y="97282"/>
                </a:lnTo>
                <a:lnTo>
                  <a:pt x="71501" y="73152"/>
                </a:lnTo>
                <a:lnTo>
                  <a:pt x="94615" y="40893"/>
                </a:lnTo>
                <a:lnTo>
                  <a:pt x="95123" y="34036"/>
                </a:lnTo>
                <a:lnTo>
                  <a:pt x="94615" y="27305"/>
                </a:lnTo>
                <a:lnTo>
                  <a:pt x="66548" y="508"/>
                </a:lnTo>
                <a:lnTo>
                  <a:pt x="59562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9114" y="2831338"/>
            <a:ext cx="63500" cy="80899"/>
          </a:xfrm>
          <a:custGeom>
            <a:avLst/>
            <a:gdLst/>
            <a:ahLst/>
            <a:cxnLst/>
            <a:rect l="l" t="t" r="r" b="b"/>
            <a:pathLst>
              <a:path w="63500" h="80899">
                <a:moveTo>
                  <a:pt x="32893" y="0"/>
                </a:moveTo>
                <a:lnTo>
                  <a:pt x="3429" y="29718"/>
                </a:lnTo>
                <a:lnTo>
                  <a:pt x="254" y="73151"/>
                </a:lnTo>
                <a:lnTo>
                  <a:pt x="0" y="80899"/>
                </a:lnTo>
                <a:lnTo>
                  <a:pt x="35941" y="63373"/>
                </a:lnTo>
                <a:lnTo>
                  <a:pt x="62737" y="34417"/>
                </a:lnTo>
                <a:lnTo>
                  <a:pt x="63500" y="29337"/>
                </a:lnTo>
                <a:lnTo>
                  <a:pt x="62357" y="23749"/>
                </a:lnTo>
                <a:lnTo>
                  <a:pt x="38862" y="762"/>
                </a:lnTo>
                <a:lnTo>
                  <a:pt x="32893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72970" y="2743454"/>
            <a:ext cx="63246" cy="81533"/>
          </a:xfrm>
          <a:custGeom>
            <a:avLst/>
            <a:gdLst/>
            <a:ahLst/>
            <a:cxnLst/>
            <a:rect l="l" t="t" r="r" b="b"/>
            <a:pathLst>
              <a:path w="63246" h="81533">
                <a:moveTo>
                  <a:pt x="32639" y="0"/>
                </a:moveTo>
                <a:lnTo>
                  <a:pt x="3429" y="30606"/>
                </a:lnTo>
                <a:lnTo>
                  <a:pt x="1270" y="52323"/>
                </a:lnTo>
                <a:lnTo>
                  <a:pt x="0" y="73025"/>
                </a:lnTo>
                <a:lnTo>
                  <a:pt x="889" y="81533"/>
                </a:lnTo>
                <a:lnTo>
                  <a:pt x="7874" y="78104"/>
                </a:lnTo>
                <a:lnTo>
                  <a:pt x="26289" y="69341"/>
                </a:lnTo>
                <a:lnTo>
                  <a:pt x="58166" y="45973"/>
                </a:lnTo>
                <a:lnTo>
                  <a:pt x="63246" y="29209"/>
                </a:lnTo>
                <a:lnTo>
                  <a:pt x="62992" y="23494"/>
                </a:lnTo>
                <a:lnTo>
                  <a:pt x="38608" y="634"/>
                </a:lnTo>
                <a:lnTo>
                  <a:pt x="32639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4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871494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22575" y="2227198"/>
            <a:ext cx="29686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Variable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5706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56128" y="1020190"/>
            <a:ext cx="4454271" cy="953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6000" dirty="0">
                <a:solidFill>
                  <a:srgbClr val="18BAD4"/>
                </a:solidFill>
                <a:latin typeface="Calibri"/>
                <a:cs typeface="Calibri"/>
              </a:rPr>
              <a:t>Variable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07570" y="2050117"/>
            <a:ext cx="5474963" cy="26651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Es un identificador que puede cambiar durante la ejecución de un programa.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     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 Ejemplos: 	x = 1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                                y = 2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		 i = 1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		x = x + y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		i = i + 1</a:t>
            </a:r>
          </a:p>
        </p:txBody>
      </p:sp>
      <p:sp>
        <p:nvSpPr>
          <p:cNvPr id="16" name="object 16"/>
          <p:cNvSpPr/>
          <p:nvPr/>
        </p:nvSpPr>
        <p:spPr>
          <a:xfrm>
            <a:off x="1592452" y="2151888"/>
            <a:ext cx="652796" cy="719836"/>
          </a:xfrm>
          <a:custGeom>
            <a:avLst/>
            <a:gdLst/>
            <a:ahLst/>
            <a:cxnLst/>
            <a:rect l="l" t="t" r="r" b="b"/>
            <a:pathLst>
              <a:path w="652796" h="719836">
                <a:moveTo>
                  <a:pt x="578230" y="0"/>
                </a:moveTo>
                <a:lnTo>
                  <a:pt x="528828" y="4825"/>
                </a:lnTo>
                <a:lnTo>
                  <a:pt x="469899" y="19557"/>
                </a:lnTo>
                <a:lnTo>
                  <a:pt x="430657" y="35813"/>
                </a:lnTo>
                <a:lnTo>
                  <a:pt x="395097" y="55118"/>
                </a:lnTo>
                <a:lnTo>
                  <a:pt x="380110" y="67056"/>
                </a:lnTo>
                <a:lnTo>
                  <a:pt x="372617" y="72643"/>
                </a:lnTo>
                <a:lnTo>
                  <a:pt x="367284" y="79501"/>
                </a:lnTo>
                <a:lnTo>
                  <a:pt x="360934" y="85725"/>
                </a:lnTo>
                <a:lnTo>
                  <a:pt x="356616" y="92582"/>
                </a:lnTo>
                <a:lnTo>
                  <a:pt x="209041" y="321437"/>
                </a:lnTo>
                <a:lnTo>
                  <a:pt x="13462" y="363728"/>
                </a:lnTo>
                <a:lnTo>
                  <a:pt x="8128" y="365887"/>
                </a:lnTo>
                <a:lnTo>
                  <a:pt x="4571" y="367538"/>
                </a:lnTo>
                <a:lnTo>
                  <a:pt x="1269" y="370205"/>
                </a:lnTo>
                <a:lnTo>
                  <a:pt x="0" y="373380"/>
                </a:lnTo>
                <a:lnTo>
                  <a:pt x="634" y="376174"/>
                </a:lnTo>
                <a:lnTo>
                  <a:pt x="2412" y="379730"/>
                </a:lnTo>
                <a:lnTo>
                  <a:pt x="5080" y="383031"/>
                </a:lnTo>
                <a:lnTo>
                  <a:pt x="9778" y="386842"/>
                </a:lnTo>
                <a:lnTo>
                  <a:pt x="121158" y="457835"/>
                </a:lnTo>
                <a:lnTo>
                  <a:pt x="111759" y="472567"/>
                </a:lnTo>
                <a:lnTo>
                  <a:pt x="63627" y="492632"/>
                </a:lnTo>
                <a:lnTo>
                  <a:pt x="51053" y="505968"/>
                </a:lnTo>
                <a:lnTo>
                  <a:pt x="51815" y="509778"/>
                </a:lnTo>
                <a:lnTo>
                  <a:pt x="363220" y="716026"/>
                </a:lnTo>
                <a:lnTo>
                  <a:pt x="372872" y="719836"/>
                </a:lnTo>
                <a:lnTo>
                  <a:pt x="377697" y="719709"/>
                </a:lnTo>
                <a:lnTo>
                  <a:pt x="388366" y="701929"/>
                </a:lnTo>
                <a:lnTo>
                  <a:pt x="386841" y="649859"/>
                </a:lnTo>
                <a:lnTo>
                  <a:pt x="396240" y="635126"/>
                </a:lnTo>
                <a:lnTo>
                  <a:pt x="513617" y="635126"/>
                </a:lnTo>
                <a:lnTo>
                  <a:pt x="495959" y="553466"/>
                </a:lnTo>
                <a:lnTo>
                  <a:pt x="266953" y="553466"/>
                </a:lnTo>
                <a:lnTo>
                  <a:pt x="263144" y="553338"/>
                </a:lnTo>
                <a:lnTo>
                  <a:pt x="247396" y="534416"/>
                </a:lnTo>
                <a:lnTo>
                  <a:pt x="247522" y="530479"/>
                </a:lnTo>
                <a:lnTo>
                  <a:pt x="248665" y="527304"/>
                </a:lnTo>
                <a:lnTo>
                  <a:pt x="250952" y="523875"/>
                </a:lnTo>
                <a:lnTo>
                  <a:pt x="326516" y="406654"/>
                </a:lnTo>
                <a:lnTo>
                  <a:pt x="331216" y="401700"/>
                </a:lnTo>
                <a:lnTo>
                  <a:pt x="334772" y="400050"/>
                </a:lnTo>
                <a:lnTo>
                  <a:pt x="338201" y="398272"/>
                </a:lnTo>
                <a:lnTo>
                  <a:pt x="548846" y="398272"/>
                </a:lnTo>
                <a:lnTo>
                  <a:pt x="604078" y="312547"/>
                </a:lnTo>
                <a:lnTo>
                  <a:pt x="492505" y="312547"/>
                </a:lnTo>
                <a:lnTo>
                  <a:pt x="486409" y="311912"/>
                </a:lnTo>
                <a:lnTo>
                  <a:pt x="386715" y="250062"/>
                </a:lnTo>
                <a:lnTo>
                  <a:pt x="372617" y="224917"/>
                </a:lnTo>
                <a:lnTo>
                  <a:pt x="373253" y="218948"/>
                </a:lnTo>
                <a:lnTo>
                  <a:pt x="405891" y="163449"/>
                </a:lnTo>
                <a:lnTo>
                  <a:pt x="423164" y="145161"/>
                </a:lnTo>
                <a:lnTo>
                  <a:pt x="428878" y="139954"/>
                </a:lnTo>
                <a:lnTo>
                  <a:pt x="466597" y="125984"/>
                </a:lnTo>
                <a:lnTo>
                  <a:pt x="474217" y="125349"/>
                </a:lnTo>
                <a:lnTo>
                  <a:pt x="649451" y="125349"/>
                </a:lnTo>
                <a:lnTo>
                  <a:pt x="647827" y="115950"/>
                </a:lnTo>
                <a:lnTo>
                  <a:pt x="640334" y="76835"/>
                </a:lnTo>
                <a:lnTo>
                  <a:pt x="624332" y="29844"/>
                </a:lnTo>
                <a:lnTo>
                  <a:pt x="590804" y="254"/>
                </a:lnTo>
                <a:lnTo>
                  <a:pt x="578230" y="0"/>
                </a:lnTo>
                <a:close/>
              </a:path>
              <a:path w="652796" h="719836">
                <a:moveTo>
                  <a:pt x="513617" y="635126"/>
                </a:moveTo>
                <a:lnTo>
                  <a:pt x="396240" y="635126"/>
                </a:lnTo>
                <a:lnTo>
                  <a:pt x="506984" y="707263"/>
                </a:lnTo>
                <a:lnTo>
                  <a:pt x="512317" y="710057"/>
                </a:lnTo>
                <a:lnTo>
                  <a:pt x="516509" y="711073"/>
                </a:lnTo>
                <a:lnTo>
                  <a:pt x="520319" y="711200"/>
                </a:lnTo>
                <a:lnTo>
                  <a:pt x="523240" y="710564"/>
                </a:lnTo>
                <a:lnTo>
                  <a:pt x="525526" y="708151"/>
                </a:lnTo>
                <a:lnTo>
                  <a:pt x="526669" y="704088"/>
                </a:lnTo>
                <a:lnTo>
                  <a:pt x="526669" y="700151"/>
                </a:lnTo>
                <a:lnTo>
                  <a:pt x="526415" y="694309"/>
                </a:lnTo>
                <a:lnTo>
                  <a:pt x="513617" y="635126"/>
                </a:lnTo>
                <a:close/>
              </a:path>
              <a:path w="652796" h="719836">
                <a:moveTo>
                  <a:pt x="548846" y="398272"/>
                </a:moveTo>
                <a:lnTo>
                  <a:pt x="338201" y="398272"/>
                </a:lnTo>
                <a:lnTo>
                  <a:pt x="342138" y="398399"/>
                </a:lnTo>
                <a:lnTo>
                  <a:pt x="345059" y="398780"/>
                </a:lnTo>
                <a:lnTo>
                  <a:pt x="360807" y="412876"/>
                </a:lnTo>
                <a:lnTo>
                  <a:pt x="360553" y="420624"/>
                </a:lnTo>
                <a:lnTo>
                  <a:pt x="282447" y="544322"/>
                </a:lnTo>
                <a:lnTo>
                  <a:pt x="266953" y="553466"/>
                </a:lnTo>
                <a:lnTo>
                  <a:pt x="495959" y="553466"/>
                </a:lnTo>
                <a:lnTo>
                  <a:pt x="484123" y="498729"/>
                </a:lnTo>
                <a:lnTo>
                  <a:pt x="548846" y="398272"/>
                </a:lnTo>
                <a:close/>
              </a:path>
              <a:path w="652796" h="719836">
                <a:moveTo>
                  <a:pt x="649451" y="125349"/>
                </a:moveTo>
                <a:lnTo>
                  <a:pt x="482980" y="125349"/>
                </a:lnTo>
                <a:lnTo>
                  <a:pt x="490982" y="126492"/>
                </a:lnTo>
                <a:lnTo>
                  <a:pt x="498347" y="128905"/>
                </a:lnTo>
                <a:lnTo>
                  <a:pt x="534797" y="149098"/>
                </a:lnTo>
                <a:lnTo>
                  <a:pt x="540004" y="155829"/>
                </a:lnTo>
                <a:lnTo>
                  <a:pt x="545210" y="161417"/>
                </a:lnTo>
                <a:lnTo>
                  <a:pt x="549529" y="168275"/>
                </a:lnTo>
                <a:lnTo>
                  <a:pt x="553211" y="176149"/>
                </a:lnTo>
                <a:lnTo>
                  <a:pt x="555752" y="183387"/>
                </a:lnTo>
                <a:lnTo>
                  <a:pt x="557529" y="191769"/>
                </a:lnTo>
                <a:lnTo>
                  <a:pt x="559180" y="199136"/>
                </a:lnTo>
                <a:lnTo>
                  <a:pt x="559816" y="206756"/>
                </a:lnTo>
                <a:lnTo>
                  <a:pt x="559689" y="215519"/>
                </a:lnTo>
                <a:lnTo>
                  <a:pt x="558546" y="223519"/>
                </a:lnTo>
                <a:lnTo>
                  <a:pt x="556260" y="230886"/>
                </a:lnTo>
                <a:lnTo>
                  <a:pt x="554228" y="239013"/>
                </a:lnTo>
                <a:lnTo>
                  <a:pt x="517524" y="298450"/>
                </a:lnTo>
                <a:lnTo>
                  <a:pt x="492505" y="312547"/>
                </a:lnTo>
                <a:lnTo>
                  <a:pt x="604078" y="312547"/>
                </a:lnTo>
                <a:lnTo>
                  <a:pt x="631571" y="269875"/>
                </a:lnTo>
                <a:lnTo>
                  <a:pt x="636016" y="263144"/>
                </a:lnTo>
                <a:lnTo>
                  <a:pt x="639064" y="254635"/>
                </a:lnTo>
                <a:lnTo>
                  <a:pt x="652272" y="199389"/>
                </a:lnTo>
                <a:lnTo>
                  <a:pt x="652796" y="176149"/>
                </a:lnTo>
                <a:lnTo>
                  <a:pt x="652786" y="155829"/>
                </a:lnTo>
                <a:lnTo>
                  <a:pt x="651383" y="136525"/>
                </a:lnTo>
                <a:lnTo>
                  <a:pt x="649451" y="125349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7420" y="2777489"/>
            <a:ext cx="95123" cy="128397"/>
          </a:xfrm>
          <a:custGeom>
            <a:avLst/>
            <a:gdLst/>
            <a:ahLst/>
            <a:cxnLst/>
            <a:rect l="l" t="t" r="r" b="b"/>
            <a:pathLst>
              <a:path w="95123" h="128397">
                <a:moveTo>
                  <a:pt x="59562" y="0"/>
                </a:moveTo>
                <a:lnTo>
                  <a:pt x="26289" y="25654"/>
                </a:lnTo>
                <a:lnTo>
                  <a:pt x="11556" y="78359"/>
                </a:lnTo>
                <a:lnTo>
                  <a:pt x="0" y="128397"/>
                </a:lnTo>
                <a:lnTo>
                  <a:pt x="40893" y="97282"/>
                </a:lnTo>
                <a:lnTo>
                  <a:pt x="71501" y="73152"/>
                </a:lnTo>
                <a:lnTo>
                  <a:pt x="94615" y="40893"/>
                </a:lnTo>
                <a:lnTo>
                  <a:pt x="95123" y="34036"/>
                </a:lnTo>
                <a:lnTo>
                  <a:pt x="94615" y="27305"/>
                </a:lnTo>
                <a:lnTo>
                  <a:pt x="66548" y="508"/>
                </a:lnTo>
                <a:lnTo>
                  <a:pt x="59562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9114" y="2831338"/>
            <a:ext cx="63500" cy="80899"/>
          </a:xfrm>
          <a:custGeom>
            <a:avLst/>
            <a:gdLst/>
            <a:ahLst/>
            <a:cxnLst/>
            <a:rect l="l" t="t" r="r" b="b"/>
            <a:pathLst>
              <a:path w="63500" h="80899">
                <a:moveTo>
                  <a:pt x="32893" y="0"/>
                </a:moveTo>
                <a:lnTo>
                  <a:pt x="3429" y="29718"/>
                </a:lnTo>
                <a:lnTo>
                  <a:pt x="254" y="73151"/>
                </a:lnTo>
                <a:lnTo>
                  <a:pt x="0" y="80899"/>
                </a:lnTo>
                <a:lnTo>
                  <a:pt x="35941" y="63373"/>
                </a:lnTo>
                <a:lnTo>
                  <a:pt x="62737" y="34417"/>
                </a:lnTo>
                <a:lnTo>
                  <a:pt x="63500" y="29337"/>
                </a:lnTo>
                <a:lnTo>
                  <a:pt x="62357" y="23749"/>
                </a:lnTo>
                <a:lnTo>
                  <a:pt x="38862" y="762"/>
                </a:lnTo>
                <a:lnTo>
                  <a:pt x="32893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72970" y="2743454"/>
            <a:ext cx="63246" cy="81533"/>
          </a:xfrm>
          <a:custGeom>
            <a:avLst/>
            <a:gdLst/>
            <a:ahLst/>
            <a:cxnLst/>
            <a:rect l="l" t="t" r="r" b="b"/>
            <a:pathLst>
              <a:path w="63246" h="81533">
                <a:moveTo>
                  <a:pt x="32639" y="0"/>
                </a:moveTo>
                <a:lnTo>
                  <a:pt x="3429" y="30606"/>
                </a:lnTo>
                <a:lnTo>
                  <a:pt x="1270" y="52323"/>
                </a:lnTo>
                <a:lnTo>
                  <a:pt x="0" y="73025"/>
                </a:lnTo>
                <a:lnTo>
                  <a:pt x="889" y="81533"/>
                </a:lnTo>
                <a:lnTo>
                  <a:pt x="7874" y="78104"/>
                </a:lnTo>
                <a:lnTo>
                  <a:pt x="26289" y="69341"/>
                </a:lnTo>
                <a:lnTo>
                  <a:pt x="58166" y="45973"/>
                </a:lnTo>
                <a:lnTo>
                  <a:pt x="63246" y="29209"/>
                </a:lnTo>
                <a:lnTo>
                  <a:pt x="62992" y="23494"/>
                </a:lnTo>
                <a:lnTo>
                  <a:pt x="38608" y="634"/>
                </a:lnTo>
                <a:lnTo>
                  <a:pt x="32639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6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7958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22575" y="2227198"/>
            <a:ext cx="29686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Constante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3226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2556128" y="666750"/>
            <a:ext cx="4454271" cy="953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6000" dirty="0">
                <a:solidFill>
                  <a:srgbClr val="18BAD4"/>
                </a:solidFill>
                <a:latin typeface="Calibri"/>
                <a:cs typeface="Calibri"/>
              </a:rPr>
              <a:t>Constante</a:t>
            </a:r>
            <a:endParaRPr sz="6000" dirty="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607571" y="1696677"/>
            <a:ext cx="5241030" cy="309338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Es un identificador al que se le asigna un valor fijo; es decir, no cambia durante la ejecución del programa. Puede ser un número, un carácter o una lista de caracteres. </a:t>
            </a:r>
          </a:p>
          <a:p>
            <a:pPr marL="12700" marR="12700" algn="just">
              <a:lnSpc>
                <a:spcPct val="100000"/>
              </a:lnSpc>
            </a:pPr>
            <a:endParaRPr lang="es-MX" sz="2000" dirty="0">
              <a:solidFill>
                <a:srgbClr val="C5DAEB"/>
              </a:solidFill>
              <a:cs typeface="Calibri"/>
            </a:endParaRP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Ejemplos:   </a:t>
            </a:r>
          </a:p>
          <a:p>
            <a:pPr marL="12700" marR="12700" algn="just">
              <a:lnSpc>
                <a:spcPct val="100000"/>
              </a:lnSpc>
            </a:pPr>
            <a:endParaRPr lang="es-MX" sz="2000" dirty="0">
              <a:solidFill>
                <a:srgbClr val="C5DAEB"/>
              </a:solidFill>
              <a:cs typeface="Calibri"/>
            </a:endParaRP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PUERTO = 3307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USUARIO = "</a:t>
            </a:r>
            <a:r>
              <a:rPr lang="es-MX" sz="2000" dirty="0" err="1">
                <a:solidFill>
                  <a:srgbClr val="C5DAEB"/>
                </a:solidFill>
                <a:cs typeface="Calibri"/>
              </a:rPr>
              <a:t>root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"</a:t>
            </a:r>
          </a:p>
          <a:p>
            <a:pPr marL="12700" marR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PASSWORD = "123456"</a:t>
            </a:r>
          </a:p>
        </p:txBody>
      </p:sp>
      <p:sp>
        <p:nvSpPr>
          <p:cNvPr id="16" name="object 16"/>
          <p:cNvSpPr/>
          <p:nvPr/>
        </p:nvSpPr>
        <p:spPr>
          <a:xfrm>
            <a:off x="1592452" y="2151888"/>
            <a:ext cx="652796" cy="719836"/>
          </a:xfrm>
          <a:custGeom>
            <a:avLst/>
            <a:gdLst/>
            <a:ahLst/>
            <a:cxnLst/>
            <a:rect l="l" t="t" r="r" b="b"/>
            <a:pathLst>
              <a:path w="652796" h="719836">
                <a:moveTo>
                  <a:pt x="578230" y="0"/>
                </a:moveTo>
                <a:lnTo>
                  <a:pt x="528828" y="4825"/>
                </a:lnTo>
                <a:lnTo>
                  <a:pt x="469899" y="19557"/>
                </a:lnTo>
                <a:lnTo>
                  <a:pt x="430657" y="35813"/>
                </a:lnTo>
                <a:lnTo>
                  <a:pt x="395097" y="55118"/>
                </a:lnTo>
                <a:lnTo>
                  <a:pt x="380110" y="67056"/>
                </a:lnTo>
                <a:lnTo>
                  <a:pt x="372617" y="72643"/>
                </a:lnTo>
                <a:lnTo>
                  <a:pt x="367284" y="79501"/>
                </a:lnTo>
                <a:lnTo>
                  <a:pt x="360934" y="85725"/>
                </a:lnTo>
                <a:lnTo>
                  <a:pt x="356616" y="92582"/>
                </a:lnTo>
                <a:lnTo>
                  <a:pt x="209041" y="321437"/>
                </a:lnTo>
                <a:lnTo>
                  <a:pt x="13462" y="363728"/>
                </a:lnTo>
                <a:lnTo>
                  <a:pt x="8128" y="365887"/>
                </a:lnTo>
                <a:lnTo>
                  <a:pt x="4571" y="367538"/>
                </a:lnTo>
                <a:lnTo>
                  <a:pt x="1269" y="370205"/>
                </a:lnTo>
                <a:lnTo>
                  <a:pt x="0" y="373380"/>
                </a:lnTo>
                <a:lnTo>
                  <a:pt x="634" y="376174"/>
                </a:lnTo>
                <a:lnTo>
                  <a:pt x="2412" y="379730"/>
                </a:lnTo>
                <a:lnTo>
                  <a:pt x="5080" y="383031"/>
                </a:lnTo>
                <a:lnTo>
                  <a:pt x="9778" y="386842"/>
                </a:lnTo>
                <a:lnTo>
                  <a:pt x="121158" y="457835"/>
                </a:lnTo>
                <a:lnTo>
                  <a:pt x="111759" y="472567"/>
                </a:lnTo>
                <a:lnTo>
                  <a:pt x="63627" y="492632"/>
                </a:lnTo>
                <a:lnTo>
                  <a:pt x="51053" y="505968"/>
                </a:lnTo>
                <a:lnTo>
                  <a:pt x="51815" y="509778"/>
                </a:lnTo>
                <a:lnTo>
                  <a:pt x="363220" y="716026"/>
                </a:lnTo>
                <a:lnTo>
                  <a:pt x="372872" y="719836"/>
                </a:lnTo>
                <a:lnTo>
                  <a:pt x="377697" y="719709"/>
                </a:lnTo>
                <a:lnTo>
                  <a:pt x="388366" y="701929"/>
                </a:lnTo>
                <a:lnTo>
                  <a:pt x="386841" y="649859"/>
                </a:lnTo>
                <a:lnTo>
                  <a:pt x="396240" y="635126"/>
                </a:lnTo>
                <a:lnTo>
                  <a:pt x="513617" y="635126"/>
                </a:lnTo>
                <a:lnTo>
                  <a:pt x="495959" y="553466"/>
                </a:lnTo>
                <a:lnTo>
                  <a:pt x="266953" y="553466"/>
                </a:lnTo>
                <a:lnTo>
                  <a:pt x="263144" y="553338"/>
                </a:lnTo>
                <a:lnTo>
                  <a:pt x="247396" y="534416"/>
                </a:lnTo>
                <a:lnTo>
                  <a:pt x="247522" y="530479"/>
                </a:lnTo>
                <a:lnTo>
                  <a:pt x="248665" y="527304"/>
                </a:lnTo>
                <a:lnTo>
                  <a:pt x="250952" y="523875"/>
                </a:lnTo>
                <a:lnTo>
                  <a:pt x="326516" y="406654"/>
                </a:lnTo>
                <a:lnTo>
                  <a:pt x="331216" y="401700"/>
                </a:lnTo>
                <a:lnTo>
                  <a:pt x="334772" y="400050"/>
                </a:lnTo>
                <a:lnTo>
                  <a:pt x="338201" y="398272"/>
                </a:lnTo>
                <a:lnTo>
                  <a:pt x="548846" y="398272"/>
                </a:lnTo>
                <a:lnTo>
                  <a:pt x="604078" y="312547"/>
                </a:lnTo>
                <a:lnTo>
                  <a:pt x="492505" y="312547"/>
                </a:lnTo>
                <a:lnTo>
                  <a:pt x="486409" y="311912"/>
                </a:lnTo>
                <a:lnTo>
                  <a:pt x="386715" y="250062"/>
                </a:lnTo>
                <a:lnTo>
                  <a:pt x="372617" y="224917"/>
                </a:lnTo>
                <a:lnTo>
                  <a:pt x="373253" y="218948"/>
                </a:lnTo>
                <a:lnTo>
                  <a:pt x="405891" y="163449"/>
                </a:lnTo>
                <a:lnTo>
                  <a:pt x="423164" y="145161"/>
                </a:lnTo>
                <a:lnTo>
                  <a:pt x="428878" y="139954"/>
                </a:lnTo>
                <a:lnTo>
                  <a:pt x="466597" y="125984"/>
                </a:lnTo>
                <a:lnTo>
                  <a:pt x="474217" y="125349"/>
                </a:lnTo>
                <a:lnTo>
                  <a:pt x="649451" y="125349"/>
                </a:lnTo>
                <a:lnTo>
                  <a:pt x="647827" y="115950"/>
                </a:lnTo>
                <a:lnTo>
                  <a:pt x="640334" y="76835"/>
                </a:lnTo>
                <a:lnTo>
                  <a:pt x="624332" y="29844"/>
                </a:lnTo>
                <a:lnTo>
                  <a:pt x="590804" y="254"/>
                </a:lnTo>
                <a:lnTo>
                  <a:pt x="578230" y="0"/>
                </a:lnTo>
                <a:close/>
              </a:path>
              <a:path w="652796" h="719836">
                <a:moveTo>
                  <a:pt x="513617" y="635126"/>
                </a:moveTo>
                <a:lnTo>
                  <a:pt x="396240" y="635126"/>
                </a:lnTo>
                <a:lnTo>
                  <a:pt x="506984" y="707263"/>
                </a:lnTo>
                <a:lnTo>
                  <a:pt x="512317" y="710057"/>
                </a:lnTo>
                <a:lnTo>
                  <a:pt x="516509" y="711073"/>
                </a:lnTo>
                <a:lnTo>
                  <a:pt x="520319" y="711200"/>
                </a:lnTo>
                <a:lnTo>
                  <a:pt x="523240" y="710564"/>
                </a:lnTo>
                <a:lnTo>
                  <a:pt x="525526" y="708151"/>
                </a:lnTo>
                <a:lnTo>
                  <a:pt x="526669" y="704088"/>
                </a:lnTo>
                <a:lnTo>
                  <a:pt x="526669" y="700151"/>
                </a:lnTo>
                <a:lnTo>
                  <a:pt x="526415" y="694309"/>
                </a:lnTo>
                <a:lnTo>
                  <a:pt x="513617" y="635126"/>
                </a:lnTo>
                <a:close/>
              </a:path>
              <a:path w="652796" h="719836">
                <a:moveTo>
                  <a:pt x="548846" y="398272"/>
                </a:moveTo>
                <a:lnTo>
                  <a:pt x="338201" y="398272"/>
                </a:lnTo>
                <a:lnTo>
                  <a:pt x="342138" y="398399"/>
                </a:lnTo>
                <a:lnTo>
                  <a:pt x="345059" y="398780"/>
                </a:lnTo>
                <a:lnTo>
                  <a:pt x="360807" y="412876"/>
                </a:lnTo>
                <a:lnTo>
                  <a:pt x="360553" y="420624"/>
                </a:lnTo>
                <a:lnTo>
                  <a:pt x="282447" y="544322"/>
                </a:lnTo>
                <a:lnTo>
                  <a:pt x="266953" y="553466"/>
                </a:lnTo>
                <a:lnTo>
                  <a:pt x="495959" y="553466"/>
                </a:lnTo>
                <a:lnTo>
                  <a:pt x="484123" y="498729"/>
                </a:lnTo>
                <a:lnTo>
                  <a:pt x="548846" y="398272"/>
                </a:lnTo>
                <a:close/>
              </a:path>
              <a:path w="652796" h="719836">
                <a:moveTo>
                  <a:pt x="649451" y="125349"/>
                </a:moveTo>
                <a:lnTo>
                  <a:pt x="482980" y="125349"/>
                </a:lnTo>
                <a:lnTo>
                  <a:pt x="490982" y="126492"/>
                </a:lnTo>
                <a:lnTo>
                  <a:pt x="498347" y="128905"/>
                </a:lnTo>
                <a:lnTo>
                  <a:pt x="534797" y="149098"/>
                </a:lnTo>
                <a:lnTo>
                  <a:pt x="540004" y="155829"/>
                </a:lnTo>
                <a:lnTo>
                  <a:pt x="545210" y="161417"/>
                </a:lnTo>
                <a:lnTo>
                  <a:pt x="549529" y="168275"/>
                </a:lnTo>
                <a:lnTo>
                  <a:pt x="553211" y="176149"/>
                </a:lnTo>
                <a:lnTo>
                  <a:pt x="555752" y="183387"/>
                </a:lnTo>
                <a:lnTo>
                  <a:pt x="557529" y="191769"/>
                </a:lnTo>
                <a:lnTo>
                  <a:pt x="559180" y="199136"/>
                </a:lnTo>
                <a:lnTo>
                  <a:pt x="559816" y="206756"/>
                </a:lnTo>
                <a:lnTo>
                  <a:pt x="559689" y="215519"/>
                </a:lnTo>
                <a:lnTo>
                  <a:pt x="558546" y="223519"/>
                </a:lnTo>
                <a:lnTo>
                  <a:pt x="556260" y="230886"/>
                </a:lnTo>
                <a:lnTo>
                  <a:pt x="554228" y="239013"/>
                </a:lnTo>
                <a:lnTo>
                  <a:pt x="517524" y="298450"/>
                </a:lnTo>
                <a:lnTo>
                  <a:pt x="492505" y="312547"/>
                </a:lnTo>
                <a:lnTo>
                  <a:pt x="604078" y="312547"/>
                </a:lnTo>
                <a:lnTo>
                  <a:pt x="631571" y="269875"/>
                </a:lnTo>
                <a:lnTo>
                  <a:pt x="636016" y="263144"/>
                </a:lnTo>
                <a:lnTo>
                  <a:pt x="639064" y="254635"/>
                </a:lnTo>
                <a:lnTo>
                  <a:pt x="652272" y="199389"/>
                </a:lnTo>
                <a:lnTo>
                  <a:pt x="652796" y="176149"/>
                </a:lnTo>
                <a:lnTo>
                  <a:pt x="652786" y="155829"/>
                </a:lnTo>
                <a:lnTo>
                  <a:pt x="651383" y="136525"/>
                </a:lnTo>
                <a:lnTo>
                  <a:pt x="649451" y="125349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717420" y="2777489"/>
            <a:ext cx="95123" cy="128397"/>
          </a:xfrm>
          <a:custGeom>
            <a:avLst/>
            <a:gdLst/>
            <a:ahLst/>
            <a:cxnLst/>
            <a:rect l="l" t="t" r="r" b="b"/>
            <a:pathLst>
              <a:path w="95123" h="128397">
                <a:moveTo>
                  <a:pt x="59562" y="0"/>
                </a:moveTo>
                <a:lnTo>
                  <a:pt x="26289" y="25654"/>
                </a:lnTo>
                <a:lnTo>
                  <a:pt x="11556" y="78359"/>
                </a:lnTo>
                <a:lnTo>
                  <a:pt x="0" y="128397"/>
                </a:lnTo>
                <a:lnTo>
                  <a:pt x="40893" y="97282"/>
                </a:lnTo>
                <a:lnTo>
                  <a:pt x="71501" y="73152"/>
                </a:lnTo>
                <a:lnTo>
                  <a:pt x="94615" y="40893"/>
                </a:lnTo>
                <a:lnTo>
                  <a:pt x="95123" y="34036"/>
                </a:lnTo>
                <a:lnTo>
                  <a:pt x="94615" y="27305"/>
                </a:lnTo>
                <a:lnTo>
                  <a:pt x="66548" y="508"/>
                </a:lnTo>
                <a:lnTo>
                  <a:pt x="59562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1809114" y="2831338"/>
            <a:ext cx="63500" cy="80899"/>
          </a:xfrm>
          <a:custGeom>
            <a:avLst/>
            <a:gdLst/>
            <a:ahLst/>
            <a:cxnLst/>
            <a:rect l="l" t="t" r="r" b="b"/>
            <a:pathLst>
              <a:path w="63500" h="80899">
                <a:moveTo>
                  <a:pt x="32893" y="0"/>
                </a:moveTo>
                <a:lnTo>
                  <a:pt x="3429" y="29718"/>
                </a:lnTo>
                <a:lnTo>
                  <a:pt x="254" y="73151"/>
                </a:lnTo>
                <a:lnTo>
                  <a:pt x="0" y="80899"/>
                </a:lnTo>
                <a:lnTo>
                  <a:pt x="35941" y="63373"/>
                </a:lnTo>
                <a:lnTo>
                  <a:pt x="62737" y="34417"/>
                </a:lnTo>
                <a:lnTo>
                  <a:pt x="63500" y="29337"/>
                </a:lnTo>
                <a:lnTo>
                  <a:pt x="62357" y="23749"/>
                </a:lnTo>
                <a:lnTo>
                  <a:pt x="38862" y="762"/>
                </a:lnTo>
                <a:lnTo>
                  <a:pt x="32893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1672970" y="2743454"/>
            <a:ext cx="63246" cy="81533"/>
          </a:xfrm>
          <a:custGeom>
            <a:avLst/>
            <a:gdLst/>
            <a:ahLst/>
            <a:cxnLst/>
            <a:rect l="l" t="t" r="r" b="b"/>
            <a:pathLst>
              <a:path w="63246" h="81533">
                <a:moveTo>
                  <a:pt x="32639" y="0"/>
                </a:moveTo>
                <a:lnTo>
                  <a:pt x="3429" y="30606"/>
                </a:lnTo>
                <a:lnTo>
                  <a:pt x="1270" y="52323"/>
                </a:lnTo>
                <a:lnTo>
                  <a:pt x="0" y="73025"/>
                </a:lnTo>
                <a:lnTo>
                  <a:pt x="889" y="81533"/>
                </a:lnTo>
                <a:lnTo>
                  <a:pt x="7874" y="78104"/>
                </a:lnTo>
                <a:lnTo>
                  <a:pt x="26289" y="69341"/>
                </a:lnTo>
                <a:lnTo>
                  <a:pt x="58166" y="45973"/>
                </a:lnTo>
                <a:lnTo>
                  <a:pt x="63246" y="29209"/>
                </a:lnTo>
                <a:lnTo>
                  <a:pt x="62992" y="23494"/>
                </a:lnTo>
                <a:lnTo>
                  <a:pt x="38608" y="634"/>
                </a:lnTo>
                <a:lnTo>
                  <a:pt x="32639" y="0"/>
                </a:lnTo>
                <a:close/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8</a:t>
            </a:fld>
            <a:endParaRPr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535874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22575" y="2227198"/>
            <a:ext cx="29686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Instrucciones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8672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1449</TotalTime>
  <Words>1321</Words>
  <Application>Microsoft Office PowerPoint</Application>
  <PresentationFormat>Presentación en pantalla (16:9)</PresentationFormat>
  <Paragraphs>319</Paragraphs>
  <Slides>33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7" baseType="lpstr">
      <vt:lpstr>Arial</vt:lpstr>
      <vt:lpstr>Calibri</vt:lpstr>
      <vt:lpstr>Wingdings</vt:lpstr>
      <vt:lpstr>Office Theme</vt:lpstr>
      <vt:lpstr>TC1028  Pensamiento Computacional para Ingeniería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Lizethe Pérez Fuertes</dc:creator>
  <cp:lastModifiedBy>Lizethe Pérez Fuertes</cp:lastModifiedBy>
  <cp:revision>97</cp:revision>
  <dcterms:created xsi:type="dcterms:W3CDTF">2019-07-16T10:22:21Z</dcterms:created>
  <dcterms:modified xsi:type="dcterms:W3CDTF">2019-08-24T21:50:26Z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2019-07-15T00:00:00Z</vt:filetime>
  </property>
  <property fmtid="{D5CDD505-2E9C-101B-9397-08002B2CF9AE}" pid="3" name="LastSaved">
    <vt:filetime>2019-07-16T00:00:00Z</vt:filetime>
  </property>
</Properties>
</file>