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media/image20.jpg" ContentType="image/jpg"/>
  <Override PartName="/ppt/media/image2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43" r:id="rId3"/>
    <p:sldId id="284" r:id="rId4"/>
    <p:sldId id="259" r:id="rId5"/>
    <p:sldId id="283" r:id="rId6"/>
    <p:sldId id="285" r:id="rId7"/>
    <p:sldId id="258" r:id="rId8"/>
    <p:sldId id="298" r:id="rId9"/>
    <p:sldId id="300" r:id="rId10"/>
    <p:sldId id="301" r:id="rId11"/>
    <p:sldId id="262" r:id="rId12"/>
    <p:sldId id="288" r:id="rId13"/>
    <p:sldId id="289" r:id="rId14"/>
    <p:sldId id="290" r:id="rId15"/>
    <p:sldId id="302" r:id="rId16"/>
    <p:sldId id="303" r:id="rId17"/>
    <p:sldId id="305" r:id="rId18"/>
    <p:sldId id="291" r:id="rId19"/>
    <p:sldId id="292" r:id="rId20"/>
    <p:sldId id="293" r:id="rId21"/>
    <p:sldId id="295" r:id="rId22"/>
    <p:sldId id="296" r:id="rId23"/>
    <p:sldId id="306" r:id="rId24"/>
    <p:sldId id="307" r:id="rId25"/>
    <p:sldId id="308" r:id="rId26"/>
    <p:sldId id="309" r:id="rId27"/>
    <p:sldId id="265" r:id="rId28"/>
    <p:sldId id="297" r:id="rId29"/>
    <p:sldId id="267" r:id="rId30"/>
    <p:sldId id="269" r:id="rId31"/>
    <p:sldId id="270" r:id="rId32"/>
    <p:sldId id="271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897" autoAdjust="0"/>
  </p:normalViewPr>
  <p:slideViewPr>
    <p:cSldViewPr>
      <p:cViewPr varScale="1">
        <p:scale>
          <a:sx n="98" d="100"/>
          <a:sy n="98" d="100"/>
        </p:scale>
        <p:origin x="49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24/08/2019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411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7315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30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63368" y="2076706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794" y="1698400"/>
            <a:ext cx="5827639" cy="155914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06" y="2726354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print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else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s-MX" b="1" dirty="0" err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00" y="1633727"/>
            <a:ext cx="4915200" cy="208326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30295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Estructuras condicionales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0A23FE-B55A-4AD5-89DD-142724C5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787999"/>
            <a:ext cx="1959053" cy="19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  <a:p>
            <a:pPr marL="21590" lvl="0"/>
            <a:r>
              <a:rPr lang="en-US" sz="2400" b="1" dirty="0" err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3179826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2102113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922292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222160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194193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976286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948319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</a:t>
            </a:r>
            <a:r>
              <a:rPr lang="es-MX" sz="1400" b="1" dirty="0" err="1">
                <a:solidFill>
                  <a:srgbClr val="00AFEF"/>
                </a:solidFill>
                <a:latin typeface="Arial"/>
                <a:cs typeface="Arial"/>
              </a:rPr>
              <a:t>if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 dentro de las acciones del </a:t>
            </a:r>
            <a:r>
              <a:rPr lang="es-MX" sz="1400" b="1" dirty="0" err="1">
                <a:solidFill>
                  <a:srgbClr val="00AFEF"/>
                </a:solidFill>
                <a:latin typeface="Arial"/>
                <a:cs typeface="Arial"/>
              </a:rPr>
              <a:t>else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Pedir al usuario dos números.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Determina la relación existente entre dos números (mayor, menor o igual).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769" y="3409950"/>
            <a:ext cx="2929744" cy="12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1A07FA-D004-4079-96C2-96B69CB87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1" y="1588008"/>
            <a:ext cx="5702408" cy="2355342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21" y="329937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1795452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9308" y="313085"/>
            <a:ext cx="6697330" cy="710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colaborativa e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28851" y="1193291"/>
            <a:ext cx="6324446" cy="36371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Junto con tus compañeros de equipo, analiza cada uno de los ejercicios que se presentan a continuación. Identifiquen, en equipo, cual sería el </a:t>
            </a:r>
            <a:r>
              <a:rPr lang="es-MX" b="1" spc="-10" dirty="0">
                <a:solidFill>
                  <a:srgbClr val="FFC000"/>
                </a:solidFill>
                <a:cs typeface="Calibri"/>
              </a:rPr>
              <a:t>algoritmo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para la solución de cada uno de los ejercicios. </a:t>
            </a:r>
          </a:p>
          <a:p>
            <a:pPr marL="298450" marR="12700" indent="-28575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De manera individual escribe un </a:t>
            </a:r>
            <a:r>
              <a:rPr lang="es-MX" b="1" spc="-10" dirty="0">
                <a:solidFill>
                  <a:srgbClr val="FFC000"/>
                </a:solidFill>
                <a:cs typeface="Calibri"/>
              </a:rPr>
              <a:t>programa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en </a:t>
            </a: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para cada uno de los ejercicios. Recuerda basarte en el pseudocódigo que se generó en equipo. </a:t>
            </a:r>
          </a:p>
          <a:p>
            <a:pPr marL="298450" marR="12700" indent="-28575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Una vez que hayas terminado tu programa, es tu responsabilidad ayudar a tus compañeros de equipo a que terminen su programa.</a:t>
            </a:r>
          </a:p>
          <a:p>
            <a:pPr marL="298450" marR="12700" indent="-285750" algn="just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Entrega, vía la plataforma, los archivos *.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py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que contengan los programas en Python.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9115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214934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23771" y="1655064"/>
            <a:ext cx="5899606" cy="2271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dos nú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meros 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y b </a:t>
            </a:r>
            <a:endParaRPr lang="es-MX" sz="1800" spc="-1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 err="1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(* 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/ 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+ </a:t>
            </a:r>
            <a:r>
              <a:rPr sz="1800" spc="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-)</a:t>
            </a:r>
            <a:endParaRPr lang="es-MX" sz="1800" spc="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* mostrar a*b</a:t>
            </a: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 es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/ mostrar a/b</a:t>
            </a: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+ mostrar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a+b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es -</a:t>
            </a:r>
            <a:r>
              <a:rPr lang="es-MX" spc="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mostrar a-b</a:t>
            </a:r>
          </a:p>
          <a:p>
            <a:pPr marL="755650" marR="12700" lvl="1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difere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pc="10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mostrar operador</a:t>
            </a:r>
            <a:r>
              <a:rPr lang="es-MX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vál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do</a:t>
            </a:r>
            <a:endParaRPr lang="es-MX" dirty="0">
              <a:cs typeface="Calibri"/>
            </a:endParaRPr>
          </a:p>
          <a:p>
            <a:pPr marL="298450" marR="12700" indent="-285750">
              <a:buFont typeface="Wingdings" panose="05000000000000000000" pitchFamily="2" charset="2"/>
              <a:buChar char="v"/>
            </a:pPr>
            <a:endParaRPr lang="es-MX" dirty="0">
              <a:cs typeface="Calibri"/>
            </a:endParaRPr>
          </a:p>
          <a:p>
            <a:pPr marL="298450" marR="1270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s-MX" sz="1800" spc="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298450" marR="1270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628940A3-00D3-4B7E-ACE7-55C9493A3931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09053" y="223428"/>
            <a:ext cx="214934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42056" y="994773"/>
            <a:ext cx="6481607" cy="39842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Debes simular las operaciones de suma, resta y multiplicación de una calculadora.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Las operaciones se realizan preguntando dos números y un </a:t>
            </a:r>
            <a:r>
              <a:rPr lang="es-MX" sz="1600" spc="-10" dirty="0" err="1">
                <a:solidFill>
                  <a:srgbClr val="C5DAEB"/>
                </a:solidFill>
                <a:cs typeface="Calibri"/>
              </a:rPr>
              <a:t>caracter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que representa la operación a efectuar.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el </a:t>
            </a:r>
            <a:r>
              <a:rPr lang="es-MX" sz="1600" spc="-10" dirty="0" err="1">
                <a:solidFill>
                  <a:srgbClr val="C5DAEB"/>
                </a:solidFill>
                <a:cs typeface="Calibri"/>
              </a:rPr>
              <a:t>caracter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es ‘+’ , se debe desplegar la suma de los dos valores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el </a:t>
            </a:r>
            <a:r>
              <a:rPr lang="es-MX" sz="1600" spc="-10" dirty="0" err="1">
                <a:solidFill>
                  <a:srgbClr val="C5DAEB"/>
                </a:solidFill>
                <a:cs typeface="Calibri"/>
              </a:rPr>
              <a:t>caracter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es ‘-’ , se deber desplegar la resta de los dos valores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el </a:t>
            </a:r>
            <a:r>
              <a:rPr lang="es-MX" sz="1600" spc="-10" dirty="0" err="1">
                <a:solidFill>
                  <a:srgbClr val="C5DAEB"/>
                </a:solidFill>
                <a:cs typeface="Calibri"/>
              </a:rPr>
              <a:t>caracter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es ‘*’ , se debe desplegar la multiplicación de los dos valores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es cualquier otro valor, se debe desplegar: ¡Operación Inválida! </a:t>
            </a:r>
          </a:p>
          <a:p>
            <a:pPr marL="12700" marR="12700"/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ts val="2500"/>
              </a:lnSpc>
            </a:pP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Ejemplos: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los números son 2 y 3 y el operador + el resultado será un 5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q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Si los números son 3 y 2 y el operador * el resultado será un 6</a:t>
            </a:r>
          </a:p>
          <a:p>
            <a:pPr marL="298450" marR="12700" indent="-285750">
              <a:lnSpc>
                <a:spcPts val="2500"/>
              </a:lnSpc>
              <a:buFont typeface="Wingdings" panose="05000000000000000000" pitchFamily="2" charset="2"/>
              <a:buChar char="v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298450" marR="12700" indent="-285750">
              <a:buFont typeface="Wingdings" panose="05000000000000000000" pitchFamily="2" charset="2"/>
              <a:buChar char="v"/>
            </a:pPr>
            <a:endParaRPr lang="es-MX" sz="1600" dirty="0">
              <a:cs typeface="Calibri"/>
            </a:endParaRPr>
          </a:p>
          <a:p>
            <a:pPr marL="298450" marR="1270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lang="es-MX" sz="1600" spc="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298450" marR="12700" indent="-285750">
              <a:lnSpc>
                <a:spcPct val="100000"/>
              </a:lnSpc>
              <a:buFont typeface="Wingdings" panose="05000000000000000000" pitchFamily="2" charset="2"/>
              <a:buChar char="v"/>
            </a:pPr>
            <a:endParaRPr sz="1600" dirty="0">
              <a:latin typeface="Calibri"/>
              <a:cs typeface="Calibri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9DCD7DF5-5F4C-4C96-B437-9D78AF7121B8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8908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98192" y="357846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9233" y="1164423"/>
            <a:ext cx="6628089" cy="1333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Pedir al usuario un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número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</a:p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Determinar si el número 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es positivo, negativo o cero.</a:t>
            </a:r>
          </a:p>
          <a:p>
            <a:pPr marL="298450" marR="6604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salida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programa debe quedar de la siguiente manera:</a:t>
            </a: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186728"/>
              </p:ext>
            </p:extLst>
          </p:nvPr>
        </p:nvGraphicFramePr>
        <p:xfrm>
          <a:off x="79757" y="3105150"/>
          <a:ext cx="8139174" cy="1143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8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6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964">
                <a:tc>
                  <a:txBody>
                    <a:bodyPr/>
                    <a:lstStyle/>
                    <a:p>
                      <a:pPr marL="146050" marR="93980" algn="ctr">
                        <a:lnSpc>
                          <a:spcPts val="2000"/>
                        </a:lnSpc>
                      </a:pP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 es</a:t>
                      </a:r>
                      <a:r>
                        <a:rPr sz="1400" b="1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positivo</a:t>
                      </a:r>
                      <a:endParaRPr sz="1400" b="1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93980" algn="ctr">
                        <a:lnSpc>
                          <a:spcPts val="2000"/>
                        </a:lnSpc>
                      </a:pP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 es</a:t>
                      </a:r>
                      <a:r>
                        <a:rPr sz="1400" b="1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</a:t>
                      </a:r>
                      <a:r>
                        <a:rPr sz="1400" b="1" i="0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 b="1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46050" algn="ctr">
                        <a:lnSpc>
                          <a:spcPts val="2000"/>
                        </a:lnSpc>
                      </a:pP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b="1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b="1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 es</a:t>
                      </a:r>
                      <a:r>
                        <a:rPr sz="1400" b="1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cero</a:t>
                      </a:r>
                      <a:endParaRPr sz="1400" b="1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3036">
                <a:tc>
                  <a:txBody>
                    <a:bodyPr/>
                    <a:lstStyle/>
                    <a:p>
                      <a:pPr marL="146050" marR="132715">
                        <a:lnSpc>
                          <a:spcPts val="2000"/>
                        </a:lnSpc>
                      </a:pP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400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 5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ts val="2000"/>
                        </a:lnSpc>
                      </a:pPr>
                      <a:r>
                        <a:rPr sz="1400" i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sz="1400" i="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lang="es-MX"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positivo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647065">
                        <a:lnSpc>
                          <a:spcPts val="2000"/>
                        </a:lnSpc>
                      </a:pP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 nú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 -3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ts val="2000"/>
                        </a:lnSpc>
                      </a:pPr>
                      <a:r>
                        <a:rPr sz="1400" i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sz="1400" i="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lang="es-MX"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</a:t>
                      </a:r>
                      <a:r>
                        <a:rPr sz="1400" i="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egati</a:t>
                      </a:r>
                      <a:r>
                        <a:rPr sz="1400" i="0" spc="5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1400" i="0" spc="0" dirty="0" err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3980" marR="184785">
                        <a:lnSpc>
                          <a:spcPts val="2000"/>
                        </a:lnSpc>
                      </a:pP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sz="1400" i="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 0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ts val="2000"/>
                        </a:lnSpc>
                      </a:pPr>
                      <a:r>
                        <a:rPr sz="1400" i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sz="1400" i="0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sz="1400" i="0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sz="1400" i="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r>
                        <a:rPr lang="es-MX" sz="1400" i="0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i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cero</a:t>
                      </a:r>
                      <a:endParaRPr sz="1400" i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" name="object 26">
            <a:extLst>
              <a:ext uri="{FF2B5EF4-FFF2-40B4-BE49-F238E27FC236}">
                <a16:creationId xmlns:a16="http://schemas.microsoft.com/office/drawing/2014/main" id="{24750C4F-3627-448B-89A9-871940E9B52B}"/>
              </a:ext>
            </a:extLst>
          </p:cNvPr>
          <p:cNvSpPr txBox="1"/>
          <p:nvPr/>
        </p:nvSpPr>
        <p:spPr>
          <a:xfrm>
            <a:off x="732155" y="409956"/>
            <a:ext cx="334645" cy="485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257425" y="370587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05000" y="1375100"/>
            <a:ext cx="6019800" cy="3025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Escribe un programa que pregunte primero si se quiere calcular el área de un triángulo o 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el área 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de un c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rculo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se contesta que se quiere calcular el área de un triángulo, el programa tiene que pedir entonces la base y la altura y escribir el área. </a:t>
            </a:r>
            <a:endParaRPr lang="es-MX" sz="200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se contesta que se quiere calcular el área de un círculo, el programa tiene que pedir entonces el radio y escribir el área.</a:t>
            </a:r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D405B4A4-1242-47E8-8F2E-D25C0BE3A07C}"/>
              </a:ext>
            </a:extLst>
          </p:cNvPr>
          <p:cNvSpPr txBox="1"/>
          <p:nvPr/>
        </p:nvSpPr>
        <p:spPr>
          <a:xfrm>
            <a:off x="732155" y="409956"/>
            <a:ext cx="334645" cy="485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32404" y="1063204"/>
            <a:ext cx="7235953" cy="8648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sz="1600" dirty="0">
                <a:solidFill>
                  <a:srgbClr val="C5DAEB"/>
                </a:solidFill>
                <a:latin typeface="Calibri"/>
                <a:cs typeface="Calibri"/>
              </a:rPr>
              <a:t>Crea un programa que dado el valor de la estatura en metros y el peso en kilogramos de una persona, calcule su índice de masa corporal y luego nos indique a qué nivel corresponde de acuerdo a esta tabla:</a:t>
            </a:r>
          </a:p>
        </p:txBody>
      </p:sp>
      <p:sp>
        <p:nvSpPr>
          <p:cNvPr id="17" name="object 17"/>
          <p:cNvSpPr/>
          <p:nvPr/>
        </p:nvSpPr>
        <p:spPr>
          <a:xfrm>
            <a:off x="1405128" y="1965861"/>
            <a:ext cx="4838700" cy="3084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55009" y="3645804"/>
            <a:ext cx="1269365" cy="8648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Superio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4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igual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ponga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os si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ple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ente obesidad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519016" y="2180977"/>
            <a:ext cx="2031492" cy="1123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1" name="object 26">
            <a:extLst>
              <a:ext uri="{FF2B5EF4-FFF2-40B4-BE49-F238E27FC236}">
                <a16:creationId xmlns:a16="http://schemas.microsoft.com/office/drawing/2014/main" id="{5BE9146C-6B62-4AE3-BB76-6DBD7F4008CF}"/>
              </a:ext>
            </a:extLst>
          </p:cNvPr>
          <p:cNvSpPr txBox="1"/>
          <p:nvPr/>
        </p:nvSpPr>
        <p:spPr>
          <a:xfrm>
            <a:off x="732155" y="409956"/>
            <a:ext cx="334645" cy="485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3444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2600" y="1143123"/>
            <a:ext cx="5867400" cy="363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99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Crea un programa que t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ome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el peso en libras de una cantidad de ropa a lavar en una lavadora y nos devuelva el nivel dependiendo del peso; además nos informe la cantidad de litros de agua que necesitamos. </a:t>
            </a:r>
            <a:endParaRPr lang="es-MX" sz="200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355600" marR="12700" indent="-342900" algn="just">
              <a:lnSpc>
                <a:spcPct val="99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Se sabe que con más de 30 libras la lavadora no </a:t>
            </a:r>
            <a:r>
              <a:rPr sz="2000" dirty="0" err="1">
                <a:solidFill>
                  <a:srgbClr val="C5DAEB"/>
                </a:solidFill>
                <a:latin typeface="Calibri"/>
                <a:cs typeface="Calibri"/>
              </a:rPr>
              <a:t>funciona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 ya que es demasiado peso. </a:t>
            </a:r>
            <a:endParaRPr lang="es-MX" sz="2000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355600" marR="12700" indent="-342900" algn="just">
              <a:lnSpc>
                <a:spcPct val="998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la ropa pesa 22 ó más libras, el nivel será de máximo; si pesa 15 ó más nivel será de alto; si pesa 8 ó más será un nivel medio o de lo contrario el nivel será minimo.</a:t>
            </a:r>
          </a:p>
        </p:txBody>
      </p:sp>
      <p:sp>
        <p:nvSpPr>
          <p:cNvPr id="18" name="object 26">
            <a:extLst>
              <a:ext uri="{FF2B5EF4-FFF2-40B4-BE49-F238E27FC236}">
                <a16:creationId xmlns:a16="http://schemas.microsoft.com/office/drawing/2014/main" id="{35BD418F-414C-4682-8BFC-DD9440CDF3BE}"/>
              </a:ext>
            </a:extLst>
          </p:cNvPr>
          <p:cNvSpPr txBox="1"/>
          <p:nvPr/>
        </p:nvSpPr>
        <p:spPr>
          <a:xfrm>
            <a:off x="732155" y="409956"/>
            <a:ext cx="334645" cy="4853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3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587</TotalTime>
  <Words>1300</Words>
  <Application>Microsoft Office PowerPoint</Application>
  <PresentationFormat>Presentación en pantalla (16:9)</PresentationFormat>
  <Paragraphs>204</Paragraphs>
  <Slides>33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Office Theme</vt:lpstr>
      <vt:lpstr>Presentación de PowerPoint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2</vt:lpstr>
      <vt:lpstr>Ejercicio 3</vt:lpstr>
      <vt:lpstr>Ejercicio 4</vt:lpstr>
      <vt:lpstr>Ejercicio 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36</cp:revision>
  <dcterms:created xsi:type="dcterms:W3CDTF">2019-07-18T13:32:30Z</dcterms:created>
  <dcterms:modified xsi:type="dcterms:W3CDTF">2019-08-24T21:59:57Z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