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89" r:id="rId2"/>
    <p:sldId id="302" r:id="rId3"/>
    <p:sldId id="330" r:id="rId4"/>
    <p:sldId id="331" r:id="rId5"/>
    <p:sldId id="332" r:id="rId6"/>
    <p:sldId id="342" r:id="rId7"/>
    <p:sldId id="334" r:id="rId8"/>
    <p:sldId id="343" r:id="rId9"/>
    <p:sldId id="340" r:id="rId10"/>
    <p:sldId id="344" r:id="rId11"/>
    <p:sldId id="335" r:id="rId12"/>
    <p:sldId id="341" r:id="rId13"/>
    <p:sldId id="347" r:id="rId14"/>
    <p:sldId id="346" r:id="rId15"/>
    <p:sldId id="348" r:id="rId16"/>
    <p:sldId id="349" r:id="rId17"/>
    <p:sldId id="350" r:id="rId18"/>
    <p:sldId id="339" r:id="rId19"/>
    <p:sldId id="345" r:id="rId2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Estilo medio 1 - Énfasis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1" autoAdjust="0"/>
    <p:restoredTop sz="93923" autoAdjust="0"/>
  </p:normalViewPr>
  <p:slideViewPr>
    <p:cSldViewPr>
      <p:cViewPr varScale="1">
        <p:scale>
          <a:sx n="64" d="100"/>
          <a:sy n="64" d="100"/>
        </p:scale>
        <p:origin x="576"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19/11/2019</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8</a:t>
            </a:fld>
            <a:endParaRPr lang="es-MX" dirty="0"/>
          </a:p>
        </p:txBody>
      </p:sp>
    </p:spTree>
    <p:extLst>
      <p:ext uri="{BB962C8B-B14F-4D97-AF65-F5344CB8AC3E}">
        <p14:creationId xmlns:p14="http://schemas.microsoft.com/office/powerpoint/2010/main" val="1317234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10</a:t>
            </a:fld>
            <a:endParaRPr lang="es-MX" dirty="0"/>
          </a:p>
        </p:txBody>
      </p:sp>
    </p:spTree>
    <p:extLst>
      <p:ext uri="{BB962C8B-B14F-4D97-AF65-F5344CB8AC3E}">
        <p14:creationId xmlns:p14="http://schemas.microsoft.com/office/powerpoint/2010/main" val="274919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13</a:t>
            </a:fld>
            <a:endParaRPr lang="es-MX" dirty="0"/>
          </a:p>
        </p:txBody>
      </p:sp>
    </p:spTree>
    <p:extLst>
      <p:ext uri="{BB962C8B-B14F-4D97-AF65-F5344CB8AC3E}">
        <p14:creationId xmlns:p14="http://schemas.microsoft.com/office/powerpoint/2010/main" val="933714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14</a:t>
            </a:fld>
            <a:endParaRPr lang="es-MX" dirty="0"/>
          </a:p>
        </p:txBody>
      </p:sp>
    </p:spTree>
    <p:extLst>
      <p:ext uri="{BB962C8B-B14F-4D97-AF65-F5344CB8AC3E}">
        <p14:creationId xmlns:p14="http://schemas.microsoft.com/office/powerpoint/2010/main" val="674245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15</a:t>
            </a:fld>
            <a:endParaRPr lang="es-MX" dirty="0"/>
          </a:p>
        </p:txBody>
      </p:sp>
    </p:spTree>
    <p:extLst>
      <p:ext uri="{BB962C8B-B14F-4D97-AF65-F5344CB8AC3E}">
        <p14:creationId xmlns:p14="http://schemas.microsoft.com/office/powerpoint/2010/main" val="2536474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16</a:t>
            </a:fld>
            <a:endParaRPr lang="es-MX" dirty="0"/>
          </a:p>
        </p:txBody>
      </p:sp>
    </p:spTree>
    <p:extLst>
      <p:ext uri="{BB962C8B-B14F-4D97-AF65-F5344CB8AC3E}">
        <p14:creationId xmlns:p14="http://schemas.microsoft.com/office/powerpoint/2010/main" val="35619806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17</a:t>
            </a:fld>
            <a:endParaRPr lang="es-MX" dirty="0"/>
          </a:p>
        </p:txBody>
      </p:sp>
    </p:spTree>
    <p:extLst>
      <p:ext uri="{BB962C8B-B14F-4D97-AF65-F5344CB8AC3E}">
        <p14:creationId xmlns:p14="http://schemas.microsoft.com/office/powerpoint/2010/main" val="4105309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19/11/2019</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19/11/2019</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jpg"/><Relationship Id="rId5" Type="http://schemas.openxmlformats.org/officeDocument/2006/relationships/image" Target="../media/image4.w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32DDD576-163A-467A-8FEF-45A22DBF46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166" y="2564904"/>
            <a:ext cx="3799512" cy="3179184"/>
          </a:xfrm>
          <a:prstGeom prst="rect">
            <a:avLst/>
          </a:prstGeom>
        </p:spPr>
      </p:pic>
      <p:sp>
        <p:nvSpPr>
          <p:cNvPr id="2" name="Title 1"/>
          <p:cNvSpPr>
            <a:spLocks noGrp="1"/>
          </p:cNvSpPr>
          <p:nvPr>
            <p:ph type="ctrTitle"/>
          </p:nvPr>
        </p:nvSpPr>
        <p:spPr>
          <a:xfrm>
            <a:off x="1187624" y="26064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Programación para negocios</a:t>
            </a:r>
          </a:p>
        </p:txBody>
      </p:sp>
      <p:sp>
        <p:nvSpPr>
          <p:cNvPr id="3" name="Subtitle 2"/>
          <p:cNvSpPr>
            <a:spLocks noGrp="1"/>
          </p:cNvSpPr>
          <p:nvPr>
            <p:ph type="subTitle" idx="1"/>
          </p:nvPr>
        </p:nvSpPr>
        <p:spPr>
          <a:xfrm>
            <a:off x="1006630" y="1758021"/>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Situación problema 1</a:t>
            </a:r>
          </a:p>
          <a:p>
            <a:pPr eaLnBrk="1" fontAlgn="auto" hangingPunct="1">
              <a:spcAft>
                <a:spcPts val="0"/>
              </a:spcAft>
              <a:defRPr/>
            </a:pPr>
            <a:r>
              <a:rPr lang="es-MX" sz="2000" dirty="0">
                <a:solidFill>
                  <a:schemeClr val="accent4">
                    <a:lumMod val="50000"/>
                  </a:schemeClr>
                </a:solidFill>
              </a:rPr>
              <a:t>Vacaciones con Tarjeta de prepago</a:t>
            </a:r>
          </a:p>
        </p:txBody>
      </p:sp>
      <p:sp>
        <p:nvSpPr>
          <p:cNvPr id="6" name="object 38">
            <a:extLst>
              <a:ext uri="{FF2B5EF4-FFF2-40B4-BE49-F238E27FC236}">
                <a16:creationId xmlns:a16="http://schemas.microsoft.com/office/drawing/2014/main" id="{C37BA407-CB0A-4A81-86D1-25693245F891}"/>
              </a:ext>
            </a:extLst>
          </p:cNvPr>
          <p:cNvSpPr txBox="1"/>
          <p:nvPr/>
        </p:nvSpPr>
        <p:spPr>
          <a:xfrm>
            <a:off x="395536" y="6093296"/>
            <a:ext cx="2709545" cy="468630"/>
          </a:xfrm>
          <a:prstGeom prst="rect">
            <a:avLst/>
          </a:prstGeom>
        </p:spPr>
        <p:txBody>
          <a:bodyPr vert="horz" wrap="square" lIns="0" tIns="0" rIns="0" bIns="0" rtlCol="0">
            <a:noAutofit/>
          </a:bodyPr>
          <a:lstStyle/>
          <a:p>
            <a:pPr marL="12700" marR="12700" indent="233045">
              <a:lnSpc>
                <a:spcPct val="107100"/>
              </a:lnSpc>
            </a:pPr>
            <a:r>
              <a:rPr sz="1400" spc="-10" dirty="0">
                <a:solidFill>
                  <a:schemeClr val="accent4">
                    <a:lumMod val="50000"/>
                  </a:schemeClr>
                </a:solidFill>
                <a:latin typeface="Arial"/>
                <a:cs typeface="Arial"/>
              </a:rPr>
              <a:t>DR</a:t>
            </a:r>
            <a:r>
              <a:rPr sz="1400" spc="0" dirty="0">
                <a:solidFill>
                  <a:schemeClr val="accent4">
                    <a:lumMod val="50000"/>
                  </a:schemeClr>
                </a:solidFill>
                <a:latin typeface="Arial"/>
                <a:cs typeface="Arial"/>
              </a:rPr>
              <a:t>© </a:t>
            </a:r>
            <a:r>
              <a:rPr sz="1400" spc="5" dirty="0">
                <a:solidFill>
                  <a:schemeClr val="accent4">
                    <a:lumMod val="50000"/>
                  </a:schemeClr>
                </a:solidFill>
                <a:latin typeface="Arial"/>
                <a:cs typeface="Arial"/>
              </a:rPr>
              <a:t>I</a:t>
            </a:r>
            <a:r>
              <a:rPr sz="1400" spc="0" dirty="0">
                <a:solidFill>
                  <a:schemeClr val="accent4">
                    <a:lumMod val="50000"/>
                  </a:schemeClr>
                </a:solidFill>
                <a:latin typeface="Arial"/>
                <a:cs typeface="Arial"/>
              </a:rPr>
              <a:t>nstitu</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o</a:t>
            </a:r>
            <a:r>
              <a:rPr sz="1400" spc="-45" dirty="0">
                <a:solidFill>
                  <a:schemeClr val="accent4">
                    <a:lumMod val="50000"/>
                  </a:schemeClr>
                </a:solidFill>
                <a:latin typeface="Arial"/>
                <a:cs typeface="Arial"/>
              </a:rPr>
              <a:t> </a:t>
            </a:r>
            <a:r>
              <a:rPr sz="1400" spc="-10" dirty="0">
                <a:solidFill>
                  <a:schemeClr val="accent4">
                    <a:lumMod val="50000"/>
                  </a:schemeClr>
                </a:solidFill>
                <a:latin typeface="Arial"/>
                <a:cs typeface="Arial"/>
              </a:rPr>
              <a:t>T</a:t>
            </a:r>
            <a:r>
              <a:rPr sz="1400" spc="0" dirty="0">
                <a:solidFill>
                  <a:schemeClr val="accent4">
                    <a:lumMod val="50000"/>
                  </a:schemeClr>
                </a:solidFill>
                <a:latin typeface="Arial"/>
                <a:cs typeface="Arial"/>
              </a:rPr>
              <a:t>ecnológico</a:t>
            </a:r>
            <a:r>
              <a:rPr sz="1400" spc="-50" dirty="0">
                <a:solidFill>
                  <a:schemeClr val="accent4">
                    <a:lumMod val="50000"/>
                  </a:schemeClr>
                </a:solidFill>
                <a:latin typeface="Arial"/>
                <a:cs typeface="Arial"/>
              </a:rPr>
              <a:t> </a:t>
            </a:r>
            <a:r>
              <a:rPr sz="1400" spc="0" dirty="0">
                <a:solidFill>
                  <a:schemeClr val="accent4">
                    <a:lumMod val="50000"/>
                  </a:schemeClr>
                </a:solidFill>
                <a:latin typeface="Arial"/>
                <a:cs typeface="Arial"/>
              </a:rPr>
              <a:t>y</a:t>
            </a:r>
            <a:r>
              <a:rPr sz="1400" spc="-5"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 Estudios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Superiores</a:t>
            </a:r>
            <a:r>
              <a:rPr sz="1400" spc="-40" dirty="0">
                <a:solidFill>
                  <a:schemeClr val="accent4">
                    <a:lumMod val="50000"/>
                  </a:schemeClr>
                </a:solidFill>
                <a:latin typeface="Arial"/>
                <a:cs typeface="Arial"/>
              </a:rPr>
              <a:t> </a:t>
            </a:r>
            <a:r>
              <a:rPr sz="1400" spc="0" dirty="0">
                <a:solidFill>
                  <a:schemeClr val="accent4">
                    <a:lumMod val="50000"/>
                  </a:schemeClr>
                </a:solidFill>
                <a:latin typeface="Arial"/>
                <a:cs typeface="Arial"/>
              </a:rPr>
              <a:t>de</a:t>
            </a:r>
            <a:r>
              <a:rPr sz="1400" spc="-20" dirty="0">
                <a:solidFill>
                  <a:schemeClr val="accent4">
                    <a:lumMod val="50000"/>
                  </a:schemeClr>
                </a:solidFill>
                <a:latin typeface="Arial"/>
                <a:cs typeface="Arial"/>
              </a:rPr>
              <a:t> </a:t>
            </a:r>
            <a:r>
              <a:rPr sz="1400" spc="-10" dirty="0">
                <a:solidFill>
                  <a:schemeClr val="accent4">
                    <a:lumMod val="50000"/>
                  </a:schemeClr>
                </a:solidFill>
                <a:latin typeface="Arial"/>
                <a:cs typeface="Arial"/>
              </a:rPr>
              <a:t>M</a:t>
            </a:r>
            <a:r>
              <a:rPr sz="1400" spc="0" dirty="0">
                <a:solidFill>
                  <a:schemeClr val="accent4">
                    <a:lumMod val="50000"/>
                  </a:schemeClr>
                </a:solidFill>
                <a:latin typeface="Arial"/>
                <a:cs typeface="Arial"/>
              </a:rPr>
              <a:t>onterrey</a:t>
            </a:r>
            <a:endParaRPr sz="1400" dirty="0">
              <a:solidFill>
                <a:schemeClr val="accent4">
                  <a:lumMod val="50000"/>
                </a:schemeClr>
              </a:solidFill>
              <a:latin typeface="Arial"/>
              <a:cs typeface="Arial"/>
            </a:endParaRP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47664" y="3236918"/>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981203596"/>
              </p:ext>
            </p:extLst>
          </p:nvPr>
        </p:nvGraphicFramePr>
        <p:xfrm>
          <a:off x="1547664" y="3884990"/>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40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18784" y="5450160"/>
            <a:ext cx="1219200" cy="1219200"/>
          </a:xfrm>
          <a:prstGeom prst="rect">
            <a:avLst/>
          </a:prstGeom>
          <a:effectLst>
            <a:outerShdw blurRad="50800" dist="50800" dir="5400000" algn="ctr" rotWithShape="0">
              <a:schemeClr val="bg1">
                <a:lumMod val="85000"/>
              </a:schemeClr>
            </a:outerShdw>
            <a:softEdge rad="25400"/>
          </a:effectLst>
        </p:spPr>
      </p:pic>
      <p:pic>
        <p:nvPicPr>
          <p:cNvPr id="2" name="Imagen 1">
            <a:extLst>
              <a:ext uri="{FF2B5EF4-FFF2-40B4-BE49-F238E27FC236}">
                <a16:creationId xmlns:a16="http://schemas.microsoft.com/office/drawing/2014/main" id="{28802766-F9AB-495C-AEB1-61DF2B9DDA22}"/>
              </a:ext>
            </a:extLst>
          </p:cNvPr>
          <p:cNvPicPr>
            <a:picLocks noChangeAspect="1"/>
          </p:cNvPicPr>
          <p:nvPr/>
        </p:nvPicPr>
        <p:blipFill>
          <a:blip r:embed="rId4"/>
          <a:stretch>
            <a:fillRect/>
          </a:stretch>
        </p:blipFill>
        <p:spPr>
          <a:xfrm>
            <a:off x="2909728" y="1577727"/>
            <a:ext cx="3731580" cy="1420966"/>
          </a:xfrm>
          <a:prstGeom prst="rect">
            <a:avLst/>
          </a:prstGeom>
          <a:ln w="25400">
            <a:solidFill>
              <a:schemeClr val="accent1"/>
            </a:solidFill>
          </a:ln>
          <a:effectLst/>
        </p:spPr>
      </p:pic>
      <p:sp>
        <p:nvSpPr>
          <p:cNvPr id="8" name="Abrir llave 7">
            <a:extLst>
              <a:ext uri="{FF2B5EF4-FFF2-40B4-BE49-F238E27FC236}">
                <a16:creationId xmlns:a16="http://schemas.microsoft.com/office/drawing/2014/main" id="{F1381C76-3622-4094-98A8-FA395D260D85}"/>
              </a:ext>
            </a:extLst>
          </p:cNvPr>
          <p:cNvSpPr/>
          <p:nvPr/>
        </p:nvSpPr>
        <p:spPr>
          <a:xfrm>
            <a:off x="2508066" y="1587923"/>
            <a:ext cx="323566" cy="105073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10" name="Rectángulo 9">
            <a:extLst>
              <a:ext uri="{FF2B5EF4-FFF2-40B4-BE49-F238E27FC236}">
                <a16:creationId xmlns:a16="http://schemas.microsoft.com/office/drawing/2014/main" id="{4E488F60-29B1-4473-9B6F-470B3DED5977}"/>
              </a:ext>
            </a:extLst>
          </p:cNvPr>
          <p:cNvSpPr/>
          <p:nvPr/>
        </p:nvSpPr>
        <p:spPr>
          <a:xfrm>
            <a:off x="1331640" y="1907540"/>
            <a:ext cx="1578088" cy="369332"/>
          </a:xfrm>
          <a:prstGeom prst="rect">
            <a:avLst/>
          </a:prstGeom>
        </p:spPr>
        <p:txBody>
          <a:bodyPr wrap="square">
            <a:spAutoFit/>
          </a:bodyPr>
          <a:lstStyle/>
          <a:p>
            <a:r>
              <a:rPr lang="es-MX" b="1" dirty="0" err="1">
                <a:solidFill>
                  <a:srgbClr val="FF0000"/>
                </a:solidFill>
                <a:cs typeface="Arial" panose="020B0604020202020204" pitchFamily="34" charset="0"/>
              </a:rPr>
              <a:t>menuNino</a:t>
            </a:r>
            <a:endParaRPr lang="es-MX" dirty="0">
              <a:solidFill>
                <a:srgbClr val="FF0000"/>
              </a:solidFill>
            </a:endParaRPr>
          </a:p>
        </p:txBody>
      </p:sp>
      <p:sp>
        <p:nvSpPr>
          <p:cNvPr id="11" name="Abrir llave 10">
            <a:extLst>
              <a:ext uri="{FF2B5EF4-FFF2-40B4-BE49-F238E27FC236}">
                <a16:creationId xmlns:a16="http://schemas.microsoft.com/office/drawing/2014/main" id="{88ABEBD1-7FA9-49A7-960F-BA427313B17C}"/>
              </a:ext>
            </a:extLst>
          </p:cNvPr>
          <p:cNvSpPr/>
          <p:nvPr/>
        </p:nvSpPr>
        <p:spPr>
          <a:xfrm rot="10800000">
            <a:off x="6693353" y="2654781"/>
            <a:ext cx="110895" cy="356951"/>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2" name="Rectángulo 11">
            <a:extLst>
              <a:ext uri="{FF2B5EF4-FFF2-40B4-BE49-F238E27FC236}">
                <a16:creationId xmlns:a16="http://schemas.microsoft.com/office/drawing/2014/main" id="{EBDD0571-98CF-4FCE-8B6C-0FE60073ED35}"/>
              </a:ext>
            </a:extLst>
          </p:cNvPr>
          <p:cNvSpPr/>
          <p:nvPr/>
        </p:nvSpPr>
        <p:spPr>
          <a:xfrm>
            <a:off x="6876255" y="2627620"/>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2175379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24544" y="1844824"/>
            <a:ext cx="9217024" cy="4104456"/>
          </a:xfrm>
        </p:spPr>
        <p:txBody>
          <a:bodyPr>
            <a:noAutofit/>
          </a:bodyPr>
          <a:lstStyle/>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realizarPago</a:t>
            </a:r>
            <a:r>
              <a:rPr lang="es-MX" sz="2000" b="1" dirty="0">
                <a:solidFill>
                  <a:schemeClr val="bg2">
                    <a:lumMod val="25000"/>
                  </a:schemeClr>
                </a:solidFill>
                <a:cs typeface="Arial" panose="020B0604020202020204" pitchFamily="34" charset="0"/>
              </a:rPr>
              <a:t>(</a:t>
            </a:r>
            <a:r>
              <a:rPr lang="es-MX" sz="2000" b="1" dirty="0" err="1">
                <a:solidFill>
                  <a:schemeClr val="bg2">
                    <a:lumMod val="25000"/>
                  </a:schemeClr>
                </a:solidFill>
                <a:cs typeface="Arial" panose="020B0604020202020204" pitchFamily="34" charset="0"/>
              </a:rPr>
              <a:t>totalComAdulto</a:t>
            </a:r>
            <a:r>
              <a:rPr lang="es-MX" sz="2000" b="1" dirty="0">
                <a:solidFill>
                  <a:schemeClr val="bg2">
                    <a:lumMod val="25000"/>
                  </a:schemeClr>
                </a:solidFill>
                <a:cs typeface="Arial" panose="020B0604020202020204" pitchFamily="34" charset="0"/>
              </a:rPr>
              <a:t>, </a:t>
            </a:r>
            <a:r>
              <a:rPr lang="es-MX" sz="2000" b="1" dirty="0" err="1">
                <a:solidFill>
                  <a:schemeClr val="bg2">
                    <a:lumMod val="25000"/>
                  </a:schemeClr>
                </a:solidFill>
                <a:cs typeface="Arial" panose="020B0604020202020204" pitchFamily="34" charset="0"/>
              </a:rPr>
              <a:t>totalComNino</a:t>
            </a:r>
            <a:r>
              <a:rPr lang="es-MX" sz="2000" b="1" dirty="0">
                <a:solidFill>
                  <a:schemeClr val="bg2">
                    <a:lumMod val="25000"/>
                  </a:schemeClr>
                </a:solidFill>
                <a:cs typeface="Arial" panose="020B0604020202020204" pitchFamily="34" charset="0"/>
              </a:rPr>
              <a:t>, </a:t>
            </a:r>
            <a:r>
              <a:rPr lang="es-MX" sz="2000" b="1" dirty="0" err="1">
                <a:solidFill>
                  <a:schemeClr val="bg2">
                    <a:lumMod val="25000"/>
                  </a:schemeClr>
                </a:solidFill>
                <a:cs typeface="Arial" panose="020B0604020202020204" pitchFamily="34" charset="0"/>
              </a:rPr>
              <a:t>saldoTarjeta</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que recibe el total de comidas de adulto, el total de comidas de niño y el saldo de la tarjeta. Calcular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La función debe imprimir el </a:t>
            </a:r>
            <a:r>
              <a:rPr lang="es-MX" sz="2000" dirty="0" err="1">
                <a:solidFill>
                  <a:schemeClr val="bg2">
                    <a:lumMod val="25000"/>
                  </a:schemeClr>
                </a:solidFill>
                <a:cs typeface="Arial" panose="020B0604020202020204" pitchFamily="34" charset="0"/>
              </a:rPr>
              <a:t>totalComidasAdulto</a:t>
            </a:r>
            <a:r>
              <a:rPr lang="es-MX" sz="2000" dirty="0">
                <a:solidFill>
                  <a:schemeClr val="bg2">
                    <a:lumMod val="25000"/>
                  </a:schemeClr>
                </a:solidFill>
                <a:cs typeface="Arial" panose="020B0604020202020204" pitchFamily="34" charset="0"/>
              </a:rPr>
              <a:t>, el </a:t>
            </a:r>
            <a:r>
              <a:rPr lang="es-MX" sz="2000" dirty="0" err="1">
                <a:solidFill>
                  <a:schemeClr val="bg2">
                    <a:lumMod val="25000"/>
                  </a:schemeClr>
                </a:solidFill>
                <a:cs typeface="Arial" panose="020B0604020202020204" pitchFamily="34" charset="0"/>
              </a:rPr>
              <a:t>totalComidasNino</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debe preguntar el porcentaje de propina que se desea agregar (0, 10, 15, etc.) y calcular el total de la propina con base en el </a:t>
            </a:r>
            <a:r>
              <a:rPr lang="es-MX" sz="2000" dirty="0" err="1">
                <a:solidFill>
                  <a:schemeClr val="bg2">
                    <a:lumMod val="25000"/>
                  </a:schemeClr>
                </a:solidFill>
                <a:cs typeface="Arial" panose="020B0604020202020204" pitchFamily="34" charset="0"/>
              </a:rPr>
              <a:t>totalConsumo</a:t>
            </a:r>
            <a:r>
              <a:rPr lang="es-MX" sz="2000" dirty="0">
                <a:solidFill>
                  <a:schemeClr val="bg2">
                    <a:lumMod val="25000"/>
                  </a:schemeClr>
                </a:solidFill>
                <a:cs typeface="Arial" panose="020B0604020202020204" pitchFamily="34" charset="0"/>
              </a:rPr>
              <a:t>. Imprimir el </a:t>
            </a:r>
            <a:r>
              <a:rPr lang="es-MX" sz="2000" dirty="0" err="1">
                <a:solidFill>
                  <a:schemeClr val="bg2">
                    <a:lumMod val="25000"/>
                  </a:schemeClr>
                </a:solidFill>
                <a:cs typeface="Arial" panose="020B0604020202020204" pitchFamily="34" charset="0"/>
              </a:rPr>
              <a:t>totalPropina</a:t>
            </a:r>
            <a:r>
              <a:rPr lang="es-MX" sz="2000" dirty="0">
                <a:solidFill>
                  <a:schemeClr val="bg2">
                    <a:lumMod val="25000"/>
                  </a:schemeClr>
                </a:solidFill>
                <a:cs typeface="Arial" panose="020B0604020202020204" pitchFamily="34" charset="0"/>
              </a:rPr>
              <a:t> y el </a:t>
            </a:r>
            <a:r>
              <a:rPr lang="es-MX" sz="2000" dirty="0" err="1">
                <a:solidFill>
                  <a:schemeClr val="bg2">
                    <a:lumMod val="25000"/>
                  </a:schemeClr>
                </a:solidFill>
                <a:cs typeface="Arial" panose="020B0604020202020204" pitchFamily="34" charset="0"/>
              </a:rPr>
              <a:t>totalGeneral</a:t>
            </a:r>
            <a:r>
              <a:rPr lang="es-MX" sz="2000" dirty="0">
                <a:solidFill>
                  <a:schemeClr val="bg2">
                    <a:lumMod val="25000"/>
                  </a:schemeClr>
                </a:solidFill>
                <a:cs typeface="Arial" panose="020B0604020202020204" pitchFamily="34" charset="0"/>
              </a:rPr>
              <a:t>.</a:t>
            </a:r>
          </a:p>
        </p:txBody>
      </p:sp>
      <p:sp>
        <p:nvSpPr>
          <p:cNvPr id="184324" name="Rectangle 4"/>
          <p:cNvSpPr>
            <a:spLocks noGrp="1" noChangeArrowheads="1"/>
          </p:cNvSpPr>
          <p:nvPr>
            <p:ph type="title"/>
          </p:nvPr>
        </p:nvSpPr>
        <p:spPr>
          <a:xfrm>
            <a:off x="302027" y="32403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Tree>
    <p:extLst>
      <p:ext uri="{BB962C8B-B14F-4D97-AF65-F5344CB8AC3E}">
        <p14:creationId xmlns:p14="http://schemas.microsoft.com/office/powerpoint/2010/main" val="3154980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5657" y="1556792"/>
            <a:ext cx="8850619" cy="4896544"/>
          </a:xfrm>
        </p:spPr>
        <p:txBody>
          <a:bodyPr>
            <a:noAutofit/>
          </a:bodyPr>
          <a:lstStyle/>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no tiene saldo suficiente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en su tarjeta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no se descuenta NADA y se imprime un mensaje que dice “Recarga tu tarjeta de prepago”. </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Si el usuario tiene saldo suficiente para pagar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se le descuenta al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totalGeneral</a:t>
            </a:r>
            <a:r>
              <a:rPr lang="es-MX" sz="1800" dirty="0">
                <a:solidFill>
                  <a:schemeClr val="bg2">
                    <a:lumMod val="25000"/>
                  </a:schemeClr>
                </a:solidFill>
                <a:cs typeface="Arial" panose="020B0604020202020204" pitchFamily="34" charset="0"/>
              </a:rPr>
              <a:t>. Una vez descontado el total en la tarjeta de prepago, se manda un mensaje en pantalla de: Gracias por su compra. Si el usuario completa una compra de más de 500 pesos (</a:t>
            </a:r>
            <a:r>
              <a:rPr lang="es-MX" sz="1800" dirty="0" err="1">
                <a:solidFill>
                  <a:schemeClr val="bg2">
                    <a:lumMod val="25000"/>
                  </a:schemeClr>
                </a:solidFill>
                <a:cs typeface="Arial" panose="020B0604020202020204" pitchFamily="34" charset="0"/>
              </a:rPr>
              <a:t>totalConsumo</a:t>
            </a:r>
            <a:r>
              <a:rPr lang="es-MX" sz="1800" dirty="0">
                <a:solidFill>
                  <a:schemeClr val="bg2">
                    <a:lumMod val="25000"/>
                  </a:schemeClr>
                </a:solidFill>
                <a:cs typeface="Arial" panose="020B0604020202020204" pitchFamily="34" charset="0"/>
              </a:rPr>
              <a:t>) y pagó propina mayor al 10%, se le debe mandar un mensaje en pantalla indicando que puede gozar de Internet gratis por cortesía de la casa.</a:t>
            </a:r>
          </a:p>
          <a:p>
            <a:pPr marL="685800" lvl="1"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debe </a:t>
            </a:r>
            <a:r>
              <a:rPr lang="es-MX" sz="1800" b="1" u="sng" dirty="0">
                <a:solidFill>
                  <a:srgbClr val="FF0000"/>
                </a:solidFill>
                <a:cs typeface="Arial" panose="020B0604020202020204" pitchFamily="34" charset="0"/>
              </a:rPr>
              <a:t>regresar el saldo de la tarjeta </a:t>
            </a:r>
            <a:r>
              <a:rPr lang="es-MX" sz="1800" dirty="0">
                <a:solidFill>
                  <a:schemeClr val="bg2">
                    <a:lumMod val="25000"/>
                  </a:schemeClr>
                </a:solidFill>
                <a:cs typeface="Arial" panose="020B0604020202020204" pitchFamily="34" charset="0"/>
              </a:rPr>
              <a:t>(</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script principal, pedir el </a:t>
            </a:r>
            <a:r>
              <a:rPr lang="es-MX" sz="1800" dirty="0" err="1">
                <a:solidFill>
                  <a:schemeClr val="bg2">
                    <a:lumMod val="25000"/>
                  </a:schemeClr>
                </a:solidFill>
                <a:cs typeface="Arial" panose="020B0604020202020204" pitchFamily="34" charset="0"/>
              </a:rPr>
              <a:t>totalComidasAdulto</a:t>
            </a:r>
            <a:r>
              <a:rPr lang="es-MX" sz="1800" dirty="0">
                <a:solidFill>
                  <a:schemeClr val="bg2">
                    <a:lumMod val="25000"/>
                  </a:schemeClr>
                </a:solidFill>
                <a:cs typeface="Arial" panose="020B0604020202020204" pitchFamily="34" charset="0"/>
              </a:rPr>
              <a:t>, el </a:t>
            </a:r>
            <a:r>
              <a:rPr lang="es-MX" sz="1800" dirty="0" err="1">
                <a:solidFill>
                  <a:schemeClr val="bg2">
                    <a:lumMod val="25000"/>
                  </a:schemeClr>
                </a:solidFill>
                <a:cs typeface="Arial" panose="020B0604020202020204" pitchFamily="34" charset="0"/>
              </a:rPr>
              <a:t>totalComidasNino</a:t>
            </a:r>
            <a:r>
              <a:rPr lang="es-MX" sz="1800" dirty="0">
                <a:solidFill>
                  <a:schemeClr val="bg2">
                    <a:lumMod val="25000"/>
                  </a:schemeClr>
                </a:solidFill>
                <a:cs typeface="Arial" panose="020B0604020202020204" pitchFamily="34" charset="0"/>
              </a:rPr>
              <a:t> y el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realizarPago</a:t>
            </a:r>
            <a:r>
              <a:rPr lang="es-MX" sz="1800" dirty="0">
                <a:solidFill>
                  <a:schemeClr val="bg2">
                    <a:lumMod val="25000"/>
                  </a:schemeClr>
                </a:solidFill>
                <a:cs typeface="Arial" panose="020B0604020202020204" pitchFamily="34" charset="0"/>
              </a:rPr>
              <a:t> e imprimir el saldo de la tarjeta (</a:t>
            </a:r>
            <a:r>
              <a:rPr lang="es-MX" sz="1800" dirty="0" err="1">
                <a:solidFill>
                  <a:schemeClr val="bg2">
                    <a:lumMod val="25000"/>
                  </a:schemeClr>
                </a:solidFill>
                <a:cs typeface="Arial" panose="020B0604020202020204" pitchFamily="34" charset="0"/>
              </a:rPr>
              <a:t>saldoTarjeta</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pago_matricula.py</a:t>
            </a:r>
          </a:p>
          <a:p>
            <a:pPr marL="400050" lvl="1" indent="0" algn="just">
              <a:lnSpc>
                <a:spcPct val="120000"/>
              </a:lnSpc>
              <a:spcBef>
                <a:spcPct val="0"/>
              </a:spcBef>
              <a:buNone/>
            </a:pPr>
            <a:endParaRPr lang="es-MX" sz="18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284852"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Tree>
    <p:extLst>
      <p:ext uri="{BB962C8B-B14F-4D97-AF65-F5344CB8AC3E}">
        <p14:creationId xmlns:p14="http://schemas.microsoft.com/office/powerpoint/2010/main" val="3401297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481639" y="1451307"/>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2263188559"/>
              </p:ext>
            </p:extLst>
          </p:nvPr>
        </p:nvGraphicFramePr>
        <p:xfrm>
          <a:off x="481639" y="2222483"/>
          <a:ext cx="8049986" cy="3358773"/>
        </p:xfrm>
        <a:graphic>
          <a:graphicData uri="http://schemas.openxmlformats.org/drawingml/2006/table">
            <a:tbl>
              <a:tblPr firstRow="1" bandRow="1">
                <a:tableStyleId>{5C22544A-7EE6-4342-B048-85BDC9FD1C3A}</a:tableStyleId>
              </a:tblPr>
              <a:tblGrid>
                <a:gridCol w="1068506">
                  <a:extLst>
                    <a:ext uri="{9D8B030D-6E8A-4147-A177-3AD203B41FA5}">
                      <a16:colId xmlns:a16="http://schemas.microsoft.com/office/drawing/2014/main" val="2558049104"/>
                    </a:ext>
                  </a:extLst>
                </a:gridCol>
                <a:gridCol w="917814">
                  <a:extLst>
                    <a:ext uri="{9D8B030D-6E8A-4147-A177-3AD203B41FA5}">
                      <a16:colId xmlns:a16="http://schemas.microsoft.com/office/drawing/2014/main" val="664708052"/>
                    </a:ext>
                  </a:extLst>
                </a:gridCol>
                <a:gridCol w="852257">
                  <a:extLst>
                    <a:ext uri="{9D8B030D-6E8A-4147-A177-3AD203B41FA5}">
                      <a16:colId xmlns:a16="http://schemas.microsoft.com/office/drawing/2014/main" val="2349388382"/>
                    </a:ext>
                  </a:extLst>
                </a:gridCol>
                <a:gridCol w="1035760">
                  <a:extLst>
                    <a:ext uri="{9D8B030D-6E8A-4147-A177-3AD203B41FA5}">
                      <a16:colId xmlns:a16="http://schemas.microsoft.com/office/drawing/2014/main" val="482784810"/>
                    </a:ext>
                  </a:extLst>
                </a:gridCol>
                <a:gridCol w="930983">
                  <a:extLst>
                    <a:ext uri="{9D8B030D-6E8A-4147-A177-3AD203B41FA5}">
                      <a16:colId xmlns:a16="http://schemas.microsoft.com/office/drawing/2014/main" val="2549595367"/>
                    </a:ext>
                  </a:extLst>
                </a:gridCol>
                <a:gridCol w="1035126">
                  <a:extLst>
                    <a:ext uri="{9D8B030D-6E8A-4147-A177-3AD203B41FA5}">
                      <a16:colId xmlns:a16="http://schemas.microsoft.com/office/drawing/2014/main" val="2118439434"/>
                    </a:ext>
                  </a:extLst>
                </a:gridCol>
                <a:gridCol w="986219">
                  <a:extLst>
                    <a:ext uri="{9D8B030D-6E8A-4147-A177-3AD203B41FA5}">
                      <a16:colId xmlns:a16="http://schemas.microsoft.com/office/drawing/2014/main" val="2550227738"/>
                    </a:ext>
                  </a:extLst>
                </a:gridCol>
                <a:gridCol w="1223321">
                  <a:extLst>
                    <a:ext uri="{9D8B030D-6E8A-4147-A177-3AD203B41FA5}">
                      <a16:colId xmlns:a16="http://schemas.microsoft.com/office/drawing/2014/main" val="1082938061"/>
                    </a:ext>
                  </a:extLst>
                </a:gridCol>
              </a:tblGrid>
              <a:tr h="1228564">
                <a:tc>
                  <a:txBody>
                    <a:bodyPr/>
                    <a:lstStyle/>
                    <a:p>
                      <a:pPr algn="ctr"/>
                      <a:r>
                        <a:rPr lang="es-MX" sz="1600" dirty="0"/>
                        <a:t>Total comidas Adulto</a:t>
                      </a:r>
                    </a:p>
                  </a:txBody>
                  <a:tcPr anchor="ctr" anchorCtr="1"/>
                </a:tc>
                <a:tc>
                  <a:txBody>
                    <a:bodyPr/>
                    <a:lstStyle/>
                    <a:p>
                      <a:pPr algn="ctr"/>
                      <a:r>
                        <a:rPr lang="es-MX" sz="1600" dirty="0"/>
                        <a:t>Total Comidas Niño</a:t>
                      </a:r>
                    </a:p>
                  </a:txBody>
                  <a:tcPr anchor="ctr" anchorCtr="1"/>
                </a:tc>
                <a:tc>
                  <a:txBody>
                    <a:bodyPr/>
                    <a:lstStyle/>
                    <a:p>
                      <a:pPr algn="ctr"/>
                      <a:r>
                        <a:rPr lang="es-MX" sz="1600" dirty="0"/>
                        <a:t>Saldo</a:t>
                      </a:r>
                    </a:p>
                    <a:p>
                      <a:pPr algn="ctr"/>
                      <a:r>
                        <a:rPr lang="es-MX" sz="1600" dirty="0"/>
                        <a:t>Tarjeta</a:t>
                      </a:r>
                    </a:p>
                  </a:txBody>
                  <a:tcPr anchor="ctr" anchorCtr="1"/>
                </a:tc>
                <a:tc>
                  <a:txBody>
                    <a:bodyPr/>
                    <a:lstStyle/>
                    <a:p>
                      <a:pPr algn="ctr"/>
                      <a:r>
                        <a:rPr lang="es-MX" sz="1600" dirty="0">
                          <a:solidFill>
                            <a:schemeClr val="tx1"/>
                          </a:solidFill>
                        </a:rPr>
                        <a:t>Total consumo</a:t>
                      </a:r>
                    </a:p>
                  </a:txBody>
                  <a:tcPr anchor="ctr" anchorCtr="1">
                    <a:solidFill>
                      <a:schemeClr val="accent3">
                        <a:lumMod val="20000"/>
                        <a:lumOff val="80000"/>
                      </a:schemeClr>
                    </a:solidFill>
                  </a:tcPr>
                </a:tc>
                <a:tc>
                  <a:txBody>
                    <a:bodyPr/>
                    <a:lstStyle/>
                    <a:p>
                      <a:pPr algn="ctr"/>
                      <a:r>
                        <a:rPr lang="es-MX" sz="1600" dirty="0"/>
                        <a:t>% propina</a:t>
                      </a:r>
                    </a:p>
                  </a:txBody>
                  <a:tcPr anchor="ctr" anchorCtr="1"/>
                </a:tc>
                <a:tc>
                  <a:txBody>
                    <a:bodyPr/>
                    <a:lstStyle/>
                    <a:p>
                      <a:pPr algn="ctr"/>
                      <a:r>
                        <a:rPr lang="es-MX" sz="1600" dirty="0">
                          <a:solidFill>
                            <a:schemeClr val="tx1"/>
                          </a:solidFill>
                        </a:rPr>
                        <a:t>Total propina</a:t>
                      </a:r>
                    </a:p>
                  </a:txBody>
                  <a:tcPr anchor="ctr" anchorCtr="1">
                    <a:solidFill>
                      <a:schemeClr val="accent3">
                        <a:lumMod val="20000"/>
                        <a:lumOff val="80000"/>
                      </a:schemeClr>
                    </a:solidFill>
                  </a:tcPr>
                </a:tc>
                <a:tc>
                  <a:txBody>
                    <a:bodyPr/>
                    <a:lstStyle/>
                    <a:p>
                      <a:pPr algn="ctr"/>
                      <a:r>
                        <a:rPr lang="es-MX" sz="1600" dirty="0">
                          <a:solidFill>
                            <a:schemeClr val="tx1"/>
                          </a:solidFill>
                        </a:rPr>
                        <a:t>Total general</a:t>
                      </a:r>
                    </a:p>
                  </a:txBody>
                  <a:tcPr anchor="ctr" anchorCtr="1">
                    <a:solidFill>
                      <a:schemeClr val="accent3">
                        <a:lumMod val="20000"/>
                        <a:lumOff val="80000"/>
                      </a:schemeClr>
                    </a:solidFill>
                  </a:tcPr>
                </a:tc>
                <a:tc>
                  <a:txBody>
                    <a:bodyPr/>
                    <a:lstStyle/>
                    <a:p>
                      <a:pPr algn="ctr"/>
                      <a:r>
                        <a:rPr lang="es-MX" sz="1600" dirty="0">
                          <a:solidFill>
                            <a:schemeClr val="tx1"/>
                          </a:solidFill>
                        </a:rPr>
                        <a:t>Saldo Tarjeta</a:t>
                      </a:r>
                    </a:p>
                  </a:txBody>
                  <a:tcPr anchor="ctr" anchorCtr="1">
                    <a:solidFill>
                      <a:schemeClr val="accent3">
                        <a:lumMod val="20000"/>
                        <a:lumOff val="80000"/>
                      </a:schemeClr>
                    </a:solidFill>
                  </a:tcPr>
                </a:tc>
                <a:extLst>
                  <a:ext uri="{0D108BD9-81ED-4DB2-BD59-A6C34878D82A}">
                    <a16:rowId xmlns:a16="http://schemas.microsoft.com/office/drawing/2014/main" val="119075427"/>
                  </a:ext>
                </a:extLst>
              </a:tr>
              <a:tr h="500526">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1000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11</a:t>
                      </a:r>
                    </a:p>
                  </a:txBody>
                  <a:tcPr anchor="ctr" anchorCtr="1"/>
                </a:tc>
                <a:tc>
                  <a:txBody>
                    <a:bodyPr/>
                    <a:lstStyle/>
                    <a:p>
                      <a:pPr algn="ctr"/>
                      <a:r>
                        <a:rPr lang="es-MX" sz="1600" dirty="0"/>
                        <a:t>77</a:t>
                      </a:r>
                    </a:p>
                  </a:txBody>
                  <a:tcPr anchor="ctr" anchorCtr="1">
                    <a:solidFill>
                      <a:schemeClr val="accent3">
                        <a:lumMod val="20000"/>
                        <a:lumOff val="80000"/>
                      </a:schemeClr>
                    </a:solidFill>
                  </a:tcPr>
                </a:tc>
                <a:tc>
                  <a:txBody>
                    <a:bodyPr/>
                    <a:lstStyle/>
                    <a:p>
                      <a:pPr algn="ctr"/>
                      <a:r>
                        <a:rPr lang="es-MX" sz="1600" dirty="0"/>
                        <a:t>777</a:t>
                      </a:r>
                    </a:p>
                  </a:txBody>
                  <a:tcPr anchor="ctr" anchorCtr="1">
                    <a:solidFill>
                      <a:schemeClr val="accent3">
                        <a:lumMod val="20000"/>
                        <a:lumOff val="80000"/>
                      </a:schemeClr>
                    </a:solidFill>
                  </a:tcPr>
                </a:tc>
                <a:tc>
                  <a:txBody>
                    <a:bodyPr/>
                    <a:lstStyle/>
                    <a:p>
                      <a:pPr algn="ctr"/>
                      <a:r>
                        <a:rPr lang="es-MX" sz="1600" dirty="0"/>
                        <a:t>223.0</a:t>
                      </a:r>
                    </a:p>
                  </a:txBody>
                  <a:tcPr anchor="ctr" anchorCtr="1">
                    <a:solidFill>
                      <a:schemeClr val="accent3">
                        <a:lumMod val="20000"/>
                        <a:lumOff val="80000"/>
                      </a:schemeClr>
                    </a:solidFill>
                  </a:tcPr>
                </a:tc>
                <a:extLst>
                  <a:ext uri="{0D108BD9-81ED-4DB2-BD59-A6C34878D82A}">
                    <a16:rowId xmlns:a16="http://schemas.microsoft.com/office/drawing/2014/main" val="737048181"/>
                  </a:ext>
                </a:extLst>
              </a:tr>
              <a:tr h="500526">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500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15</a:t>
                      </a:r>
                    </a:p>
                  </a:txBody>
                  <a:tcPr anchor="ctr" anchorCtr="1"/>
                </a:tc>
                <a:tc>
                  <a:txBody>
                    <a:bodyPr/>
                    <a:lstStyle/>
                    <a:p>
                      <a:pPr algn="ctr"/>
                      <a:r>
                        <a:rPr lang="es-MX" sz="1600" dirty="0"/>
                        <a:t>105</a:t>
                      </a:r>
                    </a:p>
                  </a:txBody>
                  <a:tcPr anchor="ctr" anchorCtr="1">
                    <a:solidFill>
                      <a:schemeClr val="accent3">
                        <a:lumMod val="20000"/>
                        <a:lumOff val="80000"/>
                      </a:schemeClr>
                    </a:solidFill>
                  </a:tcPr>
                </a:tc>
                <a:tc>
                  <a:txBody>
                    <a:bodyPr/>
                    <a:lstStyle/>
                    <a:p>
                      <a:pPr algn="ctr"/>
                      <a:r>
                        <a:rPr lang="es-MX" sz="1600" dirty="0"/>
                        <a:t>805</a:t>
                      </a:r>
                    </a:p>
                  </a:txBody>
                  <a:tcPr anchor="ctr" anchorCtr="1">
                    <a:solidFill>
                      <a:schemeClr val="accent3">
                        <a:lumMod val="20000"/>
                        <a:lumOff val="80000"/>
                      </a:schemeClr>
                    </a:solidFill>
                  </a:tcPr>
                </a:tc>
                <a:tc>
                  <a:txBody>
                    <a:bodyPr/>
                    <a:lstStyle/>
                    <a:p>
                      <a:pPr algn="ctr"/>
                      <a:r>
                        <a:rPr lang="es-MX" sz="1600" dirty="0"/>
                        <a:t>500.0</a:t>
                      </a:r>
                    </a:p>
                  </a:txBody>
                  <a:tcPr anchor="ctr" anchorCtr="1">
                    <a:solidFill>
                      <a:schemeClr val="accent3">
                        <a:lumMod val="20000"/>
                        <a:lumOff val="80000"/>
                      </a:schemeClr>
                    </a:solidFill>
                  </a:tcPr>
                </a:tc>
                <a:extLst>
                  <a:ext uri="{0D108BD9-81ED-4DB2-BD59-A6C34878D82A}">
                    <a16:rowId xmlns:a16="http://schemas.microsoft.com/office/drawing/2014/main" val="1197511534"/>
                  </a:ext>
                </a:extLst>
              </a:tr>
              <a:tr h="628631">
                <a:tc>
                  <a:txBody>
                    <a:bodyPr/>
                    <a:lstStyle/>
                    <a:p>
                      <a:pPr algn="ctr"/>
                      <a:r>
                        <a:rPr lang="es-MX" sz="1600" dirty="0"/>
                        <a:t>500</a:t>
                      </a:r>
                    </a:p>
                  </a:txBody>
                  <a:tcPr anchor="ctr" anchorCtr="1"/>
                </a:tc>
                <a:tc>
                  <a:txBody>
                    <a:bodyPr/>
                    <a:lstStyle/>
                    <a:p>
                      <a:pPr algn="ctr"/>
                      <a:r>
                        <a:rPr lang="es-MX" sz="1600" dirty="0"/>
                        <a:t>200</a:t>
                      </a:r>
                    </a:p>
                  </a:txBody>
                  <a:tcPr anchor="ctr" anchorCtr="1"/>
                </a:tc>
                <a:tc>
                  <a:txBody>
                    <a:bodyPr/>
                    <a:lstStyle/>
                    <a:p>
                      <a:pPr algn="ctr"/>
                      <a:r>
                        <a:rPr lang="es-MX" sz="1600" dirty="0"/>
                        <a:t>1000</a:t>
                      </a:r>
                    </a:p>
                  </a:txBody>
                  <a:tcPr anchor="ctr" anchorCtr="1"/>
                </a:tc>
                <a:tc>
                  <a:txBody>
                    <a:bodyPr/>
                    <a:lstStyle/>
                    <a:p>
                      <a:pPr algn="ctr"/>
                      <a:r>
                        <a:rPr lang="es-MX" sz="1600" dirty="0"/>
                        <a:t>700</a:t>
                      </a:r>
                    </a:p>
                  </a:txBody>
                  <a:tcPr anchor="ctr" anchorCtr="1">
                    <a:solidFill>
                      <a:schemeClr val="accent3">
                        <a:lumMod val="20000"/>
                        <a:lumOff val="80000"/>
                      </a:schemeClr>
                    </a:solidFill>
                  </a:tcPr>
                </a:tc>
                <a:tc>
                  <a:txBody>
                    <a:bodyPr/>
                    <a:lstStyle/>
                    <a:p>
                      <a:pPr algn="ctr"/>
                      <a:r>
                        <a:rPr lang="es-MX" sz="1600" dirty="0"/>
                        <a:t>10</a:t>
                      </a:r>
                    </a:p>
                  </a:txBody>
                  <a:tcPr anchor="ctr" anchorCtr="1"/>
                </a:tc>
                <a:tc>
                  <a:txBody>
                    <a:bodyPr/>
                    <a:lstStyle/>
                    <a:p>
                      <a:pPr algn="ctr"/>
                      <a:r>
                        <a:rPr lang="es-MX" sz="1600" dirty="0"/>
                        <a:t>70</a:t>
                      </a:r>
                    </a:p>
                  </a:txBody>
                  <a:tcPr anchor="ctr" anchorCtr="1">
                    <a:solidFill>
                      <a:schemeClr val="accent3">
                        <a:lumMod val="20000"/>
                        <a:lumOff val="80000"/>
                      </a:schemeClr>
                    </a:solidFill>
                  </a:tcPr>
                </a:tc>
                <a:tc>
                  <a:txBody>
                    <a:bodyPr/>
                    <a:lstStyle/>
                    <a:p>
                      <a:pPr algn="ctr"/>
                      <a:r>
                        <a:rPr lang="es-MX" sz="1600" dirty="0"/>
                        <a:t>770</a:t>
                      </a:r>
                    </a:p>
                  </a:txBody>
                  <a:tcPr anchor="ctr" anchorCtr="1">
                    <a:solidFill>
                      <a:schemeClr val="accent3">
                        <a:lumMod val="20000"/>
                        <a:lumOff val="80000"/>
                      </a:schemeClr>
                    </a:solidFill>
                  </a:tcPr>
                </a:tc>
                <a:tc>
                  <a:txBody>
                    <a:bodyPr/>
                    <a:lstStyle/>
                    <a:p>
                      <a:pPr algn="ctr"/>
                      <a:r>
                        <a:rPr lang="es-MX" sz="1600" dirty="0"/>
                        <a:t>230</a:t>
                      </a:r>
                    </a:p>
                  </a:txBody>
                  <a:tcPr anchor="ctr" anchorCtr="1">
                    <a:solidFill>
                      <a:schemeClr val="accent3">
                        <a:lumMod val="20000"/>
                        <a:lumOff val="80000"/>
                      </a:schemeClr>
                    </a:solidFill>
                  </a:tcPr>
                </a:tc>
                <a:extLst>
                  <a:ext uri="{0D108BD9-81ED-4DB2-BD59-A6C34878D82A}">
                    <a16:rowId xmlns:a16="http://schemas.microsoft.com/office/drawing/2014/main" val="1254763306"/>
                  </a:ext>
                </a:extLst>
              </a:tr>
              <a:tr h="500526">
                <a:tc>
                  <a:txBody>
                    <a:bodyPr/>
                    <a:lstStyle/>
                    <a:p>
                      <a:pPr algn="ctr"/>
                      <a:r>
                        <a:rPr lang="es-MX" sz="1600" dirty="0"/>
                        <a:t>200</a:t>
                      </a:r>
                    </a:p>
                  </a:txBody>
                  <a:tcPr anchor="ctr" anchorCtr="1"/>
                </a:tc>
                <a:tc>
                  <a:txBody>
                    <a:bodyPr/>
                    <a:lstStyle/>
                    <a:p>
                      <a:pPr algn="ctr"/>
                      <a:r>
                        <a:rPr lang="es-MX" sz="1600" dirty="0"/>
                        <a:t>100</a:t>
                      </a:r>
                    </a:p>
                  </a:txBody>
                  <a:tcPr anchor="ctr" anchorCtr="1"/>
                </a:tc>
                <a:tc>
                  <a:txBody>
                    <a:bodyPr/>
                    <a:lstStyle/>
                    <a:p>
                      <a:pPr algn="ctr"/>
                      <a:r>
                        <a:rPr lang="es-MX" sz="1600" dirty="0"/>
                        <a:t>600</a:t>
                      </a:r>
                    </a:p>
                  </a:txBody>
                  <a:tcPr anchor="ctr" anchorCtr="1"/>
                </a:tc>
                <a:tc>
                  <a:txBody>
                    <a:bodyPr/>
                    <a:lstStyle/>
                    <a:p>
                      <a:pPr algn="ctr"/>
                      <a:r>
                        <a:rPr lang="es-MX" sz="1600" dirty="0"/>
                        <a:t>300</a:t>
                      </a:r>
                    </a:p>
                  </a:txBody>
                  <a:tcPr anchor="ctr" anchorCtr="1">
                    <a:solidFill>
                      <a:schemeClr val="accent3">
                        <a:lumMod val="20000"/>
                        <a:lumOff val="80000"/>
                      </a:schemeClr>
                    </a:solidFill>
                  </a:tcPr>
                </a:tc>
                <a:tc>
                  <a:txBody>
                    <a:bodyPr/>
                    <a:lstStyle/>
                    <a:p>
                      <a:pPr algn="ctr"/>
                      <a:r>
                        <a:rPr lang="es-MX" sz="1600" dirty="0"/>
                        <a:t>12</a:t>
                      </a:r>
                    </a:p>
                  </a:txBody>
                  <a:tcPr anchor="ctr" anchorCtr="1"/>
                </a:tc>
                <a:tc>
                  <a:txBody>
                    <a:bodyPr/>
                    <a:lstStyle/>
                    <a:p>
                      <a:pPr algn="ctr"/>
                      <a:r>
                        <a:rPr lang="es-MX" sz="1600" dirty="0"/>
                        <a:t>36</a:t>
                      </a:r>
                    </a:p>
                  </a:txBody>
                  <a:tcPr anchor="ctr" anchorCtr="1">
                    <a:solidFill>
                      <a:schemeClr val="accent3">
                        <a:lumMod val="20000"/>
                        <a:lumOff val="80000"/>
                      </a:schemeClr>
                    </a:solidFill>
                  </a:tcPr>
                </a:tc>
                <a:tc>
                  <a:txBody>
                    <a:bodyPr/>
                    <a:lstStyle/>
                    <a:p>
                      <a:pPr algn="ctr"/>
                      <a:r>
                        <a:rPr lang="es-MX" sz="1600" dirty="0"/>
                        <a:t>336</a:t>
                      </a:r>
                    </a:p>
                  </a:txBody>
                  <a:tcPr anchor="ctr" anchorCtr="1">
                    <a:solidFill>
                      <a:schemeClr val="accent3">
                        <a:lumMod val="20000"/>
                        <a:lumOff val="80000"/>
                      </a:schemeClr>
                    </a:solidFill>
                  </a:tcPr>
                </a:tc>
                <a:tc>
                  <a:txBody>
                    <a:bodyPr/>
                    <a:lstStyle/>
                    <a:p>
                      <a:pPr algn="ctr"/>
                      <a:r>
                        <a:rPr lang="es-MX" sz="1600" dirty="0"/>
                        <a:t>264</a:t>
                      </a:r>
                    </a:p>
                  </a:txBody>
                  <a:tcPr anchor="ctr" anchorCtr="1">
                    <a:solidFill>
                      <a:schemeClr val="accent3">
                        <a:lumMod val="20000"/>
                        <a:lumOff val="80000"/>
                      </a:schemeClr>
                    </a:solidFill>
                  </a:tcPr>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2360" y="77954"/>
            <a:ext cx="1219200" cy="1219200"/>
          </a:xfrm>
          <a:prstGeom prst="rect">
            <a:avLst/>
          </a:prstGeom>
          <a:effectLst>
            <a:outerShdw blurRad="50800" dist="50800" dir="5400000" algn="ctr" rotWithShape="0">
              <a:schemeClr val="bg1">
                <a:lumMod val="85000"/>
              </a:schemeClr>
            </a:outerShdw>
            <a:softEdge rad="25400"/>
          </a:effectLst>
        </p:spPr>
      </p:pic>
    </p:spTree>
    <p:extLst>
      <p:ext uri="{BB962C8B-B14F-4D97-AF65-F5344CB8AC3E}">
        <p14:creationId xmlns:p14="http://schemas.microsoft.com/office/powerpoint/2010/main" val="292194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1861130" y="203002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1:</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3" name="Imagen 2">
            <a:extLst>
              <a:ext uri="{FF2B5EF4-FFF2-40B4-BE49-F238E27FC236}">
                <a16:creationId xmlns:a16="http://schemas.microsoft.com/office/drawing/2014/main" id="{8C4EA4BF-CFAD-4199-A463-377786CA01A5}"/>
              </a:ext>
            </a:extLst>
          </p:cNvPr>
          <p:cNvPicPr>
            <a:picLocks noChangeAspect="1"/>
          </p:cNvPicPr>
          <p:nvPr/>
        </p:nvPicPr>
        <p:blipFill>
          <a:blip r:embed="rId4"/>
          <a:stretch>
            <a:fillRect/>
          </a:stretch>
        </p:blipFill>
        <p:spPr>
          <a:xfrm>
            <a:off x="1861130" y="2636912"/>
            <a:ext cx="7175366" cy="2808312"/>
          </a:xfrm>
          <a:prstGeom prst="rect">
            <a:avLst/>
          </a:prstGeom>
          <a:ln w="25400">
            <a:solidFill>
              <a:schemeClr val="accent1"/>
            </a:solidFill>
          </a:ln>
        </p:spPr>
      </p:pic>
      <p:sp>
        <p:nvSpPr>
          <p:cNvPr id="7" name="Abrir llave 6">
            <a:extLst>
              <a:ext uri="{FF2B5EF4-FFF2-40B4-BE49-F238E27FC236}">
                <a16:creationId xmlns:a16="http://schemas.microsoft.com/office/drawing/2014/main" id="{51AE8930-22C3-4C16-BF43-AEE62EB189A9}"/>
              </a:ext>
            </a:extLst>
          </p:cNvPr>
          <p:cNvSpPr/>
          <p:nvPr/>
        </p:nvSpPr>
        <p:spPr>
          <a:xfrm>
            <a:off x="1526524" y="3356992"/>
            <a:ext cx="309172" cy="1796082"/>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F4C86068-2E59-4A98-9DB7-356FA9C9F7C8}"/>
              </a:ext>
            </a:extLst>
          </p:cNvPr>
          <p:cNvSpPr/>
          <p:nvPr/>
        </p:nvSpPr>
        <p:spPr>
          <a:xfrm>
            <a:off x="251520" y="4030364"/>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767B4EC8-306D-48AA-8028-E32E4470433D}"/>
              </a:ext>
            </a:extLst>
          </p:cNvPr>
          <p:cNvSpPr/>
          <p:nvPr/>
        </p:nvSpPr>
        <p:spPr>
          <a:xfrm>
            <a:off x="1619672" y="2664073"/>
            <a:ext cx="144016" cy="601751"/>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B80C2B7C-E664-4850-B2AF-811277A374AB}"/>
              </a:ext>
            </a:extLst>
          </p:cNvPr>
          <p:cNvSpPr/>
          <p:nvPr/>
        </p:nvSpPr>
        <p:spPr>
          <a:xfrm>
            <a:off x="44975" y="2812286"/>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F5D0F947-87BA-4C36-8B6B-C1FC4AA5A4E0}"/>
              </a:ext>
            </a:extLst>
          </p:cNvPr>
          <p:cNvSpPr/>
          <p:nvPr/>
        </p:nvSpPr>
        <p:spPr>
          <a:xfrm>
            <a:off x="1619672" y="5191132"/>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416C3CE0-8E45-416B-A88A-50CFA96CFB42}"/>
              </a:ext>
            </a:extLst>
          </p:cNvPr>
          <p:cNvSpPr/>
          <p:nvPr/>
        </p:nvSpPr>
        <p:spPr>
          <a:xfrm>
            <a:off x="85521" y="5120922"/>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2213562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2172250" y="2132856"/>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2:</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2" name="Imagen 1">
            <a:extLst>
              <a:ext uri="{FF2B5EF4-FFF2-40B4-BE49-F238E27FC236}">
                <a16:creationId xmlns:a16="http://schemas.microsoft.com/office/drawing/2014/main" id="{01C968D0-3A54-4625-8E48-E7DC94F65C63}"/>
              </a:ext>
            </a:extLst>
          </p:cNvPr>
          <p:cNvPicPr>
            <a:picLocks noChangeAspect="1"/>
          </p:cNvPicPr>
          <p:nvPr/>
        </p:nvPicPr>
        <p:blipFill>
          <a:blip r:embed="rId4"/>
          <a:stretch>
            <a:fillRect/>
          </a:stretch>
        </p:blipFill>
        <p:spPr>
          <a:xfrm>
            <a:off x="2172250" y="2802186"/>
            <a:ext cx="6576214" cy="2989188"/>
          </a:xfrm>
          <a:prstGeom prst="rect">
            <a:avLst/>
          </a:prstGeom>
          <a:ln w="25400">
            <a:solidFill>
              <a:schemeClr val="accent1"/>
            </a:solidFill>
          </a:ln>
        </p:spPr>
      </p:pic>
      <p:sp>
        <p:nvSpPr>
          <p:cNvPr id="7" name="Abrir llave 6">
            <a:extLst>
              <a:ext uri="{FF2B5EF4-FFF2-40B4-BE49-F238E27FC236}">
                <a16:creationId xmlns:a16="http://schemas.microsoft.com/office/drawing/2014/main" id="{CF2C9388-AED7-4FFC-A88F-3A46A3A7BD6C}"/>
              </a:ext>
            </a:extLst>
          </p:cNvPr>
          <p:cNvSpPr/>
          <p:nvPr/>
        </p:nvSpPr>
        <p:spPr>
          <a:xfrm>
            <a:off x="1763688" y="3631134"/>
            <a:ext cx="321092" cy="176393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0BB01E40-4154-4E19-9D6C-DD22C4311631}"/>
              </a:ext>
            </a:extLst>
          </p:cNvPr>
          <p:cNvSpPr/>
          <p:nvPr/>
        </p:nvSpPr>
        <p:spPr>
          <a:xfrm>
            <a:off x="428632" y="4293096"/>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F2D8A3FA-BA59-4386-BE12-ECC3BC7E863F}"/>
              </a:ext>
            </a:extLst>
          </p:cNvPr>
          <p:cNvSpPr/>
          <p:nvPr/>
        </p:nvSpPr>
        <p:spPr>
          <a:xfrm>
            <a:off x="1895783" y="2821346"/>
            <a:ext cx="155937" cy="73778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AFB14A38-31B8-4B2A-9082-3BFA566D7C94}"/>
              </a:ext>
            </a:extLst>
          </p:cNvPr>
          <p:cNvSpPr/>
          <p:nvPr/>
        </p:nvSpPr>
        <p:spPr>
          <a:xfrm>
            <a:off x="260999" y="30864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BB273D1F-61B9-4212-AC5B-1517DA9B641B}"/>
              </a:ext>
            </a:extLst>
          </p:cNvPr>
          <p:cNvSpPr/>
          <p:nvPr/>
        </p:nvSpPr>
        <p:spPr>
          <a:xfrm>
            <a:off x="1867158" y="5473624"/>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05953B99-AE6A-430B-95EC-C88DC5F3428E}"/>
              </a:ext>
            </a:extLst>
          </p:cNvPr>
          <p:cNvSpPr/>
          <p:nvPr/>
        </p:nvSpPr>
        <p:spPr>
          <a:xfrm>
            <a:off x="333007" y="5435932"/>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146046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2084780" y="2041215"/>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3:</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4" name="Imagen 3">
            <a:extLst>
              <a:ext uri="{FF2B5EF4-FFF2-40B4-BE49-F238E27FC236}">
                <a16:creationId xmlns:a16="http://schemas.microsoft.com/office/drawing/2014/main" id="{A28FA031-0CE0-4A88-9019-97D6CBEC7CF0}"/>
              </a:ext>
            </a:extLst>
          </p:cNvPr>
          <p:cNvPicPr>
            <a:picLocks noChangeAspect="1"/>
          </p:cNvPicPr>
          <p:nvPr/>
        </p:nvPicPr>
        <p:blipFill>
          <a:blip r:embed="rId4"/>
          <a:stretch>
            <a:fillRect/>
          </a:stretch>
        </p:blipFill>
        <p:spPr>
          <a:xfrm>
            <a:off x="2130761" y="2729337"/>
            <a:ext cx="6713707" cy="3096344"/>
          </a:xfrm>
          <a:prstGeom prst="rect">
            <a:avLst/>
          </a:prstGeom>
          <a:ln w="25400">
            <a:solidFill>
              <a:schemeClr val="accent1"/>
            </a:solidFill>
          </a:ln>
        </p:spPr>
      </p:pic>
      <p:sp>
        <p:nvSpPr>
          <p:cNvPr id="7" name="Abrir llave 6">
            <a:extLst>
              <a:ext uri="{FF2B5EF4-FFF2-40B4-BE49-F238E27FC236}">
                <a16:creationId xmlns:a16="http://schemas.microsoft.com/office/drawing/2014/main" id="{BDF0F043-DF98-4860-BBF9-3848AD9904C9}"/>
              </a:ext>
            </a:extLst>
          </p:cNvPr>
          <p:cNvSpPr/>
          <p:nvPr/>
        </p:nvSpPr>
        <p:spPr>
          <a:xfrm>
            <a:off x="1763688" y="3631134"/>
            <a:ext cx="321092" cy="1763930"/>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624D3052-BE0F-4626-AEA5-C24129B20CAB}"/>
              </a:ext>
            </a:extLst>
          </p:cNvPr>
          <p:cNvSpPr/>
          <p:nvPr/>
        </p:nvSpPr>
        <p:spPr>
          <a:xfrm>
            <a:off x="333007" y="4325442"/>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9AB94DE6-C412-4FBB-B656-0F3FB043309D}"/>
              </a:ext>
            </a:extLst>
          </p:cNvPr>
          <p:cNvSpPr/>
          <p:nvPr/>
        </p:nvSpPr>
        <p:spPr>
          <a:xfrm>
            <a:off x="1895783" y="2821346"/>
            <a:ext cx="155937" cy="73778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32E27A22-D1D8-4EED-9511-8E88EC82102F}"/>
              </a:ext>
            </a:extLst>
          </p:cNvPr>
          <p:cNvSpPr/>
          <p:nvPr/>
        </p:nvSpPr>
        <p:spPr>
          <a:xfrm>
            <a:off x="260999" y="30864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E43A5382-83FD-4A38-9424-70518E829A0D}"/>
              </a:ext>
            </a:extLst>
          </p:cNvPr>
          <p:cNvSpPr/>
          <p:nvPr/>
        </p:nvSpPr>
        <p:spPr>
          <a:xfrm>
            <a:off x="1867158" y="5473624"/>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C461756F-7584-4A64-B935-098B8922877F}"/>
              </a:ext>
            </a:extLst>
          </p:cNvPr>
          <p:cNvSpPr/>
          <p:nvPr/>
        </p:nvSpPr>
        <p:spPr>
          <a:xfrm>
            <a:off x="333007" y="5435932"/>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1561590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36004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Realizar pago</a:t>
            </a:r>
          </a:p>
        </p:txBody>
      </p:sp>
      <p:sp>
        <p:nvSpPr>
          <p:cNvPr id="6" name="object 25">
            <a:extLst>
              <a:ext uri="{FF2B5EF4-FFF2-40B4-BE49-F238E27FC236}">
                <a16:creationId xmlns:a16="http://schemas.microsoft.com/office/drawing/2014/main" id="{8BC5A2FA-947F-4654-BAD4-532D725EFBE5}"/>
              </a:ext>
            </a:extLst>
          </p:cNvPr>
          <p:cNvSpPr txBox="1"/>
          <p:nvPr/>
        </p:nvSpPr>
        <p:spPr>
          <a:xfrm>
            <a:off x="2051720" y="2110858"/>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Ejemplo 4:</a:t>
            </a:r>
            <a:endParaRPr sz="2000" b="1" dirty="0">
              <a:solidFill>
                <a:schemeClr val="accent4">
                  <a:lumMod val="75000"/>
                </a:schemeClr>
              </a:solidFill>
              <a:latin typeface="Calibri"/>
              <a:cs typeface="Calibri"/>
            </a:endParaRPr>
          </a:p>
        </p:txBody>
      </p:sp>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12427" y="360040"/>
            <a:ext cx="1219200" cy="1219200"/>
          </a:xfrm>
          <a:prstGeom prst="rect">
            <a:avLst/>
          </a:prstGeom>
          <a:effectLst>
            <a:outerShdw blurRad="50800" dist="50800" dir="5400000" algn="ctr" rotWithShape="0">
              <a:schemeClr val="bg1">
                <a:lumMod val="85000"/>
              </a:schemeClr>
            </a:outerShdw>
            <a:softEdge rad="25400"/>
          </a:effectLst>
        </p:spPr>
      </p:pic>
      <p:pic>
        <p:nvPicPr>
          <p:cNvPr id="3" name="Imagen 2">
            <a:extLst>
              <a:ext uri="{FF2B5EF4-FFF2-40B4-BE49-F238E27FC236}">
                <a16:creationId xmlns:a16="http://schemas.microsoft.com/office/drawing/2014/main" id="{C5B79658-C4F1-4B44-8DD6-4B79088367A2}"/>
              </a:ext>
            </a:extLst>
          </p:cNvPr>
          <p:cNvPicPr>
            <a:picLocks noChangeAspect="1"/>
          </p:cNvPicPr>
          <p:nvPr/>
        </p:nvPicPr>
        <p:blipFill>
          <a:blip r:embed="rId4"/>
          <a:stretch>
            <a:fillRect/>
          </a:stretch>
        </p:blipFill>
        <p:spPr>
          <a:xfrm>
            <a:off x="2074091" y="2742108"/>
            <a:ext cx="6890397" cy="3168352"/>
          </a:xfrm>
          <a:prstGeom prst="rect">
            <a:avLst/>
          </a:prstGeom>
          <a:ln w="25400">
            <a:solidFill>
              <a:schemeClr val="accent1"/>
            </a:solidFill>
          </a:ln>
        </p:spPr>
      </p:pic>
      <p:sp>
        <p:nvSpPr>
          <p:cNvPr id="7" name="Abrir llave 6">
            <a:extLst>
              <a:ext uri="{FF2B5EF4-FFF2-40B4-BE49-F238E27FC236}">
                <a16:creationId xmlns:a16="http://schemas.microsoft.com/office/drawing/2014/main" id="{A62F5803-F312-42C2-9963-3F5BA58F9F0A}"/>
              </a:ext>
            </a:extLst>
          </p:cNvPr>
          <p:cNvSpPr/>
          <p:nvPr/>
        </p:nvSpPr>
        <p:spPr>
          <a:xfrm>
            <a:off x="1682200" y="3631134"/>
            <a:ext cx="369519" cy="1876806"/>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8" name="Rectángulo 7">
            <a:extLst>
              <a:ext uri="{FF2B5EF4-FFF2-40B4-BE49-F238E27FC236}">
                <a16:creationId xmlns:a16="http://schemas.microsoft.com/office/drawing/2014/main" id="{E9E27DD4-0202-43AF-B2BD-35F49267E444}"/>
              </a:ext>
            </a:extLst>
          </p:cNvPr>
          <p:cNvSpPr/>
          <p:nvPr/>
        </p:nvSpPr>
        <p:spPr>
          <a:xfrm>
            <a:off x="326580" y="4334408"/>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realizarPago</a:t>
            </a:r>
            <a:endParaRPr lang="es-MX" dirty="0">
              <a:solidFill>
                <a:srgbClr val="FF0000"/>
              </a:solidFill>
            </a:endParaRPr>
          </a:p>
        </p:txBody>
      </p:sp>
      <p:sp>
        <p:nvSpPr>
          <p:cNvPr id="10" name="Abrir llave 9">
            <a:extLst>
              <a:ext uri="{FF2B5EF4-FFF2-40B4-BE49-F238E27FC236}">
                <a16:creationId xmlns:a16="http://schemas.microsoft.com/office/drawing/2014/main" id="{028B3B2F-9770-42C4-861E-DB70D6788DCB}"/>
              </a:ext>
            </a:extLst>
          </p:cNvPr>
          <p:cNvSpPr/>
          <p:nvPr/>
        </p:nvSpPr>
        <p:spPr>
          <a:xfrm>
            <a:off x="1814296" y="2821346"/>
            <a:ext cx="155937" cy="73778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1" name="Rectángulo 10">
            <a:extLst>
              <a:ext uri="{FF2B5EF4-FFF2-40B4-BE49-F238E27FC236}">
                <a16:creationId xmlns:a16="http://schemas.microsoft.com/office/drawing/2014/main" id="{01893F72-2E87-4634-AC8F-8300BFA9BDDE}"/>
              </a:ext>
            </a:extLst>
          </p:cNvPr>
          <p:cNvSpPr/>
          <p:nvPr/>
        </p:nvSpPr>
        <p:spPr>
          <a:xfrm>
            <a:off x="179512" y="30864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12" name="Abrir llave 11">
            <a:extLst>
              <a:ext uri="{FF2B5EF4-FFF2-40B4-BE49-F238E27FC236}">
                <a16:creationId xmlns:a16="http://schemas.microsoft.com/office/drawing/2014/main" id="{B64EFB4E-4E77-4568-A9AC-9C448D7C3C76}"/>
              </a:ext>
            </a:extLst>
          </p:cNvPr>
          <p:cNvSpPr/>
          <p:nvPr/>
        </p:nvSpPr>
        <p:spPr>
          <a:xfrm>
            <a:off x="1785671" y="5545632"/>
            <a:ext cx="155937" cy="326100"/>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3" name="Rectángulo 12">
            <a:extLst>
              <a:ext uri="{FF2B5EF4-FFF2-40B4-BE49-F238E27FC236}">
                <a16:creationId xmlns:a16="http://schemas.microsoft.com/office/drawing/2014/main" id="{4E2702AD-B00B-425A-A7A9-A4142AAC69C2}"/>
              </a:ext>
            </a:extLst>
          </p:cNvPr>
          <p:cNvSpPr/>
          <p:nvPr/>
        </p:nvSpPr>
        <p:spPr>
          <a:xfrm>
            <a:off x="251520" y="5507940"/>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65277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70857" y="1191718"/>
            <a:ext cx="8721623" cy="5517232"/>
          </a:xfrm>
        </p:spPr>
        <p:txBody>
          <a:bodyPr>
            <a:noAutofit/>
          </a:bodyPr>
          <a:lstStyle/>
          <a:p>
            <a:pPr marL="685800" lvl="1"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Escriba la función </a:t>
            </a:r>
            <a:r>
              <a:rPr lang="es-MX" sz="2000" b="1" dirty="0" err="1">
                <a:solidFill>
                  <a:schemeClr val="bg2">
                    <a:lumMod val="25000"/>
                  </a:schemeClr>
                </a:solidFill>
                <a:cs typeface="Arial" panose="020B0604020202020204" pitchFamily="34" charset="0"/>
              </a:rPr>
              <a:t>recargaTarjeta</a:t>
            </a:r>
            <a:r>
              <a:rPr lang="es-MX" sz="2000" b="1" dirty="0">
                <a:solidFill>
                  <a:schemeClr val="bg2">
                    <a:lumMod val="25000"/>
                  </a:schemeClr>
                </a:solidFill>
                <a:cs typeface="Arial" panose="020B0604020202020204" pitchFamily="34" charset="0"/>
              </a:rPr>
              <a:t>(</a:t>
            </a:r>
            <a:r>
              <a:rPr lang="es-MX" sz="2000" b="1" dirty="0" err="1">
                <a:solidFill>
                  <a:schemeClr val="bg2">
                    <a:lumMod val="25000"/>
                  </a:schemeClr>
                </a:solidFill>
                <a:cs typeface="Arial" panose="020B0604020202020204" pitchFamily="34" charset="0"/>
              </a:rPr>
              <a:t>saldoTarjeta</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que recibe el saldo de la tarjeta de prepago e imprime un menú con las siguientes cantidades de recarga: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Recarga de tarjeta</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$100.00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2. $250.00</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3. $500.00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calcular el nuevo saldo de la tarjeta de prepago. En caso de que la opción no sea válida escribir el mensaje “Opción inválida” y no modificar el saldo de la tarjeta. </a:t>
            </a:r>
            <a:r>
              <a:rPr lang="es-MX" sz="2000" b="1" u="sng" dirty="0">
                <a:solidFill>
                  <a:srgbClr val="FF0000"/>
                </a:solidFill>
                <a:cs typeface="Arial" panose="020B0604020202020204" pitchFamily="34" charset="0"/>
              </a:rPr>
              <a:t>Regresar el saldo de la tarjeta </a:t>
            </a:r>
            <a:r>
              <a:rPr lang="es-MX" sz="2000" dirty="0">
                <a:solidFill>
                  <a:schemeClr val="bg2">
                    <a:lumMod val="25000"/>
                  </a:schemeClr>
                </a:solidFill>
                <a:cs typeface="Arial" panose="020B0604020202020204" pitchFamily="34" charset="0"/>
              </a:rPr>
              <a:t>(</a:t>
            </a:r>
            <a:r>
              <a:rPr lang="es-MX" sz="2000" dirty="0" err="1">
                <a:solidFill>
                  <a:schemeClr val="bg2">
                    <a:lumMod val="25000"/>
                  </a:schemeClr>
                </a:solidFill>
                <a:cs typeface="Arial" panose="020B0604020202020204" pitchFamily="34" charset="0"/>
              </a:rPr>
              <a:t>saldoTarjeta</a:t>
            </a:r>
            <a:r>
              <a:rPr lang="es-MX" sz="2000" dirty="0">
                <a:solidFill>
                  <a:schemeClr val="bg2">
                    <a:lumMod val="25000"/>
                  </a:schemeClr>
                </a:solidFill>
                <a:cs typeface="Arial" panose="020B0604020202020204" pitchFamily="34" charset="0"/>
              </a:rPr>
              <a:t>).</a:t>
            </a:r>
            <a:r>
              <a:rPr lang="es-MX" sz="2000" b="1" u="sng" dirty="0">
                <a:solidFill>
                  <a:srgbClr val="FF0000"/>
                </a:solidFill>
                <a:cs typeface="Arial" panose="020B0604020202020204" pitchFamily="34" charset="0"/>
              </a:rPr>
              <a:t> </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pedir el saldo de la tarjeta, mandar llamar la función </a:t>
            </a:r>
            <a:r>
              <a:rPr lang="es-MX" sz="2000" b="1" dirty="0" err="1">
                <a:solidFill>
                  <a:schemeClr val="bg2">
                    <a:lumMod val="25000"/>
                  </a:schemeClr>
                </a:solidFill>
                <a:cs typeface="Arial" panose="020B0604020202020204" pitchFamily="34" charset="0"/>
              </a:rPr>
              <a:t>recargaTarjeta</a:t>
            </a:r>
            <a:r>
              <a:rPr lang="es-MX" sz="2000" dirty="0">
                <a:solidFill>
                  <a:schemeClr val="bg2">
                    <a:lumMod val="25000"/>
                  </a:schemeClr>
                </a:solidFill>
                <a:cs typeface="Arial" panose="020B0604020202020204" pitchFamily="34" charset="0"/>
              </a:rPr>
              <a:t> e imprimir el saldo de la tarjeta de prepago.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recarga_matricula.py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a:p>
            <a:pPr lvl="1" indent="-342900" algn="just">
              <a:lnSpc>
                <a:spcPct val="120000"/>
              </a:lnSpc>
              <a:spcBef>
                <a:spcPct val="0"/>
              </a:spcBef>
              <a:buFont typeface="Arial" panose="020B0604020202020204" pitchFamily="34" charset="0"/>
              <a:buChar char="•"/>
            </a:pPr>
            <a:endParaRPr lang="es-MX" sz="16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tarjeta</a:t>
            </a:r>
          </a:p>
        </p:txBody>
      </p:sp>
    </p:spTree>
    <p:extLst>
      <p:ext uri="{BB962C8B-B14F-4D97-AF65-F5344CB8AC3E}">
        <p14:creationId xmlns:p14="http://schemas.microsoft.com/office/powerpoint/2010/main" val="115932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Recarga de tarjeta</a:t>
            </a:r>
          </a:p>
        </p:txBody>
      </p:sp>
      <p:pic>
        <p:nvPicPr>
          <p:cNvPr id="2" name="Imagen 1">
            <a:extLst>
              <a:ext uri="{FF2B5EF4-FFF2-40B4-BE49-F238E27FC236}">
                <a16:creationId xmlns:a16="http://schemas.microsoft.com/office/drawing/2014/main" id="{B635AD28-6E1A-4459-8B15-44E818E60FAD}"/>
              </a:ext>
            </a:extLst>
          </p:cNvPr>
          <p:cNvPicPr>
            <a:picLocks noChangeAspect="1"/>
          </p:cNvPicPr>
          <p:nvPr/>
        </p:nvPicPr>
        <p:blipFill>
          <a:blip r:embed="rId2"/>
          <a:stretch>
            <a:fillRect/>
          </a:stretch>
        </p:blipFill>
        <p:spPr>
          <a:xfrm>
            <a:off x="3183207" y="1636840"/>
            <a:ext cx="4629153" cy="1360112"/>
          </a:xfrm>
          <a:prstGeom prst="rect">
            <a:avLst/>
          </a:prstGeom>
          <a:ln w="25400">
            <a:solidFill>
              <a:schemeClr val="accent1"/>
            </a:solidFill>
          </a:ln>
        </p:spPr>
      </p:pic>
      <p:sp>
        <p:nvSpPr>
          <p:cNvPr id="7" name="object 25">
            <a:extLst>
              <a:ext uri="{FF2B5EF4-FFF2-40B4-BE49-F238E27FC236}">
                <a16:creationId xmlns:a16="http://schemas.microsoft.com/office/drawing/2014/main" id="{5AE724DA-FFE4-4735-8D66-7633A5CCDAB6}"/>
              </a:ext>
            </a:extLst>
          </p:cNvPr>
          <p:cNvSpPr txBox="1"/>
          <p:nvPr/>
        </p:nvSpPr>
        <p:spPr>
          <a:xfrm>
            <a:off x="1547665" y="342900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8" name="Tabla 15">
            <a:extLst>
              <a:ext uri="{FF2B5EF4-FFF2-40B4-BE49-F238E27FC236}">
                <a16:creationId xmlns:a16="http://schemas.microsoft.com/office/drawing/2014/main" id="{5EB876CD-966A-4785-8C9E-C8205C3D3C4C}"/>
              </a:ext>
            </a:extLst>
          </p:cNvPr>
          <p:cNvGraphicFramePr>
            <a:graphicFrameLocks noGrp="1"/>
          </p:cNvGraphicFramePr>
          <p:nvPr>
            <p:extLst>
              <p:ext uri="{D42A27DB-BD31-4B8C-83A1-F6EECF244321}">
                <p14:modId xmlns:p14="http://schemas.microsoft.com/office/powerpoint/2010/main" val="2373947942"/>
              </p:ext>
            </p:extLst>
          </p:nvPr>
        </p:nvGraphicFramePr>
        <p:xfrm>
          <a:off x="1547665" y="4077072"/>
          <a:ext cx="6336703" cy="2006052"/>
        </p:xfrm>
        <a:graphic>
          <a:graphicData uri="http://schemas.openxmlformats.org/drawingml/2006/table">
            <a:tbl>
              <a:tblPr firstRow="1" bandRow="1">
                <a:tableStyleId>{5C22544A-7EE6-4342-B048-85BDC9FD1C3A}</a:tableStyleId>
              </a:tblPr>
              <a:tblGrid>
                <a:gridCol w="1803879">
                  <a:extLst>
                    <a:ext uri="{9D8B030D-6E8A-4147-A177-3AD203B41FA5}">
                      <a16:colId xmlns:a16="http://schemas.microsoft.com/office/drawing/2014/main" val="2558049104"/>
                    </a:ext>
                  </a:extLst>
                </a:gridCol>
                <a:gridCol w="2266412">
                  <a:extLst>
                    <a:ext uri="{9D8B030D-6E8A-4147-A177-3AD203B41FA5}">
                      <a16:colId xmlns:a16="http://schemas.microsoft.com/office/drawing/2014/main" val="238636256"/>
                    </a:ext>
                  </a:extLst>
                </a:gridCol>
                <a:gridCol w="2266412">
                  <a:extLst>
                    <a:ext uri="{9D8B030D-6E8A-4147-A177-3AD203B41FA5}">
                      <a16:colId xmlns:a16="http://schemas.microsoft.com/office/drawing/2014/main" val="2289536505"/>
                    </a:ext>
                  </a:extLst>
                </a:gridCol>
              </a:tblGrid>
              <a:tr h="0">
                <a:tc>
                  <a:txBody>
                    <a:bodyPr/>
                    <a:lstStyle/>
                    <a:p>
                      <a:pPr algn="ctr"/>
                      <a:r>
                        <a:rPr lang="es-MX" sz="1600" dirty="0"/>
                        <a:t>Saldo</a:t>
                      </a:r>
                    </a:p>
                  </a:txBody>
                  <a:tcPr anchor="ctr" anchorCtr="1"/>
                </a:tc>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1000</a:t>
                      </a:r>
                    </a:p>
                  </a:txBody>
                  <a:tcPr anchor="ctr" anchorCtr="1"/>
                </a:tc>
                <a:tc>
                  <a:txBody>
                    <a:bodyPr/>
                    <a:lstStyle/>
                    <a:p>
                      <a:pPr algn="ctr"/>
                      <a:r>
                        <a:rPr lang="es-MX" sz="1600" dirty="0"/>
                        <a:t>2</a:t>
                      </a:r>
                    </a:p>
                  </a:txBody>
                  <a:tcPr anchor="ctr" anchorCtr="1"/>
                </a:tc>
                <a:tc>
                  <a:txBody>
                    <a:bodyPr/>
                    <a:lstStyle/>
                    <a:p>
                      <a:pPr algn="ctr"/>
                      <a:r>
                        <a:rPr lang="es-MX" sz="1600" dirty="0"/>
                        <a:t>El nuevo saldo es: 1250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450</a:t>
                      </a:r>
                    </a:p>
                  </a:txBody>
                  <a:tcPr anchor="ctr" anchorCtr="1"/>
                </a:tc>
                <a:tc>
                  <a:txBody>
                    <a:bodyPr/>
                    <a:lstStyle/>
                    <a:p>
                      <a:pPr algn="ctr"/>
                      <a:r>
                        <a:rPr lang="es-MX" sz="1600" dirty="0"/>
                        <a:t>1</a:t>
                      </a:r>
                    </a:p>
                  </a:txBody>
                  <a:tcPr anchor="ctr" anchorCtr="1"/>
                </a:tc>
                <a:tc>
                  <a:txBody>
                    <a:bodyPr/>
                    <a:lstStyle/>
                    <a:p>
                      <a:pPr algn="ctr"/>
                      <a:r>
                        <a:rPr lang="es-MX" sz="1600" dirty="0"/>
                        <a:t>El nuevo saldo es: 550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600</a:t>
                      </a:r>
                    </a:p>
                  </a:txBody>
                  <a:tcPr anchor="ctr" anchorCtr="1"/>
                </a:tc>
                <a:tc>
                  <a:txBody>
                    <a:bodyPr/>
                    <a:lstStyle/>
                    <a:p>
                      <a:pPr algn="ctr"/>
                      <a:r>
                        <a:rPr lang="es-MX" sz="1600" dirty="0"/>
                        <a:t>3</a:t>
                      </a:r>
                    </a:p>
                  </a:txBody>
                  <a:tcPr anchor="ctr" anchorCtr="1"/>
                </a:tc>
                <a:tc>
                  <a:txBody>
                    <a:bodyPr/>
                    <a:lstStyle/>
                    <a:p>
                      <a:pPr algn="ctr"/>
                      <a:r>
                        <a:rPr lang="es-MX" sz="1600" dirty="0"/>
                        <a:t>El nuevo saldo es: 1100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800</a:t>
                      </a:r>
                    </a:p>
                  </a:txBody>
                  <a:tcPr anchor="ctr" anchorCtr="1"/>
                </a:tc>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nuevo saldo es: 800</a:t>
                      </a:r>
                    </a:p>
                  </a:txBody>
                  <a:tcPr anchor="ctr" anchorCtr="1"/>
                </a:tc>
                <a:extLst>
                  <a:ext uri="{0D108BD9-81ED-4DB2-BD59-A6C34878D82A}">
                    <a16:rowId xmlns:a16="http://schemas.microsoft.com/office/drawing/2014/main" val="4203213746"/>
                  </a:ext>
                </a:extLst>
              </a:tr>
            </a:tbl>
          </a:graphicData>
        </a:graphic>
      </p:graphicFrame>
      <p:pic>
        <p:nvPicPr>
          <p:cNvPr id="9" name="Imagen 8">
            <a:extLst>
              <a:ext uri="{FF2B5EF4-FFF2-40B4-BE49-F238E27FC236}">
                <a16:creationId xmlns:a16="http://schemas.microsoft.com/office/drawing/2014/main" id="{EA9BAC80-C3EF-4506-87F5-F4DC77EAB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4800" y="0"/>
            <a:ext cx="1219200" cy="1219200"/>
          </a:xfrm>
          <a:prstGeom prst="rect">
            <a:avLst/>
          </a:prstGeom>
          <a:effectLst>
            <a:outerShdw blurRad="50800" dist="50800" dir="5400000" algn="ctr" rotWithShape="0">
              <a:schemeClr val="bg1">
                <a:lumMod val="85000"/>
              </a:schemeClr>
            </a:outerShdw>
            <a:softEdge rad="25400"/>
          </a:effectLst>
        </p:spPr>
      </p:pic>
      <p:sp>
        <p:nvSpPr>
          <p:cNvPr id="10" name="Abrir llave 9">
            <a:extLst>
              <a:ext uri="{FF2B5EF4-FFF2-40B4-BE49-F238E27FC236}">
                <a16:creationId xmlns:a16="http://schemas.microsoft.com/office/drawing/2014/main" id="{5BEF241F-22BD-4230-8696-C34F5384AB09}"/>
              </a:ext>
            </a:extLst>
          </p:cNvPr>
          <p:cNvSpPr/>
          <p:nvPr/>
        </p:nvSpPr>
        <p:spPr>
          <a:xfrm>
            <a:off x="2899218" y="1925796"/>
            <a:ext cx="265931" cy="71964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11" name="Rectángulo 10">
            <a:extLst>
              <a:ext uri="{FF2B5EF4-FFF2-40B4-BE49-F238E27FC236}">
                <a16:creationId xmlns:a16="http://schemas.microsoft.com/office/drawing/2014/main" id="{C10DCA79-92E0-40F1-8315-6908BD5B5549}"/>
              </a:ext>
            </a:extLst>
          </p:cNvPr>
          <p:cNvSpPr/>
          <p:nvPr/>
        </p:nvSpPr>
        <p:spPr>
          <a:xfrm>
            <a:off x="1365067" y="2070716"/>
            <a:ext cx="1983128" cy="369332"/>
          </a:xfrm>
          <a:prstGeom prst="rect">
            <a:avLst/>
          </a:prstGeom>
        </p:spPr>
        <p:txBody>
          <a:bodyPr wrap="square">
            <a:spAutoFit/>
          </a:bodyPr>
          <a:lstStyle/>
          <a:p>
            <a:r>
              <a:rPr lang="es-MX" b="1" dirty="0" err="1">
                <a:solidFill>
                  <a:srgbClr val="FF0000"/>
                </a:solidFill>
                <a:cs typeface="Arial" panose="020B0604020202020204" pitchFamily="34" charset="0"/>
              </a:rPr>
              <a:t>recargaTarjeta</a:t>
            </a:r>
            <a:endParaRPr lang="es-MX" dirty="0">
              <a:solidFill>
                <a:srgbClr val="FF0000"/>
              </a:solidFill>
            </a:endParaRPr>
          </a:p>
        </p:txBody>
      </p:sp>
      <p:sp>
        <p:nvSpPr>
          <p:cNvPr id="19" name="Abrir llave 18">
            <a:extLst>
              <a:ext uri="{FF2B5EF4-FFF2-40B4-BE49-F238E27FC236}">
                <a16:creationId xmlns:a16="http://schemas.microsoft.com/office/drawing/2014/main" id="{8C2A5622-9ED0-4DA8-B481-C6813AEE8F70}"/>
              </a:ext>
            </a:extLst>
          </p:cNvPr>
          <p:cNvSpPr/>
          <p:nvPr/>
        </p:nvSpPr>
        <p:spPr>
          <a:xfrm>
            <a:off x="2932876" y="1617510"/>
            <a:ext cx="122280" cy="243187"/>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20" name="Rectángulo 19">
            <a:extLst>
              <a:ext uri="{FF2B5EF4-FFF2-40B4-BE49-F238E27FC236}">
                <a16:creationId xmlns:a16="http://schemas.microsoft.com/office/drawing/2014/main" id="{A9E2B3E7-A13A-4DFD-BDB1-BB000537688A}"/>
              </a:ext>
            </a:extLst>
          </p:cNvPr>
          <p:cNvSpPr/>
          <p:nvPr/>
        </p:nvSpPr>
        <p:spPr>
          <a:xfrm>
            <a:off x="1398724" y="1547500"/>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
        <p:nvSpPr>
          <p:cNvPr id="21" name="Abrir llave 20">
            <a:extLst>
              <a:ext uri="{FF2B5EF4-FFF2-40B4-BE49-F238E27FC236}">
                <a16:creationId xmlns:a16="http://schemas.microsoft.com/office/drawing/2014/main" id="{D0055DE6-8459-4C5E-B028-5C2DAE794081}"/>
              </a:ext>
            </a:extLst>
          </p:cNvPr>
          <p:cNvSpPr/>
          <p:nvPr/>
        </p:nvSpPr>
        <p:spPr>
          <a:xfrm>
            <a:off x="2899218" y="2737320"/>
            <a:ext cx="155938" cy="244164"/>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22" name="Rectángulo 21">
            <a:extLst>
              <a:ext uri="{FF2B5EF4-FFF2-40B4-BE49-F238E27FC236}">
                <a16:creationId xmlns:a16="http://schemas.microsoft.com/office/drawing/2014/main" id="{48D8B960-C307-4A52-9FD7-DCCD91BDE987}"/>
              </a:ext>
            </a:extLst>
          </p:cNvPr>
          <p:cNvSpPr/>
          <p:nvPr/>
        </p:nvSpPr>
        <p:spPr>
          <a:xfrm>
            <a:off x="1365067" y="2699628"/>
            <a:ext cx="1934737"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97475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215516" y="1628800"/>
            <a:ext cx="8712968" cy="4617640"/>
          </a:xfrm>
        </p:spPr>
        <p:txBody>
          <a:bodyPr>
            <a:normAutofit fontScale="25000" lnSpcReduction="20000"/>
          </a:bodyPr>
          <a:lstStyle/>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Es muy importante para la empresa ABC reconocer a sus empleados por su lealtad y esfuerzo al alcanzar los porcentajes de ventas fijados en su planeación estratégica. Al finalizar el año fiscal, entrega un bono de 1000 dólares a los empleados que hayan alcanzado los objetivos de ventas, este bono se entrega en una tarjeta de prepago y puede ser utilizada únicamente en un desarrollo vacacional en alimentos. El empleado puede abonar dinero a su tarjeta si así lo desea.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La empresa ABC te contrata como consultor para que desarrolles un sistema que le permita administrar los saldos de las tarjetas de prepago de sus empleados.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El programa debe de iniciar con una clave de acceso. El MENU principal puede tener las siguientes opciones:</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1. Menú adulto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2. Menú niño (se debe definir 3 platillos con sus precios correspondientes y agregarlos al menú)</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3. Realizar pago.</a:t>
            </a:r>
          </a:p>
          <a:p>
            <a:pPr marL="0" indent="0" algn="just">
              <a:lnSpc>
                <a:spcPct val="120000"/>
              </a:lnSpc>
              <a:spcBef>
                <a:spcPct val="0"/>
              </a:spcBef>
              <a:buNone/>
            </a:pPr>
            <a:r>
              <a:rPr lang="es-MX" sz="5600" b="1" dirty="0">
                <a:solidFill>
                  <a:schemeClr val="bg2">
                    <a:lumMod val="25000"/>
                  </a:schemeClr>
                </a:solidFill>
                <a:latin typeface="Arial" pitchFamily="34" charset="0"/>
                <a:cs typeface="Arial" pitchFamily="34" charset="0"/>
              </a:rPr>
              <a:t>4. Recarga de tarjeta.</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Todo aquello que vaya pidiendo el usuario deberás irlo acumulando.</a:t>
            </a:r>
          </a:p>
          <a:p>
            <a:pPr marL="0" indent="0" algn="just">
              <a:lnSpc>
                <a:spcPct val="120000"/>
              </a:lnSpc>
              <a:spcBef>
                <a:spcPct val="0"/>
              </a:spcBef>
              <a:buNone/>
            </a:pPr>
            <a:endParaRPr lang="es-MX" sz="5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5600" dirty="0">
                <a:solidFill>
                  <a:schemeClr val="bg2">
                    <a:lumMod val="25000"/>
                  </a:schemeClr>
                </a:solidFill>
                <a:latin typeface="Arial" pitchFamily="34" charset="0"/>
                <a:cs typeface="Arial" pitchFamily="34" charset="0"/>
              </a:rPr>
              <a:t>Deberás separar el total de comidas de adultos y el total de comida de niños.</a:t>
            </a:r>
          </a:p>
          <a:p>
            <a:pPr marL="0" indent="0" algn="just">
              <a:lnSpc>
                <a:spcPct val="120000"/>
              </a:lnSpc>
              <a:spcBef>
                <a:spcPct val="0"/>
              </a:spcBef>
              <a:buNone/>
            </a:pPr>
            <a:endParaRPr lang="es-MX" sz="48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378512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83568" y="1412776"/>
            <a:ext cx="7992075" cy="5009499"/>
          </a:xfrm>
        </p:spPr>
        <p:txBody>
          <a:bodyPr>
            <a:noAutofit/>
          </a:bodyPr>
          <a:lstStyle/>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Al elegir, Realizar Pago, deberá desplegar el total de comida de adultos, el total de comida de niños, así como el total general. El programa debe preguntar al usuario el porcentaje que desea agregar de propina. Al presentar el Total general, se debe desglosar la propina. El uso de la tarjeta debe solicitar un </a:t>
            </a:r>
            <a:r>
              <a:rPr lang="es-MX" sz="1400" dirty="0" err="1">
                <a:solidFill>
                  <a:schemeClr val="bg2">
                    <a:lumMod val="25000"/>
                  </a:schemeClr>
                </a:solidFill>
                <a:latin typeface="Arial" pitchFamily="34" charset="0"/>
                <a:cs typeface="Arial" pitchFamily="34" charset="0"/>
              </a:rPr>
              <a:t>password</a:t>
            </a:r>
            <a:r>
              <a:rPr lang="es-MX" sz="1400" dirty="0">
                <a:solidFill>
                  <a:schemeClr val="bg2">
                    <a:lumMod val="25000"/>
                  </a:schemeClr>
                </a:solidFill>
                <a:latin typeface="Arial" pitchFamily="34" charset="0"/>
                <a:cs typeface="Arial" pitchFamily="34" charset="0"/>
              </a:rPr>
              <a:t>, este debe coincidir con la clave con la que se ingresó al sistema.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Una vez descontado el total en la tarjeta de prepago, se manda un mensaje en pantalla de: Gracias por su compra. Si el usuario completa una compra de más de 500 pesos y pagó una propina mayor al 10%, se le debe mandar un mensaje en pantalla indicando que puede gozar de internet gratis por cortesía de la casa.</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Si el usuario no tuviera dinero suficiente para pagar con su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 no se descuenta NADA y se regresa al menú principal, sugiriéndole que entre a la opción de Recarga Tarjeta de </a:t>
            </a:r>
            <a:r>
              <a:rPr lang="es-MX" sz="1400" dirty="0" err="1">
                <a:solidFill>
                  <a:schemeClr val="bg2">
                    <a:lumMod val="25000"/>
                  </a:schemeClr>
                </a:solidFill>
                <a:latin typeface="Arial" pitchFamily="34" charset="0"/>
                <a:cs typeface="Arial" pitchFamily="34" charset="0"/>
              </a:rPr>
              <a:t>PrePago</a:t>
            </a:r>
            <a:r>
              <a:rPr lang="es-MX" sz="1400" dirty="0">
                <a:solidFill>
                  <a:schemeClr val="bg2">
                    <a:lumMod val="25000"/>
                  </a:schemeClr>
                </a:solidFill>
                <a:latin typeface="Arial" pitchFamily="34" charset="0"/>
                <a:cs typeface="Arial" pitchFamily="34" charset="0"/>
              </a:rPr>
              <a:t>.</a:t>
            </a: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1400" dirty="0">
                <a:solidFill>
                  <a:schemeClr val="bg2">
                    <a:lumMod val="25000"/>
                  </a:schemeClr>
                </a:solidFill>
                <a:latin typeface="Arial" pitchFamily="34" charset="0"/>
                <a:cs typeface="Arial" pitchFamily="34" charset="0"/>
              </a:rPr>
              <a:t>Las recargas son en números cerrados. $100.00, $250.00 y $500.00 pesos únicamente. SI el usuario recarga 3 veces $500 pesos se hará acreedor a $100 pesos que deberán ser sumados al saldo de su tarjeta de prepago.</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339405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187624" y="1935088"/>
            <a:ext cx="7227678" cy="4446240"/>
          </a:xfrm>
        </p:spPr>
        <p:txBody>
          <a:bodyPr>
            <a:noAutofit/>
          </a:bodyPr>
          <a:lstStyle/>
          <a:p>
            <a:pPr marL="0" indent="0" algn="just">
              <a:lnSpc>
                <a:spcPct val="120000"/>
              </a:lnSpc>
              <a:spcBef>
                <a:spcPct val="0"/>
              </a:spcBef>
              <a:buNone/>
            </a:pPr>
            <a:endParaRPr lang="es-MX" sz="16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r>
              <a:rPr lang="es-MX" sz="2000" dirty="0">
                <a:solidFill>
                  <a:schemeClr val="bg2">
                    <a:lumMod val="25000"/>
                  </a:schemeClr>
                </a:solidFill>
                <a:latin typeface="Arial" pitchFamily="34" charset="0"/>
                <a:cs typeface="Arial" pitchFamily="34" charset="0"/>
              </a:rPr>
              <a:t>Definir las siguientes funciones:</a:t>
            </a: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menuPrincipal</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menuAdulto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menuNino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realizaPago</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r>
              <a:rPr lang="es-MX" sz="2000" b="1" dirty="0" err="1">
                <a:solidFill>
                  <a:schemeClr val="bg2">
                    <a:lumMod val="25000"/>
                  </a:schemeClr>
                </a:solidFill>
                <a:latin typeface="Arial" pitchFamily="34" charset="0"/>
                <a:cs typeface="Arial" pitchFamily="34" charset="0"/>
              </a:rPr>
              <a:t>recargaTarjeta</a:t>
            </a:r>
            <a:endParaRPr lang="es-MX" sz="2000" b="1" dirty="0">
              <a:solidFill>
                <a:schemeClr val="bg2">
                  <a:lumMod val="25000"/>
                </a:schemeClr>
              </a:solidFill>
              <a:latin typeface="Arial" pitchFamily="34" charset="0"/>
              <a:cs typeface="Arial" pitchFamily="34" charset="0"/>
            </a:endParaRPr>
          </a:p>
          <a:p>
            <a:pPr algn="just">
              <a:lnSpc>
                <a:spcPct val="120000"/>
              </a:lnSpc>
              <a:spcBef>
                <a:spcPct val="0"/>
              </a:spcBef>
              <a:buFont typeface="+mj-lt"/>
              <a:buAutoNum type="alphaLcParenR"/>
            </a:pPr>
            <a:endParaRPr lang="es-MX" sz="2000" b="1"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2000" dirty="0">
              <a:solidFill>
                <a:schemeClr val="bg2">
                  <a:lumMod val="25000"/>
                </a:schemeClr>
              </a:solidFill>
              <a:latin typeface="Arial" pitchFamily="34" charset="0"/>
              <a:cs typeface="Arial" pitchFamily="34" charset="0"/>
            </a:endParaRPr>
          </a:p>
          <a:p>
            <a:pPr marL="0" indent="0" algn="just">
              <a:lnSpc>
                <a:spcPct val="120000"/>
              </a:lnSpc>
              <a:spcBef>
                <a:spcPct val="0"/>
              </a:spcBef>
              <a:buNone/>
            </a:pPr>
            <a:endParaRPr lang="es-MX" sz="1400" dirty="0">
              <a:solidFill>
                <a:schemeClr val="bg2">
                  <a:lumMod val="25000"/>
                </a:schemeClr>
              </a:solidFill>
              <a:latin typeface="Arial" pitchFamily="34" charset="0"/>
              <a:cs typeface="Arial" pitchFamily="34" charset="0"/>
            </a:endParaRPr>
          </a:p>
        </p:txBody>
      </p:sp>
      <p:sp>
        <p:nvSpPr>
          <p:cNvPr id="184324" name="Rectangle 4"/>
          <p:cNvSpPr>
            <a:spLocks noGrp="1" noChangeArrowheads="1"/>
          </p:cNvSpPr>
          <p:nvPr>
            <p:ph type="title"/>
          </p:nvPr>
        </p:nvSpPr>
        <p:spPr>
          <a:xfrm>
            <a:off x="302027" y="378296"/>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Vacaciones con tarjeta de prepago</a:t>
            </a:r>
          </a:p>
        </p:txBody>
      </p:sp>
    </p:spTree>
    <p:extLst>
      <p:ext uri="{BB962C8B-B14F-4D97-AF65-F5344CB8AC3E}">
        <p14:creationId xmlns:p14="http://schemas.microsoft.com/office/powerpoint/2010/main" val="1152294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0" y="1340768"/>
            <a:ext cx="8892480" cy="4680520"/>
          </a:xfrm>
        </p:spPr>
        <p:txBody>
          <a:bodyPr>
            <a:noAutofit/>
          </a:bodyPr>
          <a:lstStyle/>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La función </a:t>
            </a:r>
            <a:r>
              <a:rPr lang="es-MX" sz="1800" b="1" dirty="0" err="1">
                <a:solidFill>
                  <a:schemeClr val="bg2">
                    <a:lumMod val="25000"/>
                  </a:schemeClr>
                </a:solidFill>
                <a:cs typeface="Arial" panose="020B0604020202020204" pitchFamily="34" charset="0"/>
              </a:rPr>
              <a:t>menuPrincipal</a:t>
            </a:r>
            <a:r>
              <a:rPr lang="es-MX" sz="1800" b="1" dirty="0">
                <a:solidFill>
                  <a:schemeClr val="bg2">
                    <a:lumMod val="25000"/>
                  </a:schemeClr>
                </a:solidFill>
                <a:cs typeface="Arial" panose="020B0604020202020204" pitchFamily="34" charset="0"/>
              </a:rPr>
              <a:t>()</a:t>
            </a:r>
            <a:r>
              <a:rPr lang="es-MX" sz="1800" dirty="0">
                <a:solidFill>
                  <a:schemeClr val="bg2">
                    <a:lumMod val="25000"/>
                  </a:schemeClr>
                </a:solidFill>
                <a:cs typeface="Arial" panose="020B0604020202020204" pitchFamily="34" charset="0"/>
              </a:rPr>
              <a:t>, debe imprimir las cuatro opciones de tu situación problema:</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1. Menú de adulto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2. Menú de niño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3. Realizar pago</a:t>
            </a:r>
          </a:p>
          <a:p>
            <a:pPr marL="800100" lvl="2" indent="0" algn="just">
              <a:lnSpc>
                <a:spcPct val="120000"/>
              </a:lnSpc>
              <a:spcBef>
                <a:spcPct val="0"/>
              </a:spcBef>
              <a:buNone/>
            </a:pPr>
            <a:r>
              <a:rPr lang="es-MX" sz="1800" dirty="0">
                <a:solidFill>
                  <a:schemeClr val="bg2">
                    <a:lumMod val="25000"/>
                  </a:schemeClr>
                </a:solidFill>
                <a:cs typeface="Arial" panose="020B0604020202020204" pitchFamily="34" charset="0"/>
              </a:rPr>
              <a:t>4. Recarga de tarjeta</a:t>
            </a:r>
          </a:p>
          <a:p>
            <a:pPr lvl="1" indent="-342900" algn="just">
              <a:lnSpc>
                <a:spcPct val="120000"/>
              </a:lnSpc>
              <a:spcBef>
                <a:spcPct val="0"/>
              </a:spcBef>
              <a:buFont typeface="Arial" panose="020B0604020202020204" pitchFamily="34" charset="0"/>
              <a:buChar char="•"/>
            </a:pPr>
            <a:r>
              <a:rPr lang="es-MX" sz="18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1800" b="1" u="sng" dirty="0">
                <a:solidFill>
                  <a:srgbClr val="FF0000"/>
                </a:solidFill>
                <a:cs typeface="Arial" panose="020B0604020202020204" pitchFamily="34" charset="0"/>
              </a:rPr>
              <a:t>Regresar la opción </a:t>
            </a:r>
            <a:r>
              <a:rPr lang="es-MX" sz="1800" dirty="0">
                <a:solidFill>
                  <a:schemeClr val="bg2">
                    <a:lumMod val="25000"/>
                  </a:schemeClr>
                </a:solidFill>
                <a:cs typeface="Arial" panose="020B0604020202020204" pitchFamily="34" charset="0"/>
              </a:rPr>
              <a:t>seleccionada por el usuario.</a:t>
            </a:r>
          </a:p>
          <a:p>
            <a:pPr marL="400050" lvl="1" indent="0" algn="just">
              <a:spcBef>
                <a:spcPct val="0"/>
              </a:spcBef>
              <a:buNone/>
            </a:pPr>
            <a:endParaRPr lang="es-MX" sz="18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En el </a:t>
            </a:r>
            <a:r>
              <a:rPr lang="es-MX" sz="1800" b="1" dirty="0">
                <a:solidFill>
                  <a:schemeClr val="bg2">
                    <a:lumMod val="25000"/>
                  </a:schemeClr>
                </a:solidFill>
                <a:cs typeface="Arial" panose="020B0604020202020204" pitchFamily="34" charset="0"/>
              </a:rPr>
              <a:t>script principal</a:t>
            </a:r>
            <a:r>
              <a:rPr lang="es-MX" sz="1800" dirty="0">
                <a:solidFill>
                  <a:schemeClr val="bg2">
                    <a:lumMod val="25000"/>
                  </a:schemeClr>
                </a:solidFill>
                <a:cs typeface="Arial" panose="020B0604020202020204" pitchFamily="34" charset="0"/>
              </a:rPr>
              <a:t>, mandar llamar la función </a:t>
            </a:r>
            <a:r>
              <a:rPr lang="es-MX" sz="1800" b="1" dirty="0" err="1">
                <a:solidFill>
                  <a:schemeClr val="bg2">
                    <a:lumMod val="25000"/>
                  </a:schemeClr>
                </a:solidFill>
                <a:cs typeface="Arial" panose="020B0604020202020204" pitchFamily="34" charset="0"/>
              </a:rPr>
              <a:t>menuPrincipal</a:t>
            </a:r>
            <a:r>
              <a:rPr lang="es-MX" sz="1800" dirty="0">
                <a:solidFill>
                  <a:schemeClr val="bg2">
                    <a:lumMod val="25000"/>
                  </a:schemeClr>
                </a:solidFill>
                <a:cs typeface="Arial" panose="020B0604020202020204" pitchFamily="34" charset="0"/>
              </a:rPr>
              <a:t>. Si la opción es 1, imprimir “Menú de adulto”, sino si la opción es 2, imprimir “Menú  de niño”, sino si la opción es 3, imprimir “Realizar pago”, sino si la opción es 4, imprimir “Recarga de tarjeta”, sino imprimir “Opción inválida”.  Haz uso de </a:t>
            </a:r>
            <a:r>
              <a:rPr lang="es-MX" sz="1800" b="1" dirty="0" err="1">
                <a:solidFill>
                  <a:schemeClr val="bg2">
                    <a:lumMod val="25000"/>
                  </a:schemeClr>
                </a:solidFill>
                <a:cs typeface="Arial" panose="020B0604020202020204" pitchFamily="34" charset="0"/>
              </a:rPr>
              <a:t>if</a:t>
            </a:r>
            <a:r>
              <a:rPr lang="es-MX" sz="1800" b="1" dirty="0">
                <a:solidFill>
                  <a:schemeClr val="bg2">
                    <a:lumMod val="25000"/>
                  </a:schemeClr>
                </a:solidFill>
                <a:cs typeface="Arial" panose="020B0604020202020204" pitchFamily="34" charset="0"/>
              </a:rPr>
              <a:t> – anidado</a:t>
            </a:r>
            <a:r>
              <a:rPr lang="es-MX" sz="1800" dirty="0">
                <a:solidFill>
                  <a:schemeClr val="bg2">
                    <a:lumMod val="25000"/>
                  </a:schemeClr>
                </a:solidFill>
                <a:cs typeface="Arial" panose="020B0604020202020204" pitchFamily="34" charset="0"/>
              </a:rPr>
              <a:t>.</a:t>
            </a:r>
          </a:p>
          <a:p>
            <a:pPr marL="400050" lvl="1" indent="0" algn="just">
              <a:lnSpc>
                <a:spcPct val="120000"/>
              </a:lnSpc>
              <a:spcBef>
                <a:spcPct val="0"/>
              </a:spcBef>
              <a:buNone/>
            </a:pPr>
            <a:r>
              <a:rPr lang="es-MX" sz="1800" dirty="0">
                <a:solidFill>
                  <a:schemeClr val="bg2">
                    <a:lumMod val="25000"/>
                  </a:schemeClr>
                </a:solidFill>
                <a:cs typeface="Arial" panose="020B0604020202020204" pitchFamily="34" charset="0"/>
              </a:rPr>
              <a:t>Guardar archivo como </a:t>
            </a:r>
            <a:r>
              <a:rPr lang="es-MX" sz="1800" b="1" dirty="0">
                <a:solidFill>
                  <a:schemeClr val="accent6">
                    <a:lumMod val="75000"/>
                  </a:schemeClr>
                </a:solidFill>
                <a:cs typeface="Arial" panose="020B0604020202020204" pitchFamily="34" charset="0"/>
              </a:rPr>
              <a:t>menuP_matricula.py</a:t>
            </a: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principal</a:t>
            </a:r>
          </a:p>
        </p:txBody>
      </p:sp>
    </p:spTree>
    <p:extLst>
      <p:ext uri="{BB962C8B-B14F-4D97-AF65-F5344CB8AC3E}">
        <p14:creationId xmlns:p14="http://schemas.microsoft.com/office/powerpoint/2010/main" val="85213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457200" y="246538"/>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principal</a:t>
            </a:r>
          </a:p>
        </p:txBody>
      </p:sp>
      <p:sp>
        <p:nvSpPr>
          <p:cNvPr id="4" name="object 25">
            <a:extLst>
              <a:ext uri="{FF2B5EF4-FFF2-40B4-BE49-F238E27FC236}">
                <a16:creationId xmlns:a16="http://schemas.microsoft.com/office/drawing/2014/main" id="{1CAF8476-1D28-4E14-B254-29BE6870E088}"/>
              </a:ext>
            </a:extLst>
          </p:cNvPr>
          <p:cNvSpPr txBox="1"/>
          <p:nvPr/>
        </p:nvSpPr>
        <p:spPr>
          <a:xfrm>
            <a:off x="1547664" y="2628120"/>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5" name="Tabla 15">
            <a:extLst>
              <a:ext uri="{FF2B5EF4-FFF2-40B4-BE49-F238E27FC236}">
                <a16:creationId xmlns:a16="http://schemas.microsoft.com/office/drawing/2014/main" id="{CA021C1E-E940-409E-B402-8BBFA2AE8A01}"/>
              </a:ext>
            </a:extLst>
          </p:cNvPr>
          <p:cNvGraphicFramePr>
            <a:graphicFrameLocks noGrp="1"/>
          </p:cNvGraphicFramePr>
          <p:nvPr>
            <p:extLst>
              <p:ext uri="{D42A27DB-BD31-4B8C-83A1-F6EECF244321}">
                <p14:modId xmlns:p14="http://schemas.microsoft.com/office/powerpoint/2010/main" val="4130608077"/>
              </p:ext>
            </p:extLst>
          </p:nvPr>
        </p:nvGraphicFramePr>
        <p:xfrm>
          <a:off x="1547664" y="3406156"/>
          <a:ext cx="6336704" cy="2448270"/>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408045">
                <a:tc>
                  <a:txBody>
                    <a:bodyPr/>
                    <a:lstStyle/>
                    <a:p>
                      <a:pPr algn="ctr"/>
                      <a:r>
                        <a:rPr lang="es-MX" sz="1600" dirty="0" err="1"/>
                        <a:t>Opcion</a:t>
                      </a:r>
                      <a:endParaRPr lang="es-MX" sz="1600" dirty="0"/>
                    </a:p>
                  </a:txBody>
                  <a:tcPr/>
                </a:tc>
                <a:tc>
                  <a:txBody>
                    <a:bodyPr/>
                    <a:lstStyle/>
                    <a:p>
                      <a:pPr algn="ctr"/>
                      <a:r>
                        <a:rPr lang="es-MX" sz="1600" dirty="0"/>
                        <a:t>Imprime</a:t>
                      </a:r>
                    </a:p>
                  </a:txBody>
                  <a:tcPr/>
                </a:tc>
                <a:extLst>
                  <a:ext uri="{0D108BD9-81ED-4DB2-BD59-A6C34878D82A}">
                    <a16:rowId xmlns:a16="http://schemas.microsoft.com/office/drawing/2014/main" val="119075427"/>
                  </a:ext>
                </a:extLst>
              </a:tr>
              <a:tr h="408045">
                <a:tc>
                  <a:txBody>
                    <a:bodyPr/>
                    <a:lstStyle/>
                    <a:p>
                      <a:pPr algn="ctr"/>
                      <a:r>
                        <a:rPr lang="es-MX" sz="1600" dirty="0"/>
                        <a:t>1</a:t>
                      </a:r>
                    </a:p>
                  </a:txBody>
                  <a:tcPr/>
                </a:tc>
                <a:tc>
                  <a:txBody>
                    <a:bodyPr/>
                    <a:lstStyle/>
                    <a:p>
                      <a:pPr algn="ctr"/>
                      <a:r>
                        <a:rPr lang="es-MX" sz="1600" dirty="0"/>
                        <a:t>Menú de adulto</a:t>
                      </a:r>
                    </a:p>
                  </a:txBody>
                  <a:tcPr/>
                </a:tc>
                <a:extLst>
                  <a:ext uri="{0D108BD9-81ED-4DB2-BD59-A6C34878D82A}">
                    <a16:rowId xmlns:a16="http://schemas.microsoft.com/office/drawing/2014/main" val="737048181"/>
                  </a:ext>
                </a:extLst>
              </a:tr>
              <a:tr h="408045">
                <a:tc>
                  <a:txBody>
                    <a:bodyPr/>
                    <a:lstStyle/>
                    <a:p>
                      <a:pPr algn="ctr"/>
                      <a:r>
                        <a:rPr lang="es-MX" sz="1600" dirty="0"/>
                        <a:t>2</a:t>
                      </a:r>
                    </a:p>
                  </a:txBody>
                  <a:tcPr/>
                </a:tc>
                <a:tc>
                  <a:txBody>
                    <a:bodyPr/>
                    <a:lstStyle/>
                    <a:p>
                      <a:pPr algn="ctr"/>
                      <a:r>
                        <a:rPr lang="es-MX" sz="1600" dirty="0"/>
                        <a:t>Menú de niño</a:t>
                      </a:r>
                    </a:p>
                  </a:txBody>
                  <a:tcPr/>
                </a:tc>
                <a:extLst>
                  <a:ext uri="{0D108BD9-81ED-4DB2-BD59-A6C34878D82A}">
                    <a16:rowId xmlns:a16="http://schemas.microsoft.com/office/drawing/2014/main" val="1197511534"/>
                  </a:ext>
                </a:extLst>
              </a:tr>
              <a:tr h="408045">
                <a:tc>
                  <a:txBody>
                    <a:bodyPr/>
                    <a:lstStyle/>
                    <a:p>
                      <a:pPr algn="ctr"/>
                      <a:r>
                        <a:rPr lang="es-MX" sz="1600" dirty="0"/>
                        <a:t>3</a:t>
                      </a:r>
                    </a:p>
                  </a:txBody>
                  <a:tcPr/>
                </a:tc>
                <a:tc>
                  <a:txBody>
                    <a:bodyPr/>
                    <a:lstStyle/>
                    <a:p>
                      <a:pPr algn="ctr"/>
                      <a:r>
                        <a:rPr lang="es-MX" sz="1600" dirty="0"/>
                        <a:t>Realizar pagos</a:t>
                      </a:r>
                    </a:p>
                  </a:txBody>
                  <a:tcPr/>
                </a:tc>
                <a:extLst>
                  <a:ext uri="{0D108BD9-81ED-4DB2-BD59-A6C34878D82A}">
                    <a16:rowId xmlns:a16="http://schemas.microsoft.com/office/drawing/2014/main" val="1254763306"/>
                  </a:ext>
                </a:extLst>
              </a:tr>
              <a:tr h="408045">
                <a:tc>
                  <a:txBody>
                    <a:bodyPr/>
                    <a:lstStyle/>
                    <a:p>
                      <a:pPr algn="ctr"/>
                      <a:r>
                        <a:rPr lang="es-MX" sz="1600" dirty="0"/>
                        <a:t>4</a:t>
                      </a:r>
                    </a:p>
                  </a:txBody>
                  <a:tcPr/>
                </a:tc>
                <a:tc>
                  <a:txBody>
                    <a:bodyPr/>
                    <a:lstStyle/>
                    <a:p>
                      <a:pPr algn="ctr"/>
                      <a:r>
                        <a:rPr lang="es-MX" sz="1600" dirty="0"/>
                        <a:t>Recarga de tarjeta</a:t>
                      </a:r>
                    </a:p>
                  </a:txBody>
                  <a:tcPr/>
                </a:tc>
                <a:extLst>
                  <a:ext uri="{0D108BD9-81ED-4DB2-BD59-A6C34878D82A}">
                    <a16:rowId xmlns:a16="http://schemas.microsoft.com/office/drawing/2014/main" val="3961031026"/>
                  </a:ext>
                </a:extLst>
              </a:tr>
              <a:tr h="408045">
                <a:tc>
                  <a:txBody>
                    <a:bodyPr/>
                    <a:lstStyle/>
                    <a:p>
                      <a:pPr algn="ctr"/>
                      <a:r>
                        <a:rPr lang="es-MX" sz="1600" dirty="0"/>
                        <a:t>7</a:t>
                      </a:r>
                    </a:p>
                  </a:txBody>
                  <a:tcPr/>
                </a:tc>
                <a:tc>
                  <a:txBody>
                    <a:bodyPr/>
                    <a:lstStyle/>
                    <a:p>
                      <a:pPr algn="ctr"/>
                      <a:r>
                        <a:rPr lang="es-MX" sz="1600" dirty="0"/>
                        <a:t>Opción inválida</a:t>
                      </a:r>
                    </a:p>
                  </a:txBody>
                  <a:tcPr/>
                </a:tc>
                <a:extLst>
                  <a:ext uri="{0D108BD9-81ED-4DB2-BD59-A6C34878D82A}">
                    <a16:rowId xmlns:a16="http://schemas.microsoft.com/office/drawing/2014/main" val="4203213746"/>
                  </a:ext>
                </a:extLst>
              </a:tr>
            </a:tbl>
          </a:graphicData>
        </a:graphic>
      </p:graphicFrame>
      <p:pic>
        <p:nvPicPr>
          <p:cNvPr id="2" name="Imagen 1">
            <a:extLst>
              <a:ext uri="{FF2B5EF4-FFF2-40B4-BE49-F238E27FC236}">
                <a16:creationId xmlns:a16="http://schemas.microsoft.com/office/drawing/2014/main" id="{D6B2147D-1778-4F42-8309-E9D05206CA41}"/>
              </a:ext>
            </a:extLst>
          </p:cNvPr>
          <p:cNvPicPr>
            <a:picLocks noChangeAspect="1"/>
          </p:cNvPicPr>
          <p:nvPr/>
        </p:nvPicPr>
        <p:blipFill>
          <a:blip r:embed="rId2"/>
          <a:stretch>
            <a:fillRect/>
          </a:stretch>
        </p:blipFill>
        <p:spPr>
          <a:xfrm>
            <a:off x="5945729" y="1637680"/>
            <a:ext cx="2946109" cy="1287264"/>
          </a:xfrm>
          <a:prstGeom prst="rect">
            <a:avLst/>
          </a:prstGeom>
          <a:ln w="25400">
            <a:solidFill>
              <a:schemeClr val="accent1"/>
            </a:solidFill>
          </a:ln>
        </p:spPr>
      </p:pic>
      <p:pic>
        <p:nvPicPr>
          <p:cNvPr id="6" name="Imagen 5">
            <a:extLst>
              <a:ext uri="{FF2B5EF4-FFF2-40B4-BE49-F238E27FC236}">
                <a16:creationId xmlns:a16="http://schemas.microsoft.com/office/drawing/2014/main" id="{6A35015E-55A7-46C7-B0FB-1A265ABDFDA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4768" y="5234136"/>
            <a:ext cx="1219200" cy="1219200"/>
          </a:xfrm>
          <a:prstGeom prst="rect">
            <a:avLst/>
          </a:prstGeom>
          <a:effectLst>
            <a:outerShdw blurRad="50800" dist="50800" dir="5400000" algn="ctr" rotWithShape="0">
              <a:schemeClr val="bg1">
                <a:lumMod val="85000"/>
              </a:schemeClr>
            </a:outerShdw>
            <a:softEdge rad="25400"/>
          </a:effectLst>
        </p:spPr>
      </p:pic>
      <p:sp>
        <p:nvSpPr>
          <p:cNvPr id="3" name="Abrir llave 2">
            <a:extLst>
              <a:ext uri="{FF2B5EF4-FFF2-40B4-BE49-F238E27FC236}">
                <a16:creationId xmlns:a16="http://schemas.microsoft.com/office/drawing/2014/main" id="{450730FF-FE81-4418-B176-EF24510E8F71}"/>
              </a:ext>
            </a:extLst>
          </p:cNvPr>
          <p:cNvSpPr/>
          <p:nvPr/>
        </p:nvSpPr>
        <p:spPr>
          <a:xfrm>
            <a:off x="5447082" y="1637680"/>
            <a:ext cx="349054" cy="128726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7" name="Rectángulo 6">
            <a:extLst>
              <a:ext uri="{FF2B5EF4-FFF2-40B4-BE49-F238E27FC236}">
                <a16:creationId xmlns:a16="http://schemas.microsoft.com/office/drawing/2014/main" id="{AA37C682-1CD8-4BA1-87A6-97A5354BAFCE}"/>
              </a:ext>
            </a:extLst>
          </p:cNvPr>
          <p:cNvSpPr/>
          <p:nvPr/>
        </p:nvSpPr>
        <p:spPr>
          <a:xfrm>
            <a:off x="3882230" y="2080177"/>
            <a:ext cx="1564852" cy="369332"/>
          </a:xfrm>
          <a:prstGeom prst="rect">
            <a:avLst/>
          </a:prstGeom>
        </p:spPr>
        <p:txBody>
          <a:bodyPr wrap="none">
            <a:spAutoFit/>
          </a:bodyPr>
          <a:lstStyle/>
          <a:p>
            <a:r>
              <a:rPr lang="es-MX" b="1" dirty="0" err="1">
                <a:solidFill>
                  <a:srgbClr val="FF0000"/>
                </a:solidFill>
                <a:cs typeface="Arial" panose="020B0604020202020204" pitchFamily="34" charset="0"/>
              </a:rPr>
              <a:t>menuPrincipal</a:t>
            </a:r>
            <a:endParaRPr lang="es-MX" dirty="0">
              <a:solidFill>
                <a:srgbClr val="FF0000"/>
              </a:solidFill>
            </a:endParaRPr>
          </a:p>
        </p:txBody>
      </p:sp>
    </p:spTree>
    <p:extLst>
      <p:ext uri="{BB962C8B-B14F-4D97-AF65-F5344CB8AC3E}">
        <p14:creationId xmlns:p14="http://schemas.microsoft.com/office/powerpoint/2010/main" val="4162944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144978" y="1412776"/>
            <a:ext cx="8543698" cy="5112568"/>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menuAdulto</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adulto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P</a:t>
            </a:r>
            <a:r>
              <a:rPr lang="it-IT" sz="2000" b="1" dirty="0">
                <a:solidFill>
                  <a:schemeClr val="accent6">
                    <a:lumMod val="75000"/>
                  </a:schemeClr>
                </a:solidFill>
                <a:cs typeface="Arial" panose="020B0604020202020204" pitchFamily="34" charset="0"/>
              </a:rPr>
              <a:t>izza $180.00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Carne asada $200.00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Salmón $300.00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a:t>
            </a:r>
            <a:r>
              <a:rPr lang="es-MX" sz="2000" b="1" u="sng" dirty="0">
                <a:solidFill>
                  <a:srgbClr val="FF0000"/>
                </a:solidFill>
                <a:cs typeface="Arial" panose="020B0604020202020204" pitchFamily="34" charset="0"/>
              </a:rPr>
              <a:t>regresar el precio </a:t>
            </a:r>
            <a:r>
              <a:rPr lang="es-MX" sz="2000" dirty="0">
                <a:solidFill>
                  <a:schemeClr val="bg2">
                    <a:lumMod val="25000"/>
                  </a:schemeClr>
                </a:solidFill>
                <a:cs typeface="Arial" panose="020B0604020202020204" pitchFamily="34" charset="0"/>
              </a:rPr>
              <a:t>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menuAdulto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menuA_matricula.py</a:t>
            </a: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Tree>
    <p:extLst>
      <p:ext uri="{BB962C8B-B14F-4D97-AF65-F5344CB8AC3E}">
        <p14:creationId xmlns:p14="http://schemas.microsoft.com/office/powerpoint/2010/main" val="224747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adulto</a:t>
            </a:r>
          </a:p>
        </p:txBody>
      </p:sp>
      <p:sp>
        <p:nvSpPr>
          <p:cNvPr id="6" name="object 25">
            <a:extLst>
              <a:ext uri="{FF2B5EF4-FFF2-40B4-BE49-F238E27FC236}">
                <a16:creationId xmlns:a16="http://schemas.microsoft.com/office/drawing/2014/main" id="{8BC5A2FA-947F-4654-BAD4-532D725EFBE5}"/>
              </a:ext>
            </a:extLst>
          </p:cNvPr>
          <p:cNvSpPr txBox="1"/>
          <p:nvPr/>
        </p:nvSpPr>
        <p:spPr>
          <a:xfrm>
            <a:off x="1514128" y="3092902"/>
            <a:ext cx="2267735" cy="388492"/>
          </a:xfrm>
          <a:prstGeom prst="rect">
            <a:avLst/>
          </a:prstGeom>
        </p:spPr>
        <p:txBody>
          <a:bodyPr vert="horz" wrap="square" lIns="0" tIns="0" rIns="0" bIns="0" rtlCol="0">
            <a:noAutofit/>
          </a:bodyPr>
          <a:lstStyle/>
          <a:p>
            <a:pPr marL="12700">
              <a:lnSpc>
                <a:spcPct val="100000"/>
              </a:lnSpc>
              <a:spcAft>
                <a:spcPts val="600"/>
              </a:spcAft>
            </a:pPr>
            <a:r>
              <a:rPr lang="es-MX" sz="2000" b="1" spc="-20" dirty="0">
                <a:solidFill>
                  <a:schemeClr val="accent4">
                    <a:lumMod val="75000"/>
                  </a:schemeClr>
                </a:solidFill>
                <a:cs typeface="Calibri"/>
              </a:rPr>
              <a:t>Casos de prueba:</a:t>
            </a:r>
            <a:endParaRPr sz="2000" b="1" dirty="0">
              <a:solidFill>
                <a:schemeClr val="accent4">
                  <a:lumMod val="75000"/>
                </a:schemeClr>
              </a:solidFill>
              <a:latin typeface="Calibri"/>
              <a:cs typeface="Calibri"/>
            </a:endParaRPr>
          </a:p>
        </p:txBody>
      </p:sp>
      <p:graphicFrame>
        <p:nvGraphicFramePr>
          <p:cNvPr id="7" name="Tabla 15">
            <a:extLst>
              <a:ext uri="{FF2B5EF4-FFF2-40B4-BE49-F238E27FC236}">
                <a16:creationId xmlns:a16="http://schemas.microsoft.com/office/drawing/2014/main" id="{8ED0A8A7-6592-462A-B2DF-8C76E2453D2E}"/>
              </a:ext>
            </a:extLst>
          </p:cNvPr>
          <p:cNvGraphicFramePr>
            <a:graphicFrameLocks noGrp="1"/>
          </p:cNvGraphicFramePr>
          <p:nvPr>
            <p:extLst>
              <p:ext uri="{D42A27DB-BD31-4B8C-83A1-F6EECF244321}">
                <p14:modId xmlns:p14="http://schemas.microsoft.com/office/powerpoint/2010/main" val="3583896231"/>
              </p:ext>
            </p:extLst>
          </p:nvPr>
        </p:nvGraphicFramePr>
        <p:xfrm>
          <a:off x="1514128" y="3740974"/>
          <a:ext cx="6336704" cy="2006052"/>
        </p:xfrm>
        <a:graphic>
          <a:graphicData uri="http://schemas.openxmlformats.org/drawingml/2006/table">
            <a:tbl>
              <a:tblPr firstRow="1" bandRow="1">
                <a:tableStyleId>{5C22544A-7EE6-4342-B048-85BDC9FD1C3A}</a:tableStyleId>
              </a:tblPr>
              <a:tblGrid>
                <a:gridCol w="2808312">
                  <a:extLst>
                    <a:ext uri="{9D8B030D-6E8A-4147-A177-3AD203B41FA5}">
                      <a16:colId xmlns:a16="http://schemas.microsoft.com/office/drawing/2014/main" val="2558049104"/>
                    </a:ext>
                  </a:extLst>
                </a:gridCol>
                <a:gridCol w="3528392">
                  <a:extLst>
                    <a:ext uri="{9D8B030D-6E8A-4147-A177-3AD203B41FA5}">
                      <a16:colId xmlns:a16="http://schemas.microsoft.com/office/drawing/2014/main" val="2289536505"/>
                    </a:ext>
                  </a:extLst>
                </a:gridCol>
              </a:tblGrid>
              <a:tr h="0">
                <a:tc>
                  <a:txBody>
                    <a:bodyPr/>
                    <a:lstStyle/>
                    <a:p>
                      <a:pPr algn="ctr"/>
                      <a:r>
                        <a:rPr lang="es-MX" sz="1600" dirty="0" err="1"/>
                        <a:t>Opcion</a:t>
                      </a:r>
                      <a:endParaRPr lang="es-MX" sz="1600" dirty="0"/>
                    </a:p>
                  </a:txBody>
                  <a:tcPr anchor="ctr" anchorCtr="1"/>
                </a:tc>
                <a:tc>
                  <a:txBody>
                    <a:bodyPr/>
                    <a:lstStyle/>
                    <a:p>
                      <a:pPr algn="ctr"/>
                      <a:r>
                        <a:rPr lang="es-MX" sz="1600" dirty="0"/>
                        <a:t>Imprime</a:t>
                      </a:r>
                    </a:p>
                  </a:txBody>
                  <a:tcPr anchor="ctr" anchorCtr="1"/>
                </a:tc>
                <a:extLst>
                  <a:ext uri="{0D108BD9-81ED-4DB2-BD59-A6C34878D82A}">
                    <a16:rowId xmlns:a16="http://schemas.microsoft.com/office/drawing/2014/main" val="119075427"/>
                  </a:ext>
                </a:extLst>
              </a:tr>
              <a:tr h="193536">
                <a:tc>
                  <a:txBody>
                    <a:bodyPr/>
                    <a:lstStyle/>
                    <a:p>
                      <a:pPr algn="ctr"/>
                      <a:r>
                        <a:rPr lang="es-MX" sz="1600" dirty="0"/>
                        <a:t>1</a:t>
                      </a:r>
                    </a:p>
                  </a:txBody>
                  <a:tcPr anchor="ctr" anchorCtr="1"/>
                </a:tc>
                <a:tc>
                  <a:txBody>
                    <a:bodyPr/>
                    <a:lstStyle/>
                    <a:p>
                      <a:pPr algn="ctr"/>
                      <a:r>
                        <a:rPr lang="es-MX" sz="1600" dirty="0"/>
                        <a:t>El precio del menú es 180</a:t>
                      </a:r>
                    </a:p>
                  </a:txBody>
                  <a:tcPr anchor="ctr" anchorCtr="1"/>
                </a:tc>
                <a:extLst>
                  <a:ext uri="{0D108BD9-81ED-4DB2-BD59-A6C34878D82A}">
                    <a16:rowId xmlns:a16="http://schemas.microsoft.com/office/drawing/2014/main" val="737048181"/>
                  </a:ext>
                </a:extLst>
              </a:tr>
              <a:tr h="157595">
                <a:tc>
                  <a:txBody>
                    <a:bodyPr/>
                    <a:lstStyle/>
                    <a:p>
                      <a:pPr algn="ctr"/>
                      <a:r>
                        <a:rPr lang="es-MX" sz="1600" dirty="0"/>
                        <a:t>2</a:t>
                      </a:r>
                    </a:p>
                  </a:txBody>
                  <a:tcPr anchor="ctr" anchorCtr="1"/>
                </a:tc>
                <a:tc>
                  <a:txBody>
                    <a:bodyPr/>
                    <a:lstStyle/>
                    <a:p>
                      <a:pPr algn="ctr"/>
                      <a:r>
                        <a:rPr lang="es-MX" sz="1600" dirty="0"/>
                        <a:t>El precio del menú es 200</a:t>
                      </a:r>
                    </a:p>
                  </a:txBody>
                  <a:tcPr anchor="ctr" anchorCtr="1"/>
                </a:tc>
                <a:extLst>
                  <a:ext uri="{0D108BD9-81ED-4DB2-BD59-A6C34878D82A}">
                    <a16:rowId xmlns:a16="http://schemas.microsoft.com/office/drawing/2014/main" val="1197511534"/>
                  </a:ext>
                </a:extLst>
              </a:tr>
              <a:tr h="421092">
                <a:tc>
                  <a:txBody>
                    <a:bodyPr/>
                    <a:lstStyle/>
                    <a:p>
                      <a:pPr algn="ctr"/>
                      <a:r>
                        <a:rPr lang="es-MX" sz="1600" dirty="0"/>
                        <a:t>3</a:t>
                      </a:r>
                    </a:p>
                  </a:txBody>
                  <a:tcPr anchor="ctr" anchorCtr="1"/>
                </a:tc>
                <a:tc>
                  <a:txBody>
                    <a:bodyPr/>
                    <a:lstStyle/>
                    <a:p>
                      <a:pPr algn="ctr"/>
                      <a:r>
                        <a:rPr lang="es-MX" sz="1600" dirty="0"/>
                        <a:t>El precio del menú es 300</a:t>
                      </a:r>
                    </a:p>
                  </a:txBody>
                  <a:tcPr anchor="ctr" anchorCtr="1"/>
                </a:tc>
                <a:extLst>
                  <a:ext uri="{0D108BD9-81ED-4DB2-BD59-A6C34878D82A}">
                    <a16:rowId xmlns:a16="http://schemas.microsoft.com/office/drawing/2014/main" val="1254763306"/>
                  </a:ext>
                </a:extLst>
              </a:tr>
              <a:tr h="322052">
                <a:tc>
                  <a:txBody>
                    <a:bodyPr/>
                    <a:lstStyle/>
                    <a:p>
                      <a:pPr algn="ctr"/>
                      <a:r>
                        <a:rPr lang="es-MX" sz="1600" dirty="0"/>
                        <a:t>7</a:t>
                      </a:r>
                    </a:p>
                  </a:txBody>
                  <a:tcPr anchor="ctr" anchorCtr="1"/>
                </a:tc>
                <a:tc>
                  <a:txBody>
                    <a:bodyPr/>
                    <a:lstStyle/>
                    <a:p>
                      <a:pPr algn="ctr"/>
                      <a:r>
                        <a:rPr lang="es-MX" sz="1600" dirty="0"/>
                        <a:t>Opción inválida</a:t>
                      </a:r>
                    </a:p>
                    <a:p>
                      <a:pPr algn="ctr"/>
                      <a:r>
                        <a:rPr lang="es-MX" sz="1600" dirty="0"/>
                        <a:t>El precio del menú es 0</a:t>
                      </a:r>
                    </a:p>
                  </a:txBody>
                  <a:tcPr anchor="ctr" anchorCtr="1"/>
                </a:tc>
                <a:extLst>
                  <a:ext uri="{0D108BD9-81ED-4DB2-BD59-A6C34878D82A}">
                    <a16:rowId xmlns:a16="http://schemas.microsoft.com/office/drawing/2014/main" val="4203213746"/>
                  </a:ext>
                </a:extLst>
              </a:tr>
            </a:tbl>
          </a:graphicData>
        </a:graphic>
      </p:graphicFrame>
      <p:graphicFrame>
        <p:nvGraphicFramePr>
          <p:cNvPr id="4" name="Objeto 3">
            <a:extLst>
              <a:ext uri="{FF2B5EF4-FFF2-40B4-BE49-F238E27FC236}">
                <a16:creationId xmlns:a16="http://schemas.microsoft.com/office/drawing/2014/main" id="{703E2355-B486-4E9A-A678-7161F2D14520}"/>
              </a:ext>
            </a:extLst>
          </p:cNvPr>
          <p:cNvGraphicFramePr>
            <a:graphicFrameLocks noChangeAspect="1"/>
          </p:cNvGraphicFramePr>
          <p:nvPr>
            <p:extLst>
              <p:ext uri="{D42A27DB-BD31-4B8C-83A1-F6EECF244321}">
                <p14:modId xmlns:p14="http://schemas.microsoft.com/office/powerpoint/2010/main" val="577432761"/>
              </p:ext>
            </p:extLst>
          </p:nvPr>
        </p:nvGraphicFramePr>
        <p:xfrm>
          <a:off x="3154924" y="1650944"/>
          <a:ext cx="3168352" cy="1215258"/>
        </p:xfrm>
        <a:graphic>
          <a:graphicData uri="http://schemas.openxmlformats.org/presentationml/2006/ole">
            <mc:AlternateContent xmlns:mc="http://schemas.openxmlformats.org/markup-compatibility/2006">
              <mc:Choice xmlns:v="urn:schemas-microsoft-com:vml" Requires="v">
                <p:oleObj spid="_x0000_s1043" name="Imagen de mapa de bits" r:id="rId4" imgW="2781360" imgH="1066680" progId="Paint.Picture">
                  <p:embed/>
                </p:oleObj>
              </mc:Choice>
              <mc:Fallback>
                <p:oleObj name="Imagen de mapa de bits" r:id="rId4" imgW="2781360" imgH="1066680" progId="Paint.Picture">
                  <p:embed/>
                  <p:pic>
                    <p:nvPicPr>
                      <p:cNvPr id="0" name=""/>
                      <p:cNvPicPr/>
                      <p:nvPr/>
                    </p:nvPicPr>
                    <p:blipFill>
                      <a:blip r:embed="rId5"/>
                      <a:stretch>
                        <a:fillRect/>
                      </a:stretch>
                    </p:blipFill>
                    <p:spPr>
                      <a:xfrm>
                        <a:off x="3154924" y="1650944"/>
                        <a:ext cx="3168352" cy="1215258"/>
                      </a:xfrm>
                      <a:prstGeom prst="rect">
                        <a:avLst/>
                      </a:prstGeom>
                      <a:ln>
                        <a:solidFill>
                          <a:schemeClr val="accent1"/>
                        </a:solidFill>
                      </a:ln>
                    </p:spPr>
                  </p:pic>
                </p:oleObj>
              </mc:Fallback>
            </mc:AlternateContent>
          </a:graphicData>
        </a:graphic>
      </p:graphicFrame>
      <p:pic>
        <p:nvPicPr>
          <p:cNvPr id="9" name="Imagen 8">
            <a:extLst>
              <a:ext uri="{FF2B5EF4-FFF2-40B4-BE49-F238E27FC236}">
                <a16:creationId xmlns:a16="http://schemas.microsoft.com/office/drawing/2014/main" id="{78D53CC7-88B8-45D3-838F-CA84DD40604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385248" y="5306144"/>
            <a:ext cx="1219200" cy="1219200"/>
          </a:xfrm>
          <a:prstGeom prst="rect">
            <a:avLst/>
          </a:prstGeom>
          <a:effectLst>
            <a:outerShdw blurRad="50800" dist="50800" dir="5400000" algn="ctr" rotWithShape="0">
              <a:schemeClr val="bg1">
                <a:lumMod val="85000"/>
              </a:schemeClr>
            </a:outerShdw>
            <a:softEdge rad="25400"/>
          </a:effectLst>
        </p:spPr>
      </p:pic>
      <p:sp>
        <p:nvSpPr>
          <p:cNvPr id="8" name="Abrir llave 7">
            <a:extLst>
              <a:ext uri="{FF2B5EF4-FFF2-40B4-BE49-F238E27FC236}">
                <a16:creationId xmlns:a16="http://schemas.microsoft.com/office/drawing/2014/main" id="{0FBC67B3-84BE-478D-9E33-DC3A3750371C}"/>
              </a:ext>
            </a:extLst>
          </p:cNvPr>
          <p:cNvSpPr/>
          <p:nvPr/>
        </p:nvSpPr>
        <p:spPr>
          <a:xfrm>
            <a:off x="2766691" y="1720906"/>
            <a:ext cx="322293" cy="924583"/>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rgbClr val="FF0000"/>
              </a:solidFill>
            </a:endParaRPr>
          </a:p>
        </p:txBody>
      </p:sp>
      <p:sp>
        <p:nvSpPr>
          <p:cNvPr id="10" name="Rectángulo 9">
            <a:extLst>
              <a:ext uri="{FF2B5EF4-FFF2-40B4-BE49-F238E27FC236}">
                <a16:creationId xmlns:a16="http://schemas.microsoft.com/office/drawing/2014/main" id="{43FE1479-A207-4FD5-9D66-1D394D002453}"/>
              </a:ext>
            </a:extLst>
          </p:cNvPr>
          <p:cNvSpPr/>
          <p:nvPr/>
        </p:nvSpPr>
        <p:spPr>
          <a:xfrm>
            <a:off x="1374241" y="1979548"/>
            <a:ext cx="1578088" cy="369332"/>
          </a:xfrm>
          <a:prstGeom prst="rect">
            <a:avLst/>
          </a:prstGeom>
        </p:spPr>
        <p:txBody>
          <a:bodyPr wrap="square">
            <a:spAutoFit/>
          </a:bodyPr>
          <a:lstStyle/>
          <a:p>
            <a:r>
              <a:rPr lang="es-MX" b="1" dirty="0" err="1">
                <a:solidFill>
                  <a:srgbClr val="FF0000"/>
                </a:solidFill>
                <a:cs typeface="Arial" panose="020B0604020202020204" pitchFamily="34" charset="0"/>
              </a:rPr>
              <a:t>menuAdulto</a:t>
            </a:r>
            <a:endParaRPr lang="es-MX" dirty="0">
              <a:solidFill>
                <a:srgbClr val="FF0000"/>
              </a:solidFill>
            </a:endParaRPr>
          </a:p>
        </p:txBody>
      </p:sp>
      <p:sp>
        <p:nvSpPr>
          <p:cNvPr id="11" name="Abrir llave 10">
            <a:extLst>
              <a:ext uri="{FF2B5EF4-FFF2-40B4-BE49-F238E27FC236}">
                <a16:creationId xmlns:a16="http://schemas.microsoft.com/office/drawing/2014/main" id="{8955DE9E-A6FC-4DBE-8C38-26AB4AEA2E16}"/>
              </a:ext>
            </a:extLst>
          </p:cNvPr>
          <p:cNvSpPr/>
          <p:nvPr/>
        </p:nvSpPr>
        <p:spPr>
          <a:xfrm rot="10800000">
            <a:off x="6389215" y="2627620"/>
            <a:ext cx="163513" cy="284943"/>
          </a:xfrm>
          <a:prstGeom prst="leftBrace">
            <a:avLst/>
          </a:prstGeom>
          <a:ln w="25400">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solidFill>
                <a:schemeClr val="tx2">
                  <a:lumMod val="60000"/>
                  <a:lumOff val="40000"/>
                </a:schemeClr>
              </a:solidFill>
            </a:endParaRPr>
          </a:p>
        </p:txBody>
      </p:sp>
      <p:sp>
        <p:nvSpPr>
          <p:cNvPr id="12" name="Rectángulo 11">
            <a:extLst>
              <a:ext uri="{FF2B5EF4-FFF2-40B4-BE49-F238E27FC236}">
                <a16:creationId xmlns:a16="http://schemas.microsoft.com/office/drawing/2014/main" id="{E9E49C9F-D73E-4202-91D7-CCC6B8FC4BFA}"/>
              </a:ext>
            </a:extLst>
          </p:cNvPr>
          <p:cNvSpPr/>
          <p:nvPr/>
        </p:nvSpPr>
        <p:spPr>
          <a:xfrm>
            <a:off x="6545367" y="2555612"/>
            <a:ext cx="2131089" cy="369332"/>
          </a:xfrm>
          <a:prstGeom prst="rect">
            <a:avLst/>
          </a:prstGeom>
        </p:spPr>
        <p:txBody>
          <a:bodyPr wrap="square">
            <a:spAutoFit/>
          </a:bodyPr>
          <a:lstStyle/>
          <a:p>
            <a:r>
              <a:rPr lang="es-MX" b="1" dirty="0">
                <a:solidFill>
                  <a:schemeClr val="tx2">
                    <a:lumMod val="60000"/>
                    <a:lumOff val="40000"/>
                  </a:schemeClr>
                </a:solidFill>
                <a:cs typeface="Arial" panose="020B0604020202020204" pitchFamily="34" charset="0"/>
              </a:rPr>
              <a:t>Script principal</a:t>
            </a:r>
            <a:endParaRPr lang="es-MX" dirty="0">
              <a:solidFill>
                <a:schemeClr val="tx2">
                  <a:lumMod val="60000"/>
                  <a:lumOff val="40000"/>
                </a:schemeClr>
              </a:solidFill>
            </a:endParaRPr>
          </a:p>
        </p:txBody>
      </p:sp>
    </p:spTree>
    <p:extLst>
      <p:ext uri="{BB962C8B-B14F-4D97-AF65-F5344CB8AC3E}">
        <p14:creationId xmlns:p14="http://schemas.microsoft.com/office/powerpoint/2010/main" val="351834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60749" y="1484784"/>
            <a:ext cx="8712155" cy="4897947"/>
          </a:xfrm>
        </p:spPr>
        <p:txBody>
          <a:bodyPr>
            <a:noAutofit/>
          </a:bodyPr>
          <a:lstStyle/>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La función </a:t>
            </a:r>
            <a:r>
              <a:rPr lang="es-MX" sz="2000" b="1" dirty="0" err="1">
                <a:solidFill>
                  <a:schemeClr val="bg2">
                    <a:lumMod val="25000"/>
                  </a:schemeClr>
                </a:solidFill>
                <a:cs typeface="Arial" panose="020B0604020202020204" pitchFamily="34" charset="0"/>
              </a:rPr>
              <a:t>menuNino</a:t>
            </a:r>
            <a:r>
              <a:rPr lang="es-MX" sz="2000" b="1" dirty="0">
                <a:solidFill>
                  <a:schemeClr val="bg2">
                    <a:lumMod val="25000"/>
                  </a:schemeClr>
                </a:solidFill>
                <a:cs typeface="Arial" panose="020B0604020202020204" pitchFamily="34" charset="0"/>
              </a:rPr>
              <a:t>()</a:t>
            </a:r>
            <a:r>
              <a:rPr lang="es-MX" sz="2000" dirty="0">
                <a:solidFill>
                  <a:schemeClr val="bg2">
                    <a:lumMod val="25000"/>
                  </a:schemeClr>
                </a:solidFill>
                <a:cs typeface="Arial" panose="020B0604020202020204" pitchFamily="34" charset="0"/>
              </a:rPr>
              <a:t>, debe imprimir los tres menús y sus precios (ustedes eligen los menús y los precios), por ejemplo: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Menú de niño</a:t>
            </a:r>
          </a:p>
          <a:p>
            <a:pPr marL="800100" lvl="2" indent="0" algn="just">
              <a:lnSpc>
                <a:spcPct val="120000"/>
              </a:lnSpc>
              <a:spcBef>
                <a:spcPct val="0"/>
              </a:spcBef>
              <a:buNone/>
            </a:pPr>
            <a:r>
              <a:rPr lang="es-MX" sz="2000" b="1" dirty="0">
                <a:solidFill>
                  <a:schemeClr val="accent6">
                    <a:lumMod val="75000"/>
                  </a:schemeClr>
                </a:solidFill>
                <a:cs typeface="Arial" panose="020B0604020202020204" pitchFamily="34" charset="0"/>
              </a:rPr>
              <a:t>1. Nuggets de pollo</a:t>
            </a:r>
            <a:r>
              <a:rPr lang="it-IT" sz="2000" b="1" dirty="0">
                <a:solidFill>
                  <a:schemeClr val="accent6">
                    <a:lumMod val="75000"/>
                  </a:schemeClr>
                </a:solidFill>
                <a:cs typeface="Arial" panose="020B0604020202020204" pitchFamily="34" charset="0"/>
              </a:rPr>
              <a:t> $80.00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2. Papas a la francesa $50.00</a:t>
            </a:r>
          </a:p>
          <a:p>
            <a:pPr marL="800100" lvl="2" indent="0" algn="just">
              <a:lnSpc>
                <a:spcPct val="120000"/>
              </a:lnSpc>
              <a:spcBef>
                <a:spcPct val="0"/>
              </a:spcBef>
              <a:buNone/>
            </a:pPr>
            <a:r>
              <a:rPr lang="it-IT" sz="2000" b="1" dirty="0">
                <a:solidFill>
                  <a:schemeClr val="accent6">
                    <a:lumMod val="75000"/>
                  </a:schemeClr>
                </a:solidFill>
                <a:cs typeface="Arial" panose="020B0604020202020204" pitchFamily="34" charset="0"/>
              </a:rPr>
              <a:t>3. Ensalada $40.00</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Pedir al usuario que seleccione una opción.</a:t>
            </a:r>
          </a:p>
          <a:p>
            <a:pPr lvl="1" indent="-342900" algn="just">
              <a:lnSpc>
                <a:spcPct val="120000"/>
              </a:lnSpc>
              <a:spcBef>
                <a:spcPct val="0"/>
              </a:spcBef>
              <a:buFont typeface="Arial" panose="020B0604020202020204" pitchFamily="34" charset="0"/>
              <a:buChar char="•"/>
            </a:pPr>
            <a:r>
              <a:rPr lang="es-MX" sz="2000" dirty="0">
                <a:solidFill>
                  <a:schemeClr val="bg2">
                    <a:lumMod val="25000"/>
                  </a:schemeClr>
                </a:solidFill>
                <a:cs typeface="Arial" panose="020B0604020202020204" pitchFamily="34" charset="0"/>
              </a:rPr>
              <a:t>Haciendo uso de </a:t>
            </a:r>
            <a:r>
              <a:rPr lang="es-MX" sz="2000" b="1" dirty="0" err="1">
                <a:solidFill>
                  <a:schemeClr val="bg2">
                    <a:lumMod val="25000"/>
                  </a:schemeClr>
                </a:solidFill>
                <a:cs typeface="Arial" panose="020B0604020202020204" pitchFamily="34" charset="0"/>
              </a:rPr>
              <a:t>if</a:t>
            </a:r>
            <a:r>
              <a:rPr lang="es-MX" sz="2000" b="1" dirty="0">
                <a:solidFill>
                  <a:schemeClr val="bg2">
                    <a:lumMod val="25000"/>
                  </a:schemeClr>
                </a:solidFill>
                <a:cs typeface="Arial" panose="020B0604020202020204" pitchFamily="34" charset="0"/>
              </a:rPr>
              <a:t> – anidado</a:t>
            </a:r>
            <a:r>
              <a:rPr lang="es-MX" sz="2000" dirty="0">
                <a:solidFill>
                  <a:schemeClr val="bg2">
                    <a:lumMod val="25000"/>
                  </a:schemeClr>
                </a:solidFill>
                <a:cs typeface="Arial" panose="020B0604020202020204" pitchFamily="34" charset="0"/>
              </a:rPr>
              <a:t>, </a:t>
            </a:r>
            <a:r>
              <a:rPr lang="es-MX" sz="2000" b="1" u="sng" dirty="0">
                <a:solidFill>
                  <a:srgbClr val="FF0000"/>
                </a:solidFill>
                <a:cs typeface="Arial" panose="020B0604020202020204" pitchFamily="34" charset="0"/>
              </a:rPr>
              <a:t>regresar el precio </a:t>
            </a:r>
            <a:r>
              <a:rPr lang="es-MX" sz="2000" dirty="0">
                <a:solidFill>
                  <a:schemeClr val="bg2">
                    <a:lumMod val="25000"/>
                  </a:schemeClr>
                </a:solidFill>
                <a:cs typeface="Arial" panose="020B0604020202020204" pitchFamily="34" charset="0"/>
              </a:rPr>
              <a:t>del menú seleccionado. En caso de que la opción no sea válida regresar 0.</a:t>
            </a:r>
          </a:p>
          <a:p>
            <a:pPr lvl="1" indent="-342900" algn="just">
              <a:lnSpc>
                <a:spcPct val="120000"/>
              </a:lnSpc>
              <a:spcBef>
                <a:spcPct val="0"/>
              </a:spcBef>
              <a:buFont typeface="Arial" panose="020B0604020202020204" pitchFamily="34" charset="0"/>
              <a:buChar char="•"/>
            </a:pPr>
            <a:endParaRPr lang="es-MX" sz="2000" dirty="0">
              <a:solidFill>
                <a:schemeClr val="bg2">
                  <a:lumMod val="25000"/>
                </a:schemeClr>
              </a:solidFill>
              <a:cs typeface="Arial" panose="020B0604020202020204" pitchFamily="34" charset="0"/>
            </a:endParaRP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En el script principal, mandar llamar la función </a:t>
            </a:r>
            <a:r>
              <a:rPr lang="es-MX" sz="2000" b="1" dirty="0" err="1">
                <a:solidFill>
                  <a:schemeClr val="bg2">
                    <a:lumMod val="25000"/>
                  </a:schemeClr>
                </a:solidFill>
                <a:cs typeface="Arial" panose="020B0604020202020204" pitchFamily="34" charset="0"/>
              </a:rPr>
              <a:t>menuNino</a:t>
            </a:r>
            <a:r>
              <a:rPr lang="es-MX" sz="2000" dirty="0">
                <a:solidFill>
                  <a:schemeClr val="bg2">
                    <a:lumMod val="25000"/>
                  </a:schemeClr>
                </a:solidFill>
                <a:cs typeface="Arial" panose="020B0604020202020204" pitchFamily="34" charset="0"/>
              </a:rPr>
              <a:t> e imprimir el precio del menú seleccionado.</a:t>
            </a:r>
          </a:p>
          <a:p>
            <a:pPr marL="400050" lvl="1" indent="0" algn="just">
              <a:lnSpc>
                <a:spcPct val="120000"/>
              </a:lnSpc>
              <a:spcBef>
                <a:spcPct val="0"/>
              </a:spcBef>
              <a:buNone/>
            </a:pPr>
            <a:r>
              <a:rPr lang="es-MX" sz="2000" dirty="0">
                <a:solidFill>
                  <a:schemeClr val="bg2">
                    <a:lumMod val="25000"/>
                  </a:schemeClr>
                </a:solidFill>
                <a:cs typeface="Arial" panose="020B0604020202020204" pitchFamily="34" charset="0"/>
              </a:rPr>
              <a:t>Guardar archivo como </a:t>
            </a:r>
            <a:r>
              <a:rPr lang="es-MX" sz="2000" b="1" dirty="0">
                <a:solidFill>
                  <a:schemeClr val="accent6">
                    <a:lumMod val="75000"/>
                  </a:schemeClr>
                </a:solidFill>
                <a:cs typeface="Arial" panose="020B0604020202020204" pitchFamily="34" charset="0"/>
              </a:rPr>
              <a:t>menuN_matricula.py</a:t>
            </a:r>
          </a:p>
          <a:p>
            <a:pPr marL="400050" lvl="1" indent="0" algn="just">
              <a:lnSpc>
                <a:spcPct val="120000"/>
              </a:lnSpc>
              <a:spcBef>
                <a:spcPct val="0"/>
              </a:spcBef>
              <a:buNone/>
            </a:pPr>
            <a:endParaRPr lang="es-MX" sz="2000" dirty="0">
              <a:solidFill>
                <a:schemeClr val="bg2">
                  <a:lumMod val="25000"/>
                </a:schemeClr>
              </a:solidFill>
              <a:cs typeface="Arial" panose="020B0604020202020204" pitchFamily="34" charset="0"/>
            </a:endParaRPr>
          </a:p>
        </p:txBody>
      </p:sp>
      <p:sp>
        <p:nvSpPr>
          <p:cNvPr id="184324" name="Rectangle 4"/>
          <p:cNvSpPr>
            <a:spLocks noGrp="1" noChangeArrowheads="1"/>
          </p:cNvSpPr>
          <p:nvPr>
            <p:ph type="title"/>
          </p:nvPr>
        </p:nvSpPr>
        <p:spPr>
          <a:xfrm>
            <a:off x="302027" y="0"/>
            <a:ext cx="8229600" cy="1143000"/>
          </a:xfrm>
        </p:spPr>
        <p:txBody>
          <a:bodyPr>
            <a:normAutofit fontScale="90000"/>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Situación problema 1</a:t>
            </a:r>
            <a:br>
              <a:rPr lang="es-MX" b="1" dirty="0">
                <a:solidFill>
                  <a:schemeClr val="accent4">
                    <a:lumMod val="50000"/>
                  </a:schemeClr>
                </a:solidFill>
                <a:effectLst>
                  <a:outerShdw blurRad="38100" dist="38100" dir="2700000" algn="tl">
                    <a:srgbClr val="C0C0C0"/>
                  </a:outerShdw>
                </a:effectLst>
                <a:latin typeface="Dom Casual" charset="0"/>
              </a:rPr>
            </a:br>
            <a:r>
              <a:rPr lang="es-MX" sz="3100" dirty="0">
                <a:solidFill>
                  <a:schemeClr val="accent6">
                    <a:lumMod val="75000"/>
                  </a:schemeClr>
                </a:solidFill>
                <a:effectLst>
                  <a:outerShdw blurRad="38100" dist="38100" dir="2700000" algn="tl">
                    <a:srgbClr val="C0C0C0"/>
                  </a:outerShdw>
                </a:effectLst>
                <a:latin typeface="Dom Casual" charset="0"/>
              </a:rPr>
              <a:t>Menú de niño</a:t>
            </a:r>
          </a:p>
        </p:txBody>
      </p:sp>
    </p:spTree>
    <p:extLst>
      <p:ext uri="{BB962C8B-B14F-4D97-AF65-F5344CB8AC3E}">
        <p14:creationId xmlns:p14="http://schemas.microsoft.com/office/powerpoint/2010/main" val="15678806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1577</Words>
  <Application>Microsoft Office PowerPoint</Application>
  <PresentationFormat>Presentación en pantalla (4:3)</PresentationFormat>
  <Paragraphs>228</Paragraphs>
  <Slides>19</Slides>
  <Notes>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1</vt:i4>
      </vt:variant>
      <vt:variant>
        <vt:lpstr>Títulos de diapositiva</vt:lpstr>
      </vt:variant>
      <vt:variant>
        <vt:i4>19</vt:i4>
      </vt:variant>
    </vt:vector>
  </HeadingPairs>
  <TitlesOfParts>
    <vt:vector size="24" baseType="lpstr">
      <vt:lpstr>Arial</vt:lpstr>
      <vt:lpstr>Calibri</vt:lpstr>
      <vt:lpstr>Dom Casual</vt:lpstr>
      <vt:lpstr>Tema de Office</vt:lpstr>
      <vt:lpstr>Imagen de mapa de bits</vt:lpstr>
      <vt:lpstr>TC1027. Programación para negocios</vt:lpstr>
      <vt:lpstr>Situación problema 1 Vacaciones con tarjeta de prepago</vt:lpstr>
      <vt:lpstr>Situación problema 1 Vacaciones con tarjeta de prepago</vt:lpstr>
      <vt:lpstr>Situación problema 1 Vacaciones con tarjeta de prepago</vt:lpstr>
      <vt:lpstr>Situación problema 1 Menú principal</vt:lpstr>
      <vt:lpstr>Situación problema 1 Menú principal</vt:lpstr>
      <vt:lpstr>Situación problema 1 Menú de adulto</vt:lpstr>
      <vt:lpstr>Situación problema 1 Menú de adulto</vt:lpstr>
      <vt:lpstr>Situación problema 1 Menú de niño</vt:lpstr>
      <vt:lpstr>Situación problema 1 Menú de niño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Realizar pago</vt:lpstr>
      <vt:lpstr>Situación problema 1 Recarga tarjeta</vt:lpstr>
      <vt:lpstr>Situación problema 1 Recarga de tarjeta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101</cp:revision>
  <dcterms:created xsi:type="dcterms:W3CDTF">2013-06-24T20:15:42Z</dcterms:created>
  <dcterms:modified xsi:type="dcterms:W3CDTF">2019-11-19T22:06:27Z</dcterms:modified>
</cp:coreProperties>
</file>