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.xml" ContentType="application/vnd.openxmlformats-officedocument.presentationml.notesSlide+xml"/>
  <Override PartName="/ppt/media/image1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95" r:id="rId4"/>
    <p:sldId id="258" r:id="rId5"/>
    <p:sldId id="259" r:id="rId6"/>
    <p:sldId id="260" r:id="rId7"/>
    <p:sldId id="287" r:id="rId8"/>
    <p:sldId id="264" r:id="rId9"/>
    <p:sldId id="290" r:id="rId10"/>
    <p:sldId id="291" r:id="rId11"/>
    <p:sldId id="292" r:id="rId12"/>
    <p:sldId id="293" r:id="rId13"/>
    <p:sldId id="294" r:id="rId14"/>
    <p:sldId id="288" r:id="rId15"/>
    <p:sldId id="289" r:id="rId16"/>
    <p:sldId id="273" r:id="rId17"/>
    <p:sldId id="274" r:id="rId18"/>
    <p:sldId id="277" r:id="rId19"/>
    <p:sldId id="315" r:id="rId20"/>
    <p:sldId id="282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122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03313" y="676275"/>
            <a:ext cx="4602162" cy="3452813"/>
          </a:xfrm>
          <a:prstGeom prst="rect">
            <a:avLst/>
          </a:prstGeo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97774" y="4353839"/>
            <a:ext cx="5012575" cy="412864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9069988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631067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17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007418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593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16/08/2019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2.jp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jpg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620688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45840" y="2348880"/>
            <a:ext cx="7342584" cy="1368152"/>
          </a:xfrm>
        </p:spPr>
        <p:txBody>
          <a:bodyPr rtlCol="0">
            <a:normAutofit lnSpcReduction="1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Introducción algoritmos, programas y lenguaje Python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732323"/>
            <a:ext cx="3960700" cy="2739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6"/>
          <p:cNvSpPr>
            <a:spLocks noGrp="1" noChangeArrowheads="1"/>
          </p:cNvSpPr>
          <p:nvPr>
            <p:ph type="title"/>
          </p:nvPr>
        </p:nvSpPr>
        <p:spPr>
          <a:xfrm>
            <a:off x="457199" y="155434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71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605817" y="1516786"/>
            <a:ext cx="7854616" cy="114300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Si el procesador de un algoritmo es una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computadora,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el algoritmo debe estar expresado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en forma de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AB0CF08-517F-40E0-AE79-ED688CA93A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152" y="2948282"/>
            <a:ext cx="2434004" cy="278702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3904612-792C-41BB-8BFB-447D77F8635C}"/>
              </a:ext>
            </a:extLst>
          </p:cNvPr>
          <p:cNvSpPr txBox="1">
            <a:spLocks noChangeArrowheads="1"/>
          </p:cNvSpPr>
          <p:nvPr/>
        </p:nvSpPr>
        <p:spPr>
          <a:xfrm>
            <a:off x="671241" y="2709342"/>
            <a:ext cx="4723642" cy="3239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25000"/>
              </a:lnSpc>
              <a:spcBef>
                <a:spcPct val="10000"/>
              </a:spcBef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programa se escribe en un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lenguaje de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programación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, y la actividad que consiste en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expresar un algoritmo en un lenguaje de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programación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llama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programar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33777088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35" name="Rectangle 2059"/>
          <p:cNvSpPr>
            <a:spLocks noGrp="1" noChangeArrowheads="1"/>
          </p:cNvSpPr>
          <p:nvPr>
            <p:ph type="title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195" name="Rectangle 2060"/>
          <p:cNvSpPr>
            <a:spLocks noGrp="1" noChangeArrowheads="1"/>
          </p:cNvSpPr>
          <p:nvPr>
            <p:ph type="body" idx="1"/>
          </p:nvPr>
        </p:nvSpPr>
        <p:spPr>
          <a:xfrm>
            <a:off x="539552" y="1628800"/>
            <a:ext cx="8229600" cy="4525962"/>
          </a:xfrm>
        </p:spPr>
        <p:txBody>
          <a:bodyPr/>
          <a:lstStyle/>
          <a:p>
            <a:pPr marL="354013" indent="-354013" eaLnBrk="1" hangingPunct="1">
              <a:lnSpc>
                <a:spcPct val="115000"/>
              </a:lnSpc>
              <a:spcBef>
                <a:spcPct val="60000"/>
              </a:spcBef>
              <a:buFontTx/>
              <a:buNone/>
            </a:pPr>
            <a:r>
              <a:rPr lang="es-ES" dirty="0"/>
              <a:t>   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Como hemos visto, para llevar a cabo un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 una computadora es preciso: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Diseñar un algoritmo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que describa cómo se debe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realizar el proceso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Expresar el algoritmo como un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en un cierto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lenguaje de programación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914400" lvl="1" indent="-457200" eaLnBrk="1" hangingPunct="1">
              <a:lnSpc>
                <a:spcPct val="115000"/>
              </a:lnSpc>
              <a:spcBef>
                <a:spcPct val="60000"/>
              </a:spcBef>
              <a:buFontTx/>
              <a:buAutoNum type="arabicPeriod"/>
            </a:pP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Ejecutar el programa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con la computadora.</a:t>
            </a:r>
          </a:p>
          <a:p>
            <a:pPr marL="533400" indent="-533400" eaLnBrk="1" hangingPunct="1"/>
            <a:endParaRPr lang="es-ES" sz="2600" dirty="0"/>
          </a:p>
          <a:p>
            <a:pPr marL="533400" indent="-533400" eaLnBrk="1" hangingPunct="1"/>
            <a:endParaRPr lang="es-ES" sz="2400" dirty="0"/>
          </a:p>
          <a:p>
            <a:pPr marL="533400" indent="-533400" eaLnBrk="1" hangingPunct="1"/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259576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46088" y="260350"/>
            <a:ext cx="8229600" cy="1143000"/>
          </a:xfrm>
        </p:spPr>
        <p:txBody>
          <a:bodyPr lIns="92075" tIns="46038" rIns="92075" bIns="46038"/>
          <a:lstStyle/>
          <a:p>
            <a:pPr eaLnBrk="1" hangingPunct="1"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programa?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628775"/>
            <a:ext cx="7993260" cy="2376289"/>
          </a:xfrm>
          <a:noFill/>
        </p:spPr>
        <p:txBody>
          <a:bodyPr lIns="92075" tIns="46038" rIns="92075" bIns="46038"/>
          <a:lstStyle/>
          <a:p>
            <a:pPr algn="just" eaLnBrk="1" hangingPunct="1">
              <a:lnSpc>
                <a:spcPct val="145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Un programa es un conjunto de instrucciones escritas en un determinado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lenguaje de programación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cuyo objetivo es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instruir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b="1" dirty="0">
                <a:solidFill>
                  <a:schemeClr val="accent5">
                    <a:lumMod val="75000"/>
                  </a:schemeClr>
                </a:solidFill>
              </a:rPr>
              <a:t>a la computadora</a:t>
            </a:r>
            <a:r>
              <a:rPr lang="es-ES_tradnl" sz="24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para que lleve a cabo una función específica. 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088" y="3458058"/>
            <a:ext cx="3024336" cy="3128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50356356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p" autoUpdateAnimBg="0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>
          <a:xfrm>
            <a:off x="395288" y="413792"/>
            <a:ext cx="8281168" cy="1143000"/>
          </a:xfrm>
        </p:spPr>
        <p:txBody>
          <a:bodyPr lIns="92075" tIns="46038" rIns="92075" bIns="46038">
            <a:normAutofit fontScale="90000"/>
          </a:bodyPr>
          <a:lstStyle/>
          <a:p>
            <a:pPr eaLnBrk="1" hangingPunct="1">
              <a:defRPr/>
            </a:pPr>
            <a:r>
              <a:rPr lang="es-ES_tradnl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¿Qué se requiere para escribir un programa?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560" y="1958341"/>
            <a:ext cx="8064896" cy="1245507"/>
          </a:xfrm>
        </p:spPr>
        <p:txBody>
          <a:bodyPr lIns="92075" tIns="46038" rIns="92075" bIns="46038">
            <a:normAutofit/>
          </a:bodyPr>
          <a:lstStyle/>
          <a:p>
            <a:pPr algn="just" eaLnBrk="1" hangingPunct="1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editor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de software que facilita la escritura de programas. Es un software parecido a un “procesador de palabras”.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A335E9-B863-40F4-966B-DE5597E95E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8160" y="4842284"/>
            <a:ext cx="4791695" cy="1575048"/>
          </a:xfrm>
          <a:prstGeom prst="rect">
            <a:avLst/>
          </a:prstGeom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id="{9C446808-D349-41FC-B996-C47845BFFC5D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3320988"/>
            <a:ext cx="8064896" cy="1404156"/>
          </a:xfrm>
          <a:prstGeom prst="rect">
            <a:avLst/>
          </a:prstGeom>
        </p:spPr>
        <p:txBody>
          <a:bodyPr vert="horz" lIns="92075" tIns="46038" rIns="92075" bIns="46038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05000"/>
              </a:lnSpc>
              <a:spcAft>
                <a:spcPts val="600"/>
              </a:spcAft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Un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compilador: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 una herramienta que traduce un programa escrito en un lenguaje de programación (código fuente) al lenguaje máquina.</a:t>
            </a:r>
          </a:p>
        </p:txBody>
      </p:sp>
    </p:spTree>
    <p:extLst>
      <p:ext uri="{BB962C8B-B14F-4D97-AF65-F5344CB8AC3E}">
        <p14:creationId xmlns:p14="http://schemas.microsoft.com/office/powerpoint/2010/main" val="1199498173"/>
      </p:ext>
    </p:extLst>
  </p:cSld>
  <p:clrMapOvr>
    <a:masterClrMapping/>
  </p:clrMapOvr>
  <p:transition>
    <p:cover dir="r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90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1" grpId="0" build="p" autoUpdateAnimBg="0"/>
      <p:bldP spid="5" grpId="0" build="p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01139" y="476672"/>
            <a:ext cx="7444105" cy="85788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Lenguaje de programación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14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25630" y="1415059"/>
            <a:ext cx="7850826" cy="251799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ts val="3000"/>
              </a:lnSpc>
            </a:pP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conjunto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re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glas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esc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ibir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instruc</a:t>
            </a:r>
            <a:r>
              <a:rPr sz="2000" b="1" spc="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iones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en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un lenguaje que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la</a:t>
            </a:r>
            <a:r>
              <a:rPr sz="2000" b="1" spc="-1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computad</a:t>
            </a:r>
            <a:r>
              <a:rPr sz="2000" b="1" spc="-2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ra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pueda</a:t>
            </a:r>
            <a:r>
              <a:rPr sz="2000" b="1" spc="-5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entende</a:t>
            </a:r>
            <a:r>
              <a:rPr sz="2000" b="1" spc="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2000" b="1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.</a:t>
            </a:r>
            <a:r>
              <a:rPr sz="2000" b="1" spc="-10" dirty="0">
                <a:solidFill>
                  <a:schemeClr val="accent3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endParaRPr lang="es-MX" sz="2000" b="1" spc="-10" dirty="0">
              <a:solidFill>
                <a:schemeClr val="accent3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endParaRPr lang="es-MX" sz="2000" spc="-10" dirty="0">
              <a:solidFill>
                <a:schemeClr val="bg2">
                  <a:lumMod val="25000"/>
                </a:schemeClr>
              </a:solidFill>
              <a:latin typeface="Calibri"/>
              <a:cs typeface="Calibri"/>
            </a:endParaRPr>
          </a:p>
          <a:p>
            <a:pPr marL="12700" marR="12700" algn="just">
              <a:lnSpc>
                <a:spcPts val="3000"/>
              </a:lnSpc>
            </a:pP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2000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enguaj</a:t>
            </a:r>
            <a:r>
              <a:rPr sz="2000" b="1" spc="-15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es</a:t>
            </a:r>
            <a:r>
              <a:rPr lang="es-MX"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 alto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</a:t>
            </a:r>
            <a:r>
              <a:rPr sz="2000" b="1" spc="15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</a:t>
            </a:r>
            <a:r>
              <a:rPr sz="20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+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Basic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lang="es-MX"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Python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,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et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Éstos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requie</a:t>
            </a:r>
            <a:r>
              <a:rPr sz="2000" spc="5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en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dirty="0" err="1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compilarse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 hay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lenguajes de bajo</a:t>
            </a:r>
            <a:r>
              <a:rPr sz="2000" b="1" spc="-1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nivel 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com</a:t>
            </a:r>
            <a:r>
              <a:rPr sz="2000" spc="-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: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ensam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bladores</a:t>
            </a:r>
            <a:r>
              <a:rPr sz="2000" b="1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y</a:t>
            </a:r>
            <a:r>
              <a:rPr sz="2000" b="1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</a:t>
            </a:r>
            <a:r>
              <a:rPr lang="es-MX" sz="20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á</a:t>
            </a:r>
            <a:r>
              <a:rPr sz="2000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quina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  <a:r>
              <a:rPr sz="2000" spc="-2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No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 re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quier</a:t>
            </a:r>
            <a:r>
              <a:rPr sz="2000" spc="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n compila</a:t>
            </a:r>
            <a:r>
              <a:rPr sz="2000" spc="5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r</a:t>
            </a:r>
            <a:r>
              <a:rPr sz="2000" spc="-1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se</a:t>
            </a:r>
            <a:r>
              <a:rPr sz="2000" dirty="0">
                <a:solidFill>
                  <a:schemeClr val="bg2">
                    <a:lumMod val="25000"/>
                  </a:schemeClr>
                </a:solidFill>
                <a:latin typeface="Calibri"/>
                <a:cs typeface="Calibri"/>
              </a:rPr>
              <a:t>.</a:t>
            </a:r>
          </a:p>
        </p:txBody>
      </p:sp>
      <p:pic>
        <p:nvPicPr>
          <p:cNvPr id="18" name="Imagen 17">
            <a:extLst>
              <a:ext uri="{FF2B5EF4-FFF2-40B4-BE49-F238E27FC236}">
                <a16:creationId xmlns:a16="http://schemas.microsoft.com/office/drawing/2014/main" id="{A0FAB87E-0EB7-4C92-A65E-6DE87149A4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1557" y="3652978"/>
            <a:ext cx="5169389" cy="3205022"/>
          </a:xfrm>
          <a:prstGeom prst="rect">
            <a:avLst/>
          </a:prstGeom>
        </p:spPr>
      </p:pic>
      <p:sp>
        <p:nvSpPr>
          <p:cNvPr id="19" name="object 15">
            <a:extLst>
              <a:ext uri="{FF2B5EF4-FFF2-40B4-BE49-F238E27FC236}">
                <a16:creationId xmlns:a16="http://schemas.microsoft.com/office/drawing/2014/main" id="{FE0283E3-F238-42DA-AB27-E3223F5D9618}"/>
              </a:ext>
            </a:extLst>
          </p:cNvPr>
          <p:cNvSpPr txBox="1"/>
          <p:nvPr/>
        </p:nvSpPr>
        <p:spPr>
          <a:xfrm>
            <a:off x="1420457" y="4668277"/>
            <a:ext cx="1667293" cy="116146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/>
            <a:r>
              <a:rPr lang="es-MX" sz="1600" b="1" dirty="0">
                <a:solidFill>
                  <a:schemeClr val="accent3">
                    <a:lumMod val="75000"/>
                  </a:schemeClr>
                </a:solidFill>
                <a:cs typeface="Times New Roman" panose="02020603050405020304" pitchFamily="18" charset="0"/>
              </a:rPr>
              <a:t>Los 10 mejores lenguajes de programación del 2019</a:t>
            </a:r>
            <a:endParaRPr sz="1600" b="1" dirty="0">
              <a:solidFill>
                <a:schemeClr val="accent3">
                  <a:lumMod val="75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object 37"/>
          <p:cNvSpPr txBox="1"/>
          <p:nvPr/>
        </p:nvSpPr>
        <p:spPr>
          <a:xfrm>
            <a:off x="571184" y="3349623"/>
            <a:ext cx="1638617" cy="95643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Pro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g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rama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obtener</a:t>
            </a:r>
            <a:r>
              <a:rPr sz="1600" b="1" spc="-5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el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  <a:p>
            <a:pPr marL="12700"/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fac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ori</a:t>
            </a:r>
            <a:r>
              <a:rPr sz="1600"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sz="1600" b="1" spc="-4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del</a:t>
            </a:r>
            <a:r>
              <a:rPr sz="1600" b="1" spc="-1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1 al</a:t>
            </a:r>
            <a:r>
              <a:rPr sz="1600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sz="1600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5:</a:t>
            </a:r>
            <a:endParaRPr sz="1600"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718185" y="573184"/>
            <a:ext cx="7707629" cy="7101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Ejemplo de Programa en Python</a:t>
            </a:r>
          </a:p>
        </p:txBody>
      </p:sp>
      <p:sp>
        <p:nvSpPr>
          <p:cNvPr id="39" name="object 39"/>
          <p:cNvSpPr/>
          <p:nvPr/>
        </p:nvSpPr>
        <p:spPr>
          <a:xfrm>
            <a:off x="2473573" y="1556792"/>
            <a:ext cx="6120680" cy="455138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15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2066"/>
          <p:cNvSpPr txBox="1">
            <a:spLocks noChangeArrowheads="1"/>
          </p:cNvSpPr>
          <p:nvPr/>
        </p:nvSpPr>
        <p:spPr bwMode="auto">
          <a:xfrm>
            <a:off x="971550" y="1865104"/>
            <a:ext cx="7181850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Usa </a:t>
            </a:r>
            <a:r>
              <a:rPr lang="es-ES" sz="2400" b="1" dirty="0" err="1">
                <a:solidFill>
                  <a:schemeClr val="accent6">
                    <a:lumMod val="75000"/>
                  </a:schemeClr>
                </a:solidFill>
              </a:rPr>
              <a:t>Thonny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y escribe un programa en </a:t>
            </a:r>
            <a:r>
              <a:rPr lang="es-ES" sz="2400" b="1" dirty="0">
                <a:solidFill>
                  <a:schemeClr val="accent6">
                    <a:lumMod val="75000"/>
                  </a:schemeClr>
                </a:solidFill>
              </a:rPr>
              <a:t>Python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que despliegue los siguientes mensajes: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55576" y="3039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5229200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848F9A5-B6F0-4C98-A06F-E18C20A909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1550" y="3287025"/>
            <a:ext cx="7535540" cy="172819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51758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ChangeArrowheads="1"/>
          </p:cNvSpPr>
          <p:nvPr/>
        </p:nvSpPr>
        <p:spPr bwMode="auto">
          <a:xfrm>
            <a:off x="-972616" y="76723"/>
            <a:ext cx="725480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7372" y="76723"/>
            <a:ext cx="2016224" cy="13360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BA0A2417-2208-4F11-A655-BE60FAD33D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71" y="1844824"/>
            <a:ext cx="8158125" cy="389587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E22303F7-A6D4-4681-A65F-9556A9AE871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5484" y="5380457"/>
            <a:ext cx="855044" cy="855044"/>
          </a:xfrm>
          <a:prstGeom prst="rect">
            <a:avLst/>
          </a:prstGeom>
          <a:effectLst>
            <a:outerShdw blurRad="50800" dist="50800" dir="5400000" algn="ctr" rotWithShape="0">
              <a:schemeClr val="bg1">
                <a:lumMod val="85000"/>
              </a:schemeClr>
            </a:outerShdw>
            <a:softEdge rad="25400"/>
          </a:effectLst>
        </p:spPr>
      </p:pic>
    </p:spTree>
    <p:extLst>
      <p:ext uri="{BB962C8B-B14F-4D97-AF65-F5344CB8AC3E}">
        <p14:creationId xmlns:p14="http://schemas.microsoft.com/office/powerpoint/2010/main" val="1824253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8"/>
          <p:cNvSpPr txBox="1">
            <a:spLocks noChangeArrowheads="1"/>
          </p:cNvSpPr>
          <p:nvPr/>
        </p:nvSpPr>
        <p:spPr>
          <a:xfrm>
            <a:off x="395536" y="701823"/>
            <a:ext cx="8014344" cy="1143001"/>
          </a:xfrm>
          <a:prstGeom prst="rect">
            <a:avLst/>
          </a:prstGeom>
        </p:spPr>
        <p:txBody>
          <a:bodyPr lIns="92075" tIns="46038" rIns="92075" bIns="46038"/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Secuencias de escape</a:t>
            </a:r>
          </a:p>
        </p:txBody>
      </p:sp>
      <p:graphicFrame>
        <p:nvGraphicFramePr>
          <p:cNvPr id="2" name="1 Tabla"/>
          <p:cNvGraphicFramePr>
            <a:graphicFrameLocks noGrp="1"/>
          </p:cNvGraphicFramePr>
          <p:nvPr/>
        </p:nvGraphicFramePr>
        <p:xfrm>
          <a:off x="1475656" y="2276872"/>
          <a:ext cx="6096000" cy="23762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Secuencia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Nombre</a:t>
                      </a:r>
                    </a:p>
                  </a:txBody>
                  <a:tcPr anchor="ctr"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\n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Salto</a:t>
                      </a:r>
                      <a:r>
                        <a:rPr lang="es-MX" sz="2400" baseline="0" dirty="0"/>
                        <a:t>  de línea</a:t>
                      </a:r>
                      <a:endParaRPr lang="es-MX" sz="2400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\t</a:t>
                      </a:r>
                    </a:p>
                  </a:txBody>
                  <a:tcPr anchor="ctr"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Tabulación horizontal</a:t>
                      </a:r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4860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907704" y="54868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j-lt"/>
                <a:ea typeface="+mj-ea"/>
                <a:cs typeface="+mj-cs"/>
              </a:rPr>
              <a:t>Comentarios en Python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19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43" name="CuadroTexto 42">
            <a:extLst>
              <a:ext uri="{FF2B5EF4-FFF2-40B4-BE49-F238E27FC236}">
                <a16:creationId xmlns:a16="http://schemas.microsoft.com/office/drawing/2014/main" id="{DB0A9327-5906-44BC-AD58-2C6D76954B77}"/>
              </a:ext>
            </a:extLst>
          </p:cNvPr>
          <p:cNvSpPr txBox="1"/>
          <p:nvPr/>
        </p:nvSpPr>
        <p:spPr>
          <a:xfrm>
            <a:off x="1671484" y="1585237"/>
            <a:ext cx="6320963" cy="338554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un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Este es otro comentario en Python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# aunque lo hemos escrito en dos líneas</a:t>
            </a:r>
          </a:p>
          <a:p>
            <a:pPr algn="just"/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""" Este es un comentario multilínea. La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siguiente parte realiza una serie</a:t>
            </a:r>
          </a:p>
          <a:p>
            <a:pPr algn="just"/>
            <a:r>
              <a:rPr lang="es-MX" sz="2400" b="1" dirty="0">
                <a:solidFill>
                  <a:schemeClr val="accent5">
                    <a:lumMod val="75000"/>
                  </a:schemeClr>
                </a:solidFill>
              </a:rPr>
              <a:t>de cosas muy interesantes """</a:t>
            </a:r>
          </a:p>
          <a:p>
            <a:endParaRPr lang="es-MX" sz="1000" dirty="0"/>
          </a:p>
        </p:txBody>
      </p:sp>
      <p:pic>
        <p:nvPicPr>
          <p:cNvPr id="39" name="Imagen 38">
            <a:extLst>
              <a:ext uri="{FF2B5EF4-FFF2-40B4-BE49-F238E27FC236}">
                <a16:creationId xmlns:a16="http://schemas.microsoft.com/office/drawing/2014/main" id="{D4842E8A-D733-4630-9333-CA93F304E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355681"/>
            <a:ext cx="3410886" cy="188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437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143000" y="1699022"/>
            <a:ext cx="6858000" cy="853677"/>
          </a:xfrm>
          <a:custGeom>
            <a:avLst/>
            <a:gdLst/>
            <a:ahLst/>
            <a:cxnLst/>
            <a:rect l="l" t="t" r="r" b="b"/>
            <a:pathLst>
              <a:path w="9144000" h="1138236">
                <a:moveTo>
                  <a:pt x="0" y="1138236"/>
                </a:moveTo>
                <a:lnTo>
                  <a:pt x="9144000" y="1138236"/>
                </a:lnTo>
                <a:lnTo>
                  <a:pt x="9144000" y="0"/>
                </a:lnTo>
                <a:lnTo>
                  <a:pt x="0" y="0"/>
                </a:lnTo>
                <a:lnTo>
                  <a:pt x="0" y="113823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143000" y="946821"/>
            <a:ext cx="7632859" cy="8502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¿</a:t>
            </a: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C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ómo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solucionar problemas?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416812" y="2860073"/>
            <a:ext cx="1926669" cy="1491578"/>
          </a:xfrm>
          <a:custGeom>
            <a:avLst/>
            <a:gdLst/>
            <a:ahLst/>
            <a:cxnLst/>
            <a:rect l="l" t="t" r="r" b="b"/>
            <a:pathLst>
              <a:path w="2568892" h="1988770">
                <a:moveTo>
                  <a:pt x="1648221" y="0"/>
                </a:moveTo>
                <a:lnTo>
                  <a:pt x="0" y="1273042"/>
                </a:lnTo>
                <a:lnTo>
                  <a:pt x="1162437" y="1988770"/>
                </a:lnTo>
                <a:lnTo>
                  <a:pt x="2568892" y="775813"/>
                </a:lnTo>
                <a:lnTo>
                  <a:pt x="1648221" y="0"/>
                </a:lnTo>
                <a:close/>
              </a:path>
            </a:pathLst>
          </a:custGeom>
          <a:solidFill>
            <a:srgbClr val="FFFAE5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/>
          <p:nvPr/>
        </p:nvSpPr>
        <p:spPr>
          <a:xfrm>
            <a:off x="2126219" y="4187741"/>
            <a:ext cx="2617184" cy="400652"/>
          </a:xfrm>
          <a:custGeom>
            <a:avLst/>
            <a:gdLst/>
            <a:ahLst/>
            <a:cxnLst/>
            <a:rect l="l" t="t" r="r" b="b"/>
            <a:pathLst>
              <a:path w="3489579" h="534202">
                <a:moveTo>
                  <a:pt x="1781223" y="12713"/>
                </a:moveTo>
                <a:lnTo>
                  <a:pt x="1470071" y="12713"/>
                </a:lnTo>
                <a:lnTo>
                  <a:pt x="1191347" y="28895"/>
                </a:lnTo>
                <a:lnTo>
                  <a:pt x="943829" y="61290"/>
                </a:lnTo>
                <a:lnTo>
                  <a:pt x="611863" y="139918"/>
                </a:lnTo>
                <a:lnTo>
                  <a:pt x="0" y="534202"/>
                </a:lnTo>
                <a:lnTo>
                  <a:pt x="219763" y="471755"/>
                </a:lnTo>
                <a:lnTo>
                  <a:pt x="584109" y="426642"/>
                </a:lnTo>
                <a:lnTo>
                  <a:pt x="906777" y="402374"/>
                </a:lnTo>
                <a:lnTo>
                  <a:pt x="3296912" y="402374"/>
                </a:lnTo>
                <a:lnTo>
                  <a:pt x="3489579" y="357261"/>
                </a:lnTo>
                <a:lnTo>
                  <a:pt x="3119183" y="49731"/>
                </a:lnTo>
                <a:lnTo>
                  <a:pt x="2528402" y="49731"/>
                </a:lnTo>
                <a:lnTo>
                  <a:pt x="2152507" y="36986"/>
                </a:lnTo>
                <a:lnTo>
                  <a:pt x="1781223" y="12713"/>
                </a:lnTo>
                <a:close/>
              </a:path>
              <a:path w="3489579" h="534202">
                <a:moveTo>
                  <a:pt x="3296912" y="402374"/>
                </a:moveTo>
                <a:lnTo>
                  <a:pt x="1175157" y="402374"/>
                </a:lnTo>
                <a:lnTo>
                  <a:pt x="1872579" y="468288"/>
                </a:lnTo>
                <a:lnTo>
                  <a:pt x="2162915" y="479844"/>
                </a:lnTo>
                <a:lnTo>
                  <a:pt x="2516854" y="479844"/>
                </a:lnTo>
                <a:lnTo>
                  <a:pt x="2860337" y="471755"/>
                </a:lnTo>
                <a:lnTo>
                  <a:pt x="3134483" y="439355"/>
                </a:lnTo>
                <a:lnTo>
                  <a:pt x="3296912" y="402374"/>
                </a:lnTo>
                <a:close/>
              </a:path>
              <a:path w="3489579" h="534202">
                <a:moveTo>
                  <a:pt x="3059285" y="0"/>
                </a:moveTo>
                <a:lnTo>
                  <a:pt x="2892747" y="32363"/>
                </a:lnTo>
                <a:lnTo>
                  <a:pt x="2528402" y="49731"/>
                </a:lnTo>
                <a:lnTo>
                  <a:pt x="3119183" y="49731"/>
                </a:lnTo>
                <a:lnTo>
                  <a:pt x="3059285" y="0"/>
                </a:lnTo>
                <a:close/>
              </a:path>
            </a:pathLst>
          </a:custGeom>
          <a:solidFill>
            <a:srgbClr val="BAD9BA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7" name="object 7"/>
          <p:cNvSpPr/>
          <p:nvPr/>
        </p:nvSpPr>
        <p:spPr>
          <a:xfrm>
            <a:off x="2323571" y="2930752"/>
            <a:ext cx="2045474" cy="160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5090288" y="2903592"/>
            <a:ext cx="1627325" cy="167616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 txBox="1"/>
          <p:nvPr/>
        </p:nvSpPr>
        <p:spPr>
          <a:xfrm>
            <a:off x="3591401" y="2328386"/>
            <a:ext cx="1961198" cy="277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pc="-19" dirty="0">
                <a:latin typeface="Verdana"/>
                <a:cs typeface="Verdana"/>
              </a:rPr>
              <a:t>A</a:t>
            </a:r>
            <a:r>
              <a:rPr spc="-11" dirty="0">
                <a:latin typeface="Verdana"/>
                <a:cs typeface="Verdana"/>
              </a:rPr>
              <a:t>n</a:t>
            </a:r>
            <a:r>
              <a:rPr spc="-4" dirty="0">
                <a:latin typeface="Verdana"/>
                <a:cs typeface="Verdana"/>
              </a:rPr>
              <a:t>á</a:t>
            </a:r>
            <a:r>
              <a:rPr spc="4" dirty="0">
                <a:latin typeface="Verdana"/>
                <a:cs typeface="Verdana"/>
              </a:rPr>
              <a:t>l</a:t>
            </a:r>
            <a:r>
              <a:rPr dirty="0">
                <a:latin typeface="Verdana"/>
                <a:cs typeface="Verdana"/>
              </a:rPr>
              <a:t>i</a:t>
            </a:r>
            <a:r>
              <a:rPr spc="-11" dirty="0">
                <a:latin typeface="Verdana"/>
                <a:cs typeface="Verdana"/>
              </a:rPr>
              <a:t>sis</a:t>
            </a:r>
            <a:r>
              <a:rPr spc="4" dirty="0">
                <a:latin typeface="Verdana"/>
                <a:cs typeface="Verdana"/>
              </a:rPr>
              <a:t> </a:t>
            </a:r>
            <a:r>
              <a:rPr spc="-11" dirty="0">
                <a:latin typeface="Verdana"/>
                <a:cs typeface="Verdana"/>
              </a:rPr>
              <a:t>y</a:t>
            </a:r>
            <a:r>
              <a:rPr spc="8" dirty="0">
                <a:latin typeface="Verdana"/>
                <a:cs typeface="Verdana"/>
              </a:rPr>
              <a:t> </a:t>
            </a:r>
            <a:r>
              <a:rPr spc="-15" dirty="0">
                <a:latin typeface="Verdana"/>
                <a:cs typeface="Verdana"/>
              </a:rPr>
              <a:t>Di</a:t>
            </a:r>
            <a:r>
              <a:rPr spc="-11" dirty="0">
                <a:latin typeface="Verdana"/>
                <a:cs typeface="Verdana"/>
              </a:rPr>
              <a:t>s</a:t>
            </a:r>
            <a:r>
              <a:rPr spc="-19" dirty="0">
                <a:latin typeface="Verdana"/>
                <a:cs typeface="Verdana"/>
              </a:rPr>
              <a:t>e</a:t>
            </a:r>
            <a:r>
              <a:rPr spc="-11" dirty="0">
                <a:latin typeface="Verdana"/>
                <a:cs typeface="Verdana"/>
              </a:rPr>
              <a:t>ño</a:t>
            </a:r>
            <a:endParaRPr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chemeClr val="accent4">
                    <a:lumMod val="75000"/>
                  </a:schemeClr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20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370013" y="1083469"/>
            <a:ext cx="7313612" cy="857250"/>
          </a:xfrm>
          <a:custGeom>
            <a:avLst/>
            <a:gdLst/>
            <a:ahLst/>
            <a:cxnLst/>
            <a:rect l="l" t="t" r="r" b="b"/>
            <a:pathLst>
              <a:path w="9751482" h="1143000">
                <a:moveTo>
                  <a:pt x="0" y="1143000"/>
                </a:moveTo>
                <a:lnTo>
                  <a:pt x="9751482" y="1143000"/>
                </a:lnTo>
                <a:lnTo>
                  <a:pt x="9751482" y="0"/>
                </a:lnTo>
                <a:lnTo>
                  <a:pt x="0" y="0"/>
                </a:lnTo>
                <a:lnTo>
                  <a:pt x="0" y="114300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4" name="object 4"/>
          <p:cNvSpPr txBox="1"/>
          <p:nvPr/>
        </p:nvSpPr>
        <p:spPr>
          <a:xfrm>
            <a:off x="1596168" y="645149"/>
            <a:ext cx="6366767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S</a:t>
            </a:r>
            <a:r>
              <a:rPr lang="es-MX" sz="44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olución</a:t>
            </a: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 de problemas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943100" y="5029200"/>
            <a:ext cx="1277541" cy="533400"/>
          </a:xfrm>
          <a:custGeom>
            <a:avLst/>
            <a:gdLst/>
            <a:ahLst/>
            <a:cxnLst/>
            <a:rect l="l" t="t" r="r" b="b"/>
            <a:pathLst>
              <a:path w="1703388" h="711200">
                <a:moveTo>
                  <a:pt x="0" y="0"/>
                </a:moveTo>
                <a:lnTo>
                  <a:pt x="1703388" y="0"/>
                </a:lnTo>
                <a:lnTo>
                  <a:pt x="1703388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6" name="object 6"/>
          <p:cNvSpPr txBox="1"/>
          <p:nvPr/>
        </p:nvSpPr>
        <p:spPr>
          <a:xfrm>
            <a:off x="2002154" y="5062727"/>
            <a:ext cx="1151573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4" dirty="0">
                <a:latin typeface="Verdana"/>
                <a:cs typeface="Verdana"/>
              </a:rPr>
              <a:t>En</a:t>
            </a:r>
            <a:r>
              <a:rPr sz="1500" spc="-11" dirty="0">
                <a:latin typeface="Verdana"/>
                <a:cs typeface="Verdana"/>
              </a:rPr>
              <a:t>te</a:t>
            </a:r>
            <a:r>
              <a:rPr sz="1500" spc="-15" dirty="0">
                <a:latin typeface="Verdana"/>
                <a:cs typeface="Verdana"/>
              </a:rPr>
              <a:t>n</a:t>
            </a:r>
            <a:r>
              <a:rPr sz="1500" dirty="0">
                <a:latin typeface="Verdana"/>
                <a:cs typeface="Verdana"/>
              </a:rPr>
              <a:t>d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spc="-4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 </a:t>
            </a:r>
            <a:r>
              <a:rPr sz="1500" dirty="0">
                <a:latin typeface="Verdana"/>
                <a:cs typeface="Verdana"/>
              </a:rPr>
              <a:t>p</a:t>
            </a:r>
            <a:r>
              <a:rPr sz="1500" spc="-15" dirty="0">
                <a:latin typeface="Verdana"/>
                <a:cs typeface="Verdana"/>
              </a:rPr>
              <a:t>ro</a:t>
            </a:r>
            <a:r>
              <a:rPr sz="1500" dirty="0">
                <a:latin typeface="Verdana"/>
                <a:cs typeface="Verdana"/>
              </a:rPr>
              <a:t>bl</a:t>
            </a:r>
            <a:r>
              <a:rPr sz="1500" spc="-15" dirty="0">
                <a:latin typeface="Verdana"/>
                <a:cs typeface="Verdana"/>
              </a:rPr>
              <a:t>ema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881439" y="3049597"/>
            <a:ext cx="1796227" cy="17991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8" name="object 8"/>
          <p:cNvSpPr/>
          <p:nvPr/>
        </p:nvSpPr>
        <p:spPr>
          <a:xfrm>
            <a:off x="1617760" y="2785052"/>
            <a:ext cx="1698271" cy="21352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9" name="object 9"/>
          <p:cNvSpPr/>
          <p:nvPr/>
        </p:nvSpPr>
        <p:spPr>
          <a:xfrm>
            <a:off x="6926197" y="3187314"/>
            <a:ext cx="988234" cy="102699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0" name="object 10"/>
          <p:cNvSpPr/>
          <p:nvPr/>
        </p:nvSpPr>
        <p:spPr>
          <a:xfrm>
            <a:off x="6343650" y="3755898"/>
            <a:ext cx="1143000" cy="71094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1" name="object 11"/>
          <p:cNvSpPr/>
          <p:nvPr/>
        </p:nvSpPr>
        <p:spPr>
          <a:xfrm>
            <a:off x="4276725" y="5029200"/>
            <a:ext cx="1152525" cy="533400"/>
          </a:xfrm>
          <a:custGeom>
            <a:avLst/>
            <a:gdLst/>
            <a:ahLst/>
            <a:cxnLst/>
            <a:rect l="l" t="t" r="r" b="b"/>
            <a:pathLst>
              <a:path w="1536700" h="711200">
                <a:moveTo>
                  <a:pt x="0" y="0"/>
                </a:moveTo>
                <a:lnTo>
                  <a:pt x="1536700" y="0"/>
                </a:lnTo>
                <a:lnTo>
                  <a:pt x="1536700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2" name="object 12"/>
          <p:cNvSpPr txBox="1"/>
          <p:nvPr/>
        </p:nvSpPr>
        <p:spPr>
          <a:xfrm>
            <a:off x="4335780" y="5062727"/>
            <a:ext cx="1026795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/>
            <a:r>
              <a:rPr sz="1500" spc="-19" dirty="0">
                <a:latin typeface="Verdana"/>
                <a:cs typeface="Verdana"/>
              </a:rPr>
              <a:t>D</a:t>
            </a:r>
            <a:r>
              <a:rPr sz="1500" spc="-8" dirty="0">
                <a:latin typeface="Verdana"/>
                <a:cs typeface="Verdana"/>
              </a:rPr>
              <a:t>i</a:t>
            </a:r>
            <a:r>
              <a:rPr sz="1500" spc="-15" dirty="0">
                <a:latin typeface="Verdana"/>
                <a:cs typeface="Verdana"/>
              </a:rPr>
              <a:t>seña</a:t>
            </a:r>
            <a:r>
              <a:rPr sz="1500" spc="-8" dirty="0">
                <a:latin typeface="Verdana"/>
                <a:cs typeface="Verdana"/>
              </a:rPr>
              <a:t>r</a:t>
            </a:r>
            <a:endParaRPr sz="1500">
              <a:latin typeface="Verdana"/>
              <a:cs typeface="Verdana"/>
            </a:endParaRPr>
          </a:p>
          <a:p>
            <a:pPr marL="9525"/>
            <a:r>
              <a:rPr sz="1500" dirty="0">
                <a:latin typeface="Verdana"/>
                <a:cs typeface="Verdana"/>
              </a:rPr>
              <a:t>la</a:t>
            </a:r>
            <a:r>
              <a:rPr sz="1500" spc="-8" dirty="0">
                <a:latin typeface="Verdana"/>
                <a:cs typeface="Verdana"/>
              </a:rPr>
              <a:t> </a:t>
            </a:r>
            <a:r>
              <a:rPr sz="1500" spc="-15" dirty="0">
                <a:latin typeface="Verdana"/>
                <a:cs typeface="Verdana"/>
              </a:rPr>
              <a:t>so</a:t>
            </a:r>
            <a:r>
              <a:rPr sz="1500" dirty="0">
                <a:latin typeface="Verdana"/>
                <a:cs typeface="Verdana"/>
              </a:rPr>
              <a:t>l</a:t>
            </a:r>
            <a:r>
              <a:rPr sz="1500" spc="-4" dirty="0">
                <a:latin typeface="Verdana"/>
                <a:cs typeface="Verdana"/>
              </a:rPr>
              <a:t>u</a:t>
            </a:r>
            <a:r>
              <a:rPr sz="1500" spc="-15" dirty="0">
                <a:latin typeface="Verdana"/>
                <a:cs typeface="Verdana"/>
              </a:rPr>
              <a:t>c</a:t>
            </a:r>
            <a:r>
              <a:rPr sz="1500" dirty="0">
                <a:latin typeface="Verdana"/>
                <a:cs typeface="Verdana"/>
              </a:rPr>
              <a:t>i</a:t>
            </a:r>
            <a:r>
              <a:rPr sz="1500" spc="-4" dirty="0">
                <a:latin typeface="Verdana"/>
                <a:cs typeface="Verdana"/>
              </a:rPr>
              <a:t>ó</a:t>
            </a:r>
            <a:r>
              <a:rPr sz="1500" spc="-11" dirty="0">
                <a:latin typeface="Verdana"/>
                <a:cs typeface="Verdana"/>
              </a:rPr>
              <a:t>n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6572251" y="5029200"/>
            <a:ext cx="1069181" cy="533400"/>
          </a:xfrm>
          <a:custGeom>
            <a:avLst/>
            <a:gdLst/>
            <a:ahLst/>
            <a:cxnLst/>
            <a:rect l="l" t="t" r="r" b="b"/>
            <a:pathLst>
              <a:path w="1425575" h="711200">
                <a:moveTo>
                  <a:pt x="0" y="0"/>
                </a:moveTo>
                <a:lnTo>
                  <a:pt x="1425575" y="0"/>
                </a:lnTo>
                <a:lnTo>
                  <a:pt x="1425575" y="711200"/>
                </a:lnTo>
                <a:lnTo>
                  <a:pt x="0" y="71120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4" name="object 14"/>
          <p:cNvSpPr txBox="1"/>
          <p:nvPr/>
        </p:nvSpPr>
        <p:spPr>
          <a:xfrm>
            <a:off x="6631305" y="5062727"/>
            <a:ext cx="876300" cy="46196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marR="9525"/>
            <a:r>
              <a:rPr sz="1500" spc="-19" dirty="0">
                <a:latin typeface="Verdana"/>
                <a:cs typeface="Verdana"/>
              </a:rPr>
              <a:t>P</a:t>
            </a:r>
            <a:r>
              <a:rPr sz="1500" spc="-11" dirty="0">
                <a:latin typeface="Verdana"/>
                <a:cs typeface="Verdana"/>
              </a:rPr>
              <a:t>r</a:t>
            </a:r>
            <a:r>
              <a:rPr sz="1500" spc="-15" dirty="0">
                <a:latin typeface="Verdana"/>
                <a:cs typeface="Verdana"/>
              </a:rPr>
              <a:t>o</a:t>
            </a:r>
            <a:r>
              <a:rPr sz="1500" dirty="0">
                <a:latin typeface="Verdana"/>
                <a:cs typeface="Verdana"/>
              </a:rPr>
              <a:t>b</a:t>
            </a:r>
            <a:r>
              <a:rPr sz="1500" spc="-15" dirty="0">
                <a:latin typeface="Verdana"/>
                <a:cs typeface="Verdana"/>
              </a:rPr>
              <a:t>a</a:t>
            </a:r>
            <a:r>
              <a:rPr sz="1500" spc="-8" dirty="0">
                <a:latin typeface="Verdana"/>
                <a:cs typeface="Verdana"/>
              </a:rPr>
              <a:t>r </a:t>
            </a:r>
            <a:r>
              <a:rPr sz="1500" spc="-15" dirty="0">
                <a:latin typeface="Verdana"/>
                <a:cs typeface="Verdana"/>
              </a:rPr>
              <a:t>e</a:t>
            </a:r>
            <a:r>
              <a:rPr sz="1500" dirty="0">
                <a:latin typeface="Verdana"/>
                <a:cs typeface="Verdana"/>
              </a:rPr>
              <a:t>l di</a:t>
            </a:r>
            <a:r>
              <a:rPr sz="1500" spc="-15" dirty="0">
                <a:latin typeface="Verdana"/>
                <a:cs typeface="Verdana"/>
              </a:rPr>
              <a:t>señ</a:t>
            </a:r>
            <a:r>
              <a:rPr sz="1500" spc="-11" dirty="0">
                <a:latin typeface="Verdana"/>
                <a:cs typeface="Verdana"/>
              </a:rPr>
              <a:t>o</a:t>
            </a:r>
            <a:endParaRPr sz="1500">
              <a:latin typeface="Verdana"/>
              <a:cs typeface="Verdan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6" name="object 16"/>
          <p:cNvSpPr/>
          <p:nvPr/>
        </p:nvSpPr>
        <p:spPr>
          <a:xfrm>
            <a:off x="3486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7" name="object 17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435433" y="457200"/>
                </a:moveTo>
                <a:lnTo>
                  <a:pt x="0" y="457200"/>
                </a:lnTo>
                <a:lnTo>
                  <a:pt x="217699" y="685800"/>
                </a:lnTo>
                <a:lnTo>
                  <a:pt x="435433" y="457200"/>
                </a:lnTo>
                <a:close/>
              </a:path>
              <a:path w="762000" h="685800">
                <a:moveTo>
                  <a:pt x="762000" y="0"/>
                </a:moveTo>
                <a:lnTo>
                  <a:pt x="108866" y="0"/>
                </a:lnTo>
                <a:lnTo>
                  <a:pt x="108866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8" name="object 18"/>
          <p:cNvSpPr/>
          <p:nvPr/>
        </p:nvSpPr>
        <p:spPr>
          <a:xfrm>
            <a:off x="2286000" y="2171700"/>
            <a:ext cx="571500" cy="514350"/>
          </a:xfrm>
          <a:custGeom>
            <a:avLst/>
            <a:gdLst/>
            <a:ahLst/>
            <a:cxnLst/>
            <a:rect l="l" t="t" r="r" b="b"/>
            <a:pathLst>
              <a:path w="762000" h="685800">
                <a:moveTo>
                  <a:pt x="217699" y="685800"/>
                </a:moveTo>
                <a:lnTo>
                  <a:pt x="435433" y="457200"/>
                </a:lnTo>
                <a:lnTo>
                  <a:pt x="326566" y="457200"/>
                </a:lnTo>
                <a:lnTo>
                  <a:pt x="326566" y="228600"/>
                </a:lnTo>
                <a:lnTo>
                  <a:pt x="762000" y="228600"/>
                </a:lnTo>
                <a:lnTo>
                  <a:pt x="762000" y="0"/>
                </a:lnTo>
                <a:lnTo>
                  <a:pt x="108867" y="0"/>
                </a:lnTo>
                <a:lnTo>
                  <a:pt x="108867" y="457200"/>
                </a:lnTo>
                <a:lnTo>
                  <a:pt x="0" y="457200"/>
                </a:lnTo>
                <a:lnTo>
                  <a:pt x="217699" y="68580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19" name="object 19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685800" y="326566"/>
                </a:move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326566"/>
                </a:lnTo>
                <a:close/>
              </a:path>
              <a:path w="685800" h="762000">
                <a:moveTo>
                  <a:pt x="228600" y="0"/>
                </a:moveTo>
                <a:lnTo>
                  <a:pt x="0" y="217699"/>
                </a:lnTo>
                <a:lnTo>
                  <a:pt x="228600" y="435433"/>
                </a:lnTo>
                <a:lnTo>
                  <a:pt x="228600" y="326566"/>
                </a:lnTo>
                <a:lnTo>
                  <a:pt x="685800" y="326566"/>
                </a:lnTo>
                <a:lnTo>
                  <a:pt x="685800" y="108866"/>
                </a:lnTo>
                <a:lnTo>
                  <a:pt x="228600" y="108866"/>
                </a:lnTo>
                <a:lnTo>
                  <a:pt x="22860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0" name="object 20"/>
          <p:cNvSpPr/>
          <p:nvPr/>
        </p:nvSpPr>
        <p:spPr>
          <a:xfrm>
            <a:off x="6629400" y="2114550"/>
            <a:ext cx="514350" cy="571500"/>
          </a:xfrm>
          <a:custGeom>
            <a:avLst/>
            <a:gdLst/>
            <a:ahLst/>
            <a:cxnLst/>
            <a:rect l="l" t="t" r="r" b="b"/>
            <a:pathLst>
              <a:path w="685800" h="762000">
                <a:moveTo>
                  <a:pt x="0" y="217699"/>
                </a:moveTo>
                <a:lnTo>
                  <a:pt x="228600" y="435433"/>
                </a:lnTo>
                <a:lnTo>
                  <a:pt x="228600" y="326566"/>
                </a:lnTo>
                <a:lnTo>
                  <a:pt x="457200" y="326566"/>
                </a:lnTo>
                <a:lnTo>
                  <a:pt x="457200" y="762000"/>
                </a:lnTo>
                <a:lnTo>
                  <a:pt x="685800" y="762000"/>
                </a:lnTo>
                <a:lnTo>
                  <a:pt x="685800" y="108867"/>
                </a:lnTo>
                <a:lnTo>
                  <a:pt x="228600" y="108867"/>
                </a:lnTo>
                <a:lnTo>
                  <a:pt x="228600" y="0"/>
                </a:lnTo>
                <a:lnTo>
                  <a:pt x="0" y="217699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1" name="object 21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2" name="object 22"/>
          <p:cNvSpPr/>
          <p:nvPr/>
        </p:nvSpPr>
        <p:spPr>
          <a:xfrm>
            <a:off x="308610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3" name="object 23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4" name="object 24"/>
          <p:cNvSpPr/>
          <p:nvPr/>
        </p:nvSpPr>
        <p:spPr>
          <a:xfrm>
            <a:off x="39433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5" name="object 25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6" name="object 26"/>
          <p:cNvSpPr/>
          <p:nvPr/>
        </p:nvSpPr>
        <p:spPr>
          <a:xfrm>
            <a:off x="48577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7" name="object 27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228598" y="0"/>
                </a:moveTo>
                <a:lnTo>
                  <a:pt x="0" y="266700"/>
                </a:lnTo>
                <a:lnTo>
                  <a:pt x="228598" y="533400"/>
                </a:lnTo>
                <a:lnTo>
                  <a:pt x="228598" y="400050"/>
                </a:lnTo>
                <a:lnTo>
                  <a:pt x="914400" y="400050"/>
                </a:lnTo>
                <a:lnTo>
                  <a:pt x="914400" y="133350"/>
                </a:lnTo>
                <a:lnTo>
                  <a:pt x="228598" y="133350"/>
                </a:lnTo>
                <a:lnTo>
                  <a:pt x="22859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8" name="object 28"/>
          <p:cNvSpPr/>
          <p:nvPr/>
        </p:nvSpPr>
        <p:spPr>
          <a:xfrm>
            <a:off x="5772150" y="2057400"/>
            <a:ext cx="685800" cy="400050"/>
          </a:xfrm>
          <a:custGeom>
            <a:avLst/>
            <a:gdLst/>
            <a:ahLst/>
            <a:cxnLst/>
            <a:rect l="l" t="t" r="r" b="b"/>
            <a:pathLst>
              <a:path w="914400" h="533400">
                <a:moveTo>
                  <a:pt x="914400" y="133350"/>
                </a:moveTo>
                <a:lnTo>
                  <a:pt x="228599" y="133350"/>
                </a:lnTo>
                <a:lnTo>
                  <a:pt x="228599" y="0"/>
                </a:lnTo>
                <a:lnTo>
                  <a:pt x="0" y="266700"/>
                </a:lnTo>
                <a:lnTo>
                  <a:pt x="228599" y="533400"/>
                </a:lnTo>
                <a:lnTo>
                  <a:pt x="228599" y="400050"/>
                </a:lnTo>
                <a:lnTo>
                  <a:pt x="914400" y="400050"/>
                </a:lnTo>
                <a:lnTo>
                  <a:pt x="91440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29" name="object 29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533400" y="628648"/>
                </a:moveTo>
                <a:lnTo>
                  <a:pt x="0" y="628648"/>
                </a:lnTo>
                <a:lnTo>
                  <a:pt x="266700" y="838200"/>
                </a:lnTo>
                <a:lnTo>
                  <a:pt x="533400" y="628648"/>
                </a:lnTo>
                <a:close/>
              </a:path>
              <a:path w="533400" h="838200">
                <a:moveTo>
                  <a:pt x="400050" y="0"/>
                </a:moveTo>
                <a:lnTo>
                  <a:pt x="133350" y="0"/>
                </a:lnTo>
                <a:lnTo>
                  <a:pt x="133350" y="628648"/>
                </a:lnTo>
                <a:lnTo>
                  <a:pt x="400050" y="628648"/>
                </a:lnTo>
                <a:lnTo>
                  <a:pt x="400050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0" name="object 30"/>
          <p:cNvSpPr/>
          <p:nvPr/>
        </p:nvSpPr>
        <p:spPr>
          <a:xfrm>
            <a:off x="4457700" y="2514600"/>
            <a:ext cx="400050" cy="628650"/>
          </a:xfrm>
          <a:custGeom>
            <a:avLst/>
            <a:gdLst/>
            <a:ahLst/>
            <a:cxnLst/>
            <a:rect l="l" t="t" r="r" b="b"/>
            <a:pathLst>
              <a:path w="533400" h="838200">
                <a:moveTo>
                  <a:pt x="400049" y="0"/>
                </a:moveTo>
                <a:lnTo>
                  <a:pt x="400049" y="628649"/>
                </a:lnTo>
                <a:lnTo>
                  <a:pt x="533400" y="628649"/>
                </a:lnTo>
                <a:lnTo>
                  <a:pt x="266700" y="838200"/>
                </a:lnTo>
                <a:lnTo>
                  <a:pt x="0" y="628649"/>
                </a:lnTo>
                <a:lnTo>
                  <a:pt x="133349" y="628649"/>
                </a:lnTo>
                <a:lnTo>
                  <a:pt x="133349" y="0"/>
                </a:lnTo>
                <a:lnTo>
                  <a:pt x="400049" y="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1" name="object 31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514348" y="0"/>
                </a:moveTo>
                <a:lnTo>
                  <a:pt x="514348" y="133350"/>
                </a:lnTo>
                <a:lnTo>
                  <a:pt x="0" y="133350"/>
                </a:lnTo>
                <a:lnTo>
                  <a:pt x="0" y="400050"/>
                </a:lnTo>
                <a:lnTo>
                  <a:pt x="514348" y="400050"/>
                </a:lnTo>
                <a:lnTo>
                  <a:pt x="514348" y="533400"/>
                </a:lnTo>
                <a:lnTo>
                  <a:pt x="685800" y="266700"/>
                </a:lnTo>
                <a:lnTo>
                  <a:pt x="514348" y="0"/>
                </a:lnTo>
                <a:close/>
              </a:path>
            </a:pathLst>
          </a:custGeom>
          <a:solidFill>
            <a:srgbClr val="00B0F0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32" name="object 32"/>
          <p:cNvSpPr/>
          <p:nvPr/>
        </p:nvSpPr>
        <p:spPr>
          <a:xfrm>
            <a:off x="5772150" y="5086350"/>
            <a:ext cx="514350" cy="400050"/>
          </a:xfrm>
          <a:custGeom>
            <a:avLst/>
            <a:gdLst/>
            <a:ahLst/>
            <a:cxnLst/>
            <a:rect l="l" t="t" r="r" b="b"/>
            <a:pathLst>
              <a:path w="685800" h="533400">
                <a:moveTo>
                  <a:pt x="0" y="133350"/>
                </a:moveTo>
                <a:lnTo>
                  <a:pt x="514349" y="133350"/>
                </a:lnTo>
                <a:lnTo>
                  <a:pt x="514349" y="0"/>
                </a:lnTo>
                <a:lnTo>
                  <a:pt x="685800" y="266700"/>
                </a:lnTo>
                <a:lnTo>
                  <a:pt x="514349" y="533400"/>
                </a:lnTo>
                <a:lnTo>
                  <a:pt x="514349" y="400050"/>
                </a:lnTo>
                <a:lnTo>
                  <a:pt x="0" y="400050"/>
                </a:lnTo>
                <a:lnTo>
                  <a:pt x="0" y="133350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673352" y="1580769"/>
            <a:ext cx="5797295" cy="891539"/>
          </a:xfrm>
          <a:custGeom>
            <a:avLst/>
            <a:gdLst/>
            <a:ahLst/>
            <a:cxnLst/>
            <a:rect l="l" t="t" r="r" b="b"/>
            <a:pathLst>
              <a:path w="7729727" h="1188719">
                <a:moveTo>
                  <a:pt x="0" y="1188719"/>
                </a:moveTo>
                <a:lnTo>
                  <a:pt x="7729727" y="1188719"/>
                </a:lnTo>
                <a:lnTo>
                  <a:pt x="7729727" y="0"/>
                </a:lnTo>
                <a:lnTo>
                  <a:pt x="0" y="0"/>
                </a:lnTo>
                <a:lnTo>
                  <a:pt x="0" y="118871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sz="1350"/>
          </a:p>
        </p:txBody>
      </p:sp>
      <p:sp>
        <p:nvSpPr>
          <p:cNvPr id="5" name="object 5"/>
          <p:cNvSpPr txBox="1"/>
          <p:nvPr/>
        </p:nvSpPr>
        <p:spPr>
          <a:xfrm>
            <a:off x="1256684" y="1700808"/>
            <a:ext cx="7351375" cy="409265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423863" indent="-414338">
              <a:buClr>
                <a:schemeClr val="accent4">
                  <a:lumMod val="75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y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nd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>
              <a:lnSpc>
                <a:spcPts val="413"/>
              </a:lnSpc>
              <a:spcBef>
                <a:spcPts val="26"/>
              </a:spcBef>
              <a:buClr>
                <a:srgbClr val="9BAFB5"/>
              </a:buClr>
              <a:buFont typeface="Gill Sans MT"/>
              <a:buAutoNum type="arabicPeriod"/>
            </a:pPr>
            <a:endParaRPr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5" dirty="0">
                <a:solidFill>
                  <a:srgbClr val="262626"/>
                </a:solidFill>
                <a:cs typeface="Gill Sans MT"/>
              </a:rPr>
              <a:t>As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gú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ate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ente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ane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qué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ha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Ide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ntifi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56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:</a:t>
            </a: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lang="es-MX"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v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an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pe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r al u</a:t>
            </a:r>
            <a:r>
              <a:rPr lang="es-MX"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ua</a:t>
            </a:r>
            <a:r>
              <a:rPr lang="es-MX"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lang="es-MX"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lang="es-MX" sz="2000" spc="-53" dirty="0">
                <a:solidFill>
                  <a:srgbClr val="262626"/>
                </a:solidFill>
                <a:cs typeface="Gill Sans MT"/>
              </a:rPr>
              <a:t>o</a:t>
            </a:r>
            <a:r>
              <a:rPr lang="es-MX" sz="2000" dirty="0">
                <a:solidFill>
                  <a:srgbClr val="262626"/>
                </a:solidFill>
                <a:cs typeface="Gill Sans MT"/>
              </a:rPr>
              <a:t>.</a:t>
            </a:r>
            <a:endParaRPr lang="es-MX" sz="2000" dirty="0"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dirty="0" err="1">
                <a:solidFill>
                  <a:srgbClr val="262626"/>
                </a:solidFill>
                <a:cs typeface="Gill Sans MT"/>
              </a:rPr>
              <a:t>Re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s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os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5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450"/>
              </a:lnSpc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marL="709613" lvl="1" indent="-357188"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11" dirty="0">
                <a:solidFill>
                  <a:srgbClr val="262626"/>
                </a:solidFill>
                <a:cs typeface="Gill Sans MT"/>
              </a:rPr>
              <a:t>Dat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fó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30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23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pa</a:t>
            </a:r>
            <a:r>
              <a:rPr sz="2000" spc="-4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n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p</a:t>
            </a:r>
            <a:r>
              <a:rPr sz="2000" spc="-45" dirty="0" err="1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11" dirty="0" err="1">
                <a:solidFill>
                  <a:srgbClr val="262626"/>
                </a:solidFill>
                <a:cs typeface="Gill Sans MT"/>
              </a:rPr>
              <a:t>ob</a:t>
            </a:r>
            <a:r>
              <a:rPr sz="2000" spc="-4" dirty="0" err="1">
                <a:solidFill>
                  <a:srgbClr val="262626"/>
                </a:solidFill>
                <a:cs typeface="Gill Sans MT"/>
              </a:rPr>
              <a:t>l</a:t>
            </a:r>
            <a:r>
              <a:rPr sz="2000" dirty="0" err="1">
                <a:solidFill>
                  <a:srgbClr val="262626"/>
                </a:solidFill>
                <a:cs typeface="Gill Sans MT"/>
              </a:rPr>
              <a:t>e</a:t>
            </a:r>
            <a:r>
              <a:rPr sz="2000" spc="-15" dirty="0" err="1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 err="1">
                <a:solidFill>
                  <a:srgbClr val="262626"/>
                </a:solidFill>
                <a:cs typeface="Gill Sans MT"/>
              </a:rPr>
              <a:t>a</a:t>
            </a:r>
            <a:r>
              <a:rPr lang="es-MX" sz="2000" spc="-8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  <a:p>
            <a:pPr lvl="1">
              <a:lnSpc>
                <a:spcPts val="375"/>
              </a:lnSpc>
              <a:spcBef>
                <a:spcPts val="21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375"/>
              </a:lnSpc>
              <a:spcBef>
                <a:spcPts val="14"/>
              </a:spcBef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lvl="1">
              <a:lnSpc>
                <a:spcPts val="750"/>
              </a:lnSpc>
              <a:buClr>
                <a:srgbClr val="9BAFB5"/>
              </a:buClr>
              <a:buFont typeface="Arial"/>
              <a:buChar char="•"/>
            </a:pPr>
            <a:endParaRPr sz="2000" dirty="0"/>
          </a:p>
          <a:p>
            <a:pPr marL="423863" indent="-414338">
              <a:buClr>
                <a:schemeClr val="accent4">
                  <a:lumMod val="50000"/>
                </a:schemeClr>
              </a:buClr>
              <a:buFont typeface="Gill Sans MT"/>
              <a:buAutoNum type="arabicPeriod"/>
              <a:tabLst>
                <a:tab pos="423386" algn="l"/>
              </a:tabLst>
            </a:pP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Ha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er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c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asos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de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u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eba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pa</a:t>
            </a:r>
            <a:r>
              <a:rPr sz="2000" b="1" spc="-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l</a:t>
            </a:r>
            <a:r>
              <a:rPr sz="2000" b="1" spc="4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 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p</a:t>
            </a:r>
            <a:r>
              <a:rPr sz="2000" b="1" spc="-45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r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obl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e</a:t>
            </a:r>
            <a:r>
              <a:rPr sz="2000" b="1" spc="-11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m</a:t>
            </a:r>
            <a:r>
              <a:rPr sz="2000" b="1" spc="-8" dirty="0">
                <a:solidFill>
                  <a:schemeClr val="accent6">
                    <a:lumMod val="75000"/>
                  </a:schemeClr>
                </a:solidFill>
                <a:cs typeface="Gill Sans MT"/>
              </a:rPr>
              <a:t>a.</a:t>
            </a:r>
            <a:endParaRPr sz="2000" b="1" dirty="0">
              <a:solidFill>
                <a:schemeClr val="accent6">
                  <a:lumMod val="75000"/>
                </a:schemeClr>
              </a:solidFill>
              <a:cs typeface="Gill Sans MT"/>
            </a:endParaRPr>
          </a:p>
          <a:p>
            <a:pPr marL="709613" lvl="1" indent="-357188">
              <a:spcBef>
                <a:spcPts val="363"/>
              </a:spcBef>
              <a:buClr>
                <a:schemeClr val="accent4">
                  <a:lumMod val="50000"/>
                </a:schemeClr>
              </a:buClr>
              <a:buFont typeface="Arial"/>
              <a:buChar char="•"/>
              <a:tabLst>
                <a:tab pos="709136" algn="l"/>
              </a:tabLst>
            </a:pPr>
            <a:r>
              <a:rPr sz="2000" spc="-8" dirty="0">
                <a:solidFill>
                  <a:srgbClr val="262626"/>
                </a:solidFill>
                <a:cs typeface="Gill Sans MT"/>
              </a:rPr>
              <a:t>In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cl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u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r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t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o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s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pa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os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que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el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 p</a:t>
            </a:r>
            <a:r>
              <a:rPr sz="2000" spc="-45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og</a:t>
            </a:r>
            <a:r>
              <a:rPr sz="2000" spc="-11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m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a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15" dirty="0">
                <a:solidFill>
                  <a:srgbClr val="262626"/>
                </a:solidFill>
                <a:cs typeface="Gill Sans MT"/>
              </a:rPr>
              <a:t>d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ebe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 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fun</a:t>
            </a:r>
            <a:r>
              <a:rPr sz="2000" spc="-4" dirty="0">
                <a:solidFill>
                  <a:srgbClr val="262626"/>
                </a:solidFill>
                <a:cs typeface="Gill Sans MT"/>
              </a:rPr>
              <a:t>ci</a:t>
            </a:r>
            <a:r>
              <a:rPr sz="2000" spc="-8" dirty="0">
                <a:solidFill>
                  <a:srgbClr val="262626"/>
                </a:solidFill>
                <a:cs typeface="Gill Sans MT"/>
              </a:rPr>
              <a:t>ona</a:t>
            </a:r>
            <a:r>
              <a:rPr sz="2000" spc="-153" dirty="0">
                <a:solidFill>
                  <a:srgbClr val="262626"/>
                </a:solidFill>
                <a:cs typeface="Gill Sans MT"/>
              </a:rPr>
              <a:t>r</a:t>
            </a:r>
            <a:r>
              <a:rPr sz="2000" dirty="0">
                <a:solidFill>
                  <a:srgbClr val="262626"/>
                </a:solidFill>
                <a:cs typeface="Gill Sans MT"/>
              </a:rPr>
              <a:t>.</a:t>
            </a:r>
            <a:endParaRPr sz="2000" dirty="0">
              <a:cs typeface="Gill Sans MT"/>
            </a:endParaRPr>
          </a:p>
        </p:txBody>
      </p:sp>
      <p:sp>
        <p:nvSpPr>
          <p:cNvPr id="6" name="object 4">
            <a:extLst>
              <a:ext uri="{FF2B5EF4-FFF2-40B4-BE49-F238E27FC236}">
                <a16:creationId xmlns:a16="http://schemas.microsoft.com/office/drawing/2014/main" id="{B789E065-4190-442E-8487-98851F10BC1C}"/>
              </a:ext>
            </a:extLst>
          </p:cNvPr>
          <p:cNvSpPr txBox="1"/>
          <p:nvPr/>
        </p:nvSpPr>
        <p:spPr>
          <a:xfrm>
            <a:off x="827584" y="526408"/>
            <a:ext cx="7783423" cy="7991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9525" algn="ctr">
              <a:tabLst>
                <a:tab pos="1599724" algn="l"/>
                <a:tab pos="2064068" algn="l"/>
              </a:tabLst>
            </a:pPr>
            <a:r>
              <a:rPr lang="es-MX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Entender o analizar el problema</a:t>
            </a:r>
            <a:endParaRPr sz="44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14338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989138"/>
            <a:ext cx="7559675" cy="3168650"/>
          </a:xfrm>
        </p:spPr>
        <p:txBody>
          <a:bodyPr/>
          <a:lstStyle/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describe el método mediante el cual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se realiza una tarea.</a:t>
            </a: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25000"/>
              </a:lnSpc>
              <a:spcBef>
                <a:spcPct val="0"/>
              </a:spcBef>
              <a:defRPr/>
            </a:pP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Un </a:t>
            </a:r>
            <a:r>
              <a:rPr lang="es-ES" sz="24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algoritmo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 consiste en una secuencia de instrucciones,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las cuales, realizadas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" sz="2400" dirty="0">
                <a:solidFill>
                  <a:schemeClr val="bg2">
                    <a:lumMod val="25000"/>
                  </a:schemeClr>
                </a:solidFill>
              </a:rPr>
              <a:t>adecuadamente, dan lugar al resultado deseado.</a:t>
            </a:r>
          </a:p>
        </p:txBody>
      </p:sp>
    </p:spTree>
    <p:extLst>
      <p:ext uri="{BB962C8B-B14F-4D97-AF65-F5344CB8AC3E}">
        <p14:creationId xmlns:p14="http://schemas.microsoft.com/office/powerpoint/2010/main" val="7241879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80" name="Rectangle 103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54281" name="Rectangle 1033"/>
          <p:cNvSpPr>
            <a:spLocks noGrp="1" noChangeArrowheads="1"/>
          </p:cNvSpPr>
          <p:nvPr>
            <p:ph type="body" idx="1"/>
          </p:nvPr>
        </p:nvSpPr>
        <p:spPr>
          <a:xfrm>
            <a:off x="663575" y="1639888"/>
            <a:ext cx="8012881" cy="4094162"/>
          </a:xfrm>
        </p:spPr>
        <p:txBody>
          <a:bodyPr>
            <a:normAutofit/>
          </a:bodyPr>
          <a:lstStyle/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r>
              <a:rPr lang="es-MX" sz="2800" b="1" dirty="0">
                <a:solidFill>
                  <a:schemeClr val="accent3">
                    <a:lumMod val="75000"/>
                  </a:schemeClr>
                </a:solidFill>
              </a:rPr>
              <a:t>Características fundamentales</a:t>
            </a:r>
            <a:r>
              <a:rPr lang="es-MX" sz="2800" dirty="0">
                <a:solidFill>
                  <a:schemeClr val="accent3">
                    <a:lumMod val="75000"/>
                  </a:schemeClr>
                </a:solidFill>
              </a:rPr>
              <a:t>:</a:t>
            </a:r>
          </a:p>
          <a:p>
            <a:pPr marL="609600" indent="-609600" eaLnBrk="1" hangingPunct="1">
              <a:lnSpc>
                <a:spcPct val="90000"/>
              </a:lnSpc>
              <a:buFontTx/>
              <a:buNone/>
              <a:defRPr/>
            </a:pPr>
            <a:endParaRPr lang="es-MX" sz="1400" dirty="0">
              <a:solidFill>
                <a:srgbClr val="0070C0"/>
              </a:solidFill>
            </a:endParaRP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preciso 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indicar el orden 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 realización de cada paso.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definido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 dos veces, se debe obtener el mismo resultado cada vez.</a:t>
            </a:r>
          </a:p>
          <a:p>
            <a:pPr marL="609600" indent="-609600" algn="just" eaLnBrk="1" hangingPunct="1">
              <a:lnSpc>
                <a:spcPct val="115000"/>
              </a:lnSpc>
              <a:spcBef>
                <a:spcPts val="600"/>
              </a:spcBef>
              <a:buFontTx/>
              <a:buAutoNum type="arabicPeriod"/>
              <a:defRPr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algoritmo debe ser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finito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Si se sigue un algoritmo, se debe de terminar en algún momento. Tiene un inicio y un fin.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50112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">
            <a:extLst>
              <a:ext uri="{FF2B5EF4-FFF2-40B4-BE49-F238E27FC236}">
                <a16:creationId xmlns:a16="http://schemas.microsoft.com/office/drawing/2014/main" id="{72567182-40ED-41CA-9890-1A176F0EEC91}"/>
              </a:ext>
            </a:extLst>
          </p:cNvPr>
          <p:cNvSpPr txBox="1"/>
          <p:nvPr/>
        </p:nvSpPr>
        <p:spPr>
          <a:xfrm>
            <a:off x="755576" y="2924944"/>
            <a:ext cx="2286000" cy="16686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>
              <a:lnSpc>
                <a:spcPct val="135700"/>
              </a:lnSpc>
            </a:pP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Algori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mo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para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comp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r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ar</a:t>
            </a:r>
            <a:r>
              <a:rPr b="1" spc="-3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un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bo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l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</a:t>
            </a:r>
            <a:r>
              <a:rPr b="1" spc="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o</a:t>
            </a:r>
            <a:r>
              <a:rPr b="1" spc="-30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de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a</a:t>
            </a:r>
            <a:r>
              <a:rPr lang="es-MX"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vión</a:t>
            </a:r>
            <a:r>
              <a:rPr lang="es-MX"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en</a:t>
            </a:r>
            <a:r>
              <a:rPr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es-MX" b="1" spc="-15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I</a:t>
            </a:r>
            <a:r>
              <a:rPr b="1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nterne</a:t>
            </a:r>
            <a:r>
              <a:rPr b="1" spc="5" dirty="0" err="1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t</a:t>
            </a:r>
            <a:r>
              <a:rPr b="1" dirty="0">
                <a:solidFill>
                  <a:schemeClr val="accent5">
                    <a:lumMod val="75000"/>
                  </a:schemeClr>
                </a:solidFill>
                <a:latin typeface="Calibri"/>
                <a:cs typeface="Calibri"/>
              </a:rPr>
              <a:t>:</a:t>
            </a:r>
            <a:endParaRPr dirty="0">
              <a:solidFill>
                <a:schemeClr val="accent5">
                  <a:lumMod val="7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C96CB169-EB3E-4256-A74D-1838915FC831}"/>
              </a:ext>
            </a:extLst>
          </p:cNvPr>
          <p:cNvSpPr txBox="1">
            <a:spLocks/>
          </p:cNvSpPr>
          <p:nvPr/>
        </p:nvSpPr>
        <p:spPr>
          <a:xfrm>
            <a:off x="50488" y="-136230"/>
            <a:ext cx="7748608" cy="1257249"/>
          </a:xfrm>
          <a:prstGeom prst="rect">
            <a:avLst/>
          </a:prstGeom>
        </p:spPr>
        <p:txBody>
          <a:bodyPr vert="horz" wrap="square" lIns="0" tIns="635508" rIns="0" bIns="0" rtlCol="0" anchor="ctr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778000"/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Ejemplo de Algoritmo</a:t>
            </a:r>
          </a:p>
        </p:txBody>
      </p:sp>
      <p:sp>
        <p:nvSpPr>
          <p:cNvPr id="6" name="object 5">
            <a:extLst>
              <a:ext uri="{FF2B5EF4-FFF2-40B4-BE49-F238E27FC236}">
                <a16:creationId xmlns:a16="http://schemas.microsoft.com/office/drawing/2014/main" id="{69A25467-A029-4D80-9D44-B22F2926AC51}"/>
              </a:ext>
            </a:extLst>
          </p:cNvPr>
          <p:cNvSpPr/>
          <p:nvPr/>
        </p:nvSpPr>
        <p:spPr>
          <a:xfrm>
            <a:off x="3924792" y="2179518"/>
            <a:ext cx="3920348" cy="3459283"/>
          </a:xfrm>
          <a:custGeom>
            <a:avLst/>
            <a:gdLst/>
            <a:ahLst/>
            <a:cxnLst/>
            <a:rect l="l" t="t" r="r" b="b"/>
            <a:pathLst>
              <a:path w="3563111" h="3503676">
                <a:moveTo>
                  <a:pt x="0" y="3503676"/>
                </a:moveTo>
                <a:lnTo>
                  <a:pt x="3563112" y="3503676"/>
                </a:lnTo>
                <a:lnTo>
                  <a:pt x="3563112" y="0"/>
                </a:lnTo>
                <a:lnTo>
                  <a:pt x="0" y="0"/>
                </a:lnTo>
                <a:lnTo>
                  <a:pt x="0" y="350367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6">
            <a:extLst>
              <a:ext uri="{FF2B5EF4-FFF2-40B4-BE49-F238E27FC236}">
                <a16:creationId xmlns:a16="http://schemas.microsoft.com/office/drawing/2014/main" id="{6CA25AC4-CA3D-4D9F-9450-B5C12E94FF6A}"/>
              </a:ext>
            </a:extLst>
          </p:cNvPr>
          <p:cNvSpPr txBox="1"/>
          <p:nvPr/>
        </p:nvSpPr>
        <p:spPr>
          <a:xfrm>
            <a:off x="3130914" y="1892935"/>
            <a:ext cx="5508104" cy="403244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 s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tio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aerol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í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nea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agencia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marR="127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origen,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tino,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fecha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y la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cantidad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pe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sonas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Definir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si es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sencil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3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redondo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1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Buscar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Seleccio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vuelo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Int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oducir</a:t>
            </a:r>
            <a:r>
              <a:rPr sz="2000" b="1" spc="-3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servicios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ead</a:t>
            </a:r>
            <a:r>
              <a:rPr sz="2000" b="1" spc="-1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g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ar</a:t>
            </a:r>
            <a:r>
              <a:rPr sz="2000" b="1" spc="-1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bo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5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  <a:buClr>
                <a:schemeClr val="accent4">
                  <a:lumMod val="50000"/>
                </a:schemeClr>
              </a:buClr>
              <a:buFont typeface="Calibri"/>
              <a:buAutoNum type="arabicPeriod"/>
            </a:pP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marL="355600" indent="-342900">
              <a:buClr>
                <a:schemeClr val="accent4">
                  <a:lumMod val="50000"/>
                </a:schemeClr>
              </a:buClr>
              <a:buFont typeface="Calibri"/>
              <a:buAutoNum type="arabicPeriod"/>
              <a:tabLst>
                <a:tab pos="354965" algn="l"/>
              </a:tabLst>
            </a:pP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Recibir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comp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ob</a:t>
            </a:r>
            <a:r>
              <a:rPr sz="2000" b="1" spc="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</a:t>
            </a:r>
            <a:r>
              <a:rPr sz="2000" b="1" spc="-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</a:t>
            </a:r>
            <a:r>
              <a:rPr sz="2000" b="1" spc="-4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</a:t>
            </a:r>
            <a:r>
              <a:rPr sz="2000" b="1" spc="-2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pase</a:t>
            </a:r>
            <a:r>
              <a:rPr sz="2000" b="1" spc="-2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</a:t>
            </a:r>
            <a:r>
              <a:rPr sz="2000" b="1" spc="-15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  <a:r>
              <a:rPr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abordar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3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69925" y="444500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258888" y="2050802"/>
            <a:ext cx="6623050" cy="1071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sigues para venir a clase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284984"/>
            <a:ext cx="3744416" cy="2481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9243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8" name="Rectangle 6"/>
          <p:cNvSpPr>
            <a:spLocks noGrp="1" noChangeArrowheads="1"/>
          </p:cNvSpPr>
          <p:nvPr>
            <p:ph type="title"/>
          </p:nvPr>
        </p:nvSpPr>
        <p:spPr>
          <a:xfrm>
            <a:off x="457200" y="485775"/>
            <a:ext cx="8229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Algoritmos</a:t>
            </a:r>
            <a:endParaRPr lang="es-ES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614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828675" y="2060575"/>
            <a:ext cx="7559675" cy="3024188"/>
          </a:xfrm>
        </p:spPr>
        <p:txBody>
          <a:bodyPr/>
          <a:lstStyle/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En general, el agente que interpreta y realiza las instrucciones se llama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procesador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algn="just" eaLnBrk="1" hangingPunct="1">
              <a:lnSpc>
                <a:spcPct val="125000"/>
              </a:lnSpc>
              <a:buFontTx/>
              <a:buNone/>
            </a:pPr>
            <a:endParaRPr lang="es-MX" sz="1600" dirty="0">
              <a:solidFill>
                <a:schemeClr val="bg2">
                  <a:lumMod val="25000"/>
                </a:schemeClr>
              </a:solidFill>
            </a:endParaRPr>
          </a:p>
          <a:p>
            <a:pPr algn="just" eaLnBrk="1" hangingPunct="1">
              <a:lnSpc>
                <a:spcPct val="125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Un procesador puede ser una persona, una computadora, o cualquier otro sistema electrónico o mecánico.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614265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865</TotalTime>
  <Words>652</Words>
  <Application>Microsoft Office PowerPoint</Application>
  <PresentationFormat>Presentación en pantalla (4:3)</PresentationFormat>
  <Paragraphs>115</Paragraphs>
  <Slides>20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Calibri</vt:lpstr>
      <vt:lpstr>Dom Casual</vt:lpstr>
      <vt:lpstr>Gill Sans MT</vt:lpstr>
      <vt:lpstr>Verdana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Algoritmos</vt:lpstr>
      <vt:lpstr>Algoritmos</vt:lpstr>
      <vt:lpstr>Presentación de PowerPoint</vt:lpstr>
      <vt:lpstr>Presentación de PowerPoint</vt:lpstr>
      <vt:lpstr>Algoritmos</vt:lpstr>
      <vt:lpstr>Algoritmos</vt:lpstr>
      <vt:lpstr>Algoritmos</vt:lpstr>
      <vt:lpstr> ¿Qué es un programa?</vt:lpstr>
      <vt:lpstr> ¿Qué se requiere para escribir un programa?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45</cp:revision>
  <dcterms:created xsi:type="dcterms:W3CDTF">2013-06-11T22:32:36Z</dcterms:created>
  <dcterms:modified xsi:type="dcterms:W3CDTF">2019-08-16T15:27:41Z</dcterms:modified>
</cp:coreProperties>
</file>