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343" r:id="rId3"/>
    <p:sldId id="284" r:id="rId4"/>
    <p:sldId id="259" r:id="rId5"/>
    <p:sldId id="283" r:id="rId6"/>
    <p:sldId id="285" r:id="rId7"/>
    <p:sldId id="258" r:id="rId8"/>
    <p:sldId id="298" r:id="rId9"/>
    <p:sldId id="300" r:id="rId10"/>
    <p:sldId id="301" r:id="rId11"/>
    <p:sldId id="262" r:id="rId12"/>
    <p:sldId id="288" r:id="rId13"/>
    <p:sldId id="289" r:id="rId14"/>
    <p:sldId id="290" r:id="rId15"/>
    <p:sldId id="302" r:id="rId16"/>
    <p:sldId id="303" r:id="rId17"/>
    <p:sldId id="305" r:id="rId18"/>
    <p:sldId id="291" r:id="rId19"/>
    <p:sldId id="292" r:id="rId20"/>
    <p:sldId id="293" r:id="rId21"/>
    <p:sldId id="295" r:id="rId22"/>
    <p:sldId id="296" r:id="rId23"/>
    <p:sldId id="306" r:id="rId24"/>
    <p:sldId id="307" r:id="rId25"/>
    <p:sldId id="308" r:id="rId26"/>
    <p:sldId id="344" r:id="rId27"/>
    <p:sldId id="345" r:id="rId28"/>
    <p:sldId id="346" r:id="rId29"/>
    <p:sldId id="347" r:id="rId30"/>
    <p:sldId id="282" r:id="rId31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897" autoAdjust="0"/>
  </p:normalViewPr>
  <p:slideViewPr>
    <p:cSldViewPr>
      <p:cViewPr varScale="1">
        <p:scale>
          <a:sx n="98" d="100"/>
          <a:sy n="98" d="100"/>
        </p:scale>
        <p:origin x="492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7FCFDD-039F-4F49-853B-F5C19F23CF75}" type="datetimeFigureOut">
              <a:rPr lang="es-MX" smtClean="0"/>
              <a:t>29/08/2019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7662DF-BC41-459C-91F2-8BDB7DA00AEC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07261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186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334400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948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77896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98812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06349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9205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14973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69102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12609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7617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29/08/2019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3059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8/29/2019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1563368" y="2076706"/>
            <a:ext cx="6337935" cy="1266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spc="-20" dirty="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sz="4800" spc="-3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sz="4800" spc="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sz="4800" spc="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800" spc="0" dirty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 dirty="0"/>
          </a:p>
          <a:p>
            <a:pPr marL="411480">
              <a:lnSpc>
                <a:spcPct val="100000"/>
              </a:lnSpc>
            </a:pP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Simples, 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2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800" spc="-10" dirty="0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800" spc="-5" dirty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8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2800" spc="-1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40" name="Imagen 39">
            <a:extLst>
              <a:ext uri="{FF2B5EF4-FFF2-40B4-BE49-F238E27FC236}">
                <a16:creationId xmlns:a16="http://schemas.microsoft.com/office/drawing/2014/main" id="{BBC8D6D7-BAE4-4157-808B-3F212D5AF5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3794" y="1698400"/>
            <a:ext cx="5827639" cy="1559149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5706" y="2726354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19307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8478" y="2285490"/>
            <a:ext cx="4965322" cy="5910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l compuesta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0625" y="1075469"/>
            <a:ext cx="721045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Otra versión del condicional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incluye una alternativa de ejecución si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no se cumple. En la que además de especificar el bloque de código que se desea ejecutar cuando la solución de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(Expresión Lógica) es verdadera (True), se especifica también un bloque de código a ejecutar cuando la solución es falsa (False).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8511DF-6B6D-48DB-8EB7-9667818817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0751" y="2571750"/>
            <a:ext cx="5895975" cy="2458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545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la condicional compuesta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752599" y="2193038"/>
            <a:ext cx="3108187" cy="2023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  <a:p>
            <a:pPr marL="21590" lvl="0"/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32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1DD4DD73-824F-4D79-8002-0251F9532A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5418" y="2303930"/>
            <a:ext cx="4358082" cy="181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2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791200" cy="20566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98192" y="319706"/>
            <a:ext cx="5941071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compuesta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compuesta: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2304" y="2311640"/>
            <a:ext cx="5070495" cy="15555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3000"/>
              </a:lnSpc>
            </a:pP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 x % 2 == 0: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	</a:t>
            </a: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print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 (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x es un número par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)</a:t>
            </a:r>
          </a:p>
          <a:p>
            <a:pPr marL="12700">
              <a:lnSpc>
                <a:spcPts val="3000"/>
              </a:lnSpc>
            </a:pPr>
            <a:r>
              <a:rPr lang="es-MX" b="1" dirty="0" err="1">
                <a:solidFill>
                  <a:schemeClr val="bg1"/>
                </a:solidFill>
                <a:latin typeface="Arial"/>
                <a:cs typeface="Arial"/>
              </a:rPr>
              <a:t>else</a:t>
            </a:r>
            <a:r>
              <a:rPr lang="es-MX" b="1" dirty="0">
                <a:solidFill>
                  <a:schemeClr val="bg1"/>
                </a:solidFill>
                <a:latin typeface="Arial"/>
                <a:cs typeface="Arial"/>
              </a:rPr>
              <a:t>:</a:t>
            </a:r>
          </a:p>
          <a:p>
            <a:pPr marL="12700">
              <a:lnSpc>
                <a:spcPts val="3000"/>
              </a:lnSpc>
            </a:pP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lang="es-MX" b="1" dirty="0" err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lang="es-MX" b="1" dirty="0">
                <a:solidFill>
                  <a:srgbClr val="FFFFFF"/>
                </a:solidFill>
                <a:latin typeface="Arial"/>
                <a:cs typeface="Arial"/>
              </a:rPr>
              <a:t> ("x es un número impar")</a:t>
            </a:r>
          </a:p>
        </p:txBody>
      </p:sp>
      <p:sp>
        <p:nvSpPr>
          <p:cNvPr id="20" name="object 20"/>
          <p:cNvSpPr/>
          <p:nvPr/>
        </p:nvSpPr>
        <p:spPr>
          <a:xfrm>
            <a:off x="3733800" y="237492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4486435" y="2346960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9173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77610" y="4592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10232"/>
            <a:ext cx="5758405" cy="25189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Despliega un mensaje donde diga si un alumno aprobó o reprobó un curso.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El usuario introduce las calificaciones de sus dos parciales. Las calificaciones van en el rango de 0 a 100.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La calificación final mínima aprobatoria es 70 y es el resultado del promedio de los dos parciales.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51999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8" name="object 26">
            <a:extLst>
              <a:ext uri="{FF2B5EF4-FFF2-40B4-BE49-F238E27FC236}">
                <a16:creationId xmlns:a16="http://schemas.microsoft.com/office/drawing/2014/main" id="{2A77E13A-98FD-4F73-9CAC-B813657E1B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107B306D-BE4C-4135-91C0-7EC25E1CC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35240" y="148948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74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13173249-7DF8-43BA-AE83-E97EF105511C}"/>
              </a:ext>
            </a:extLst>
          </p:cNvPr>
          <p:cNvSpPr txBox="1"/>
          <p:nvPr/>
        </p:nvSpPr>
        <p:spPr>
          <a:xfrm>
            <a:off x="2736389" y="1482852"/>
            <a:ext cx="4972686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Introduce el parcial 1 (p1)</a:t>
            </a:r>
          </a:p>
          <a:p>
            <a:pPr marL="342900" indent="-342900">
              <a:buAutoNum type="arabicPeriod"/>
            </a:pPr>
            <a:r>
              <a:rPr lang="es-MX" sz="2400" dirty="0"/>
              <a:t>Introduce el parcial 2 (p2)</a:t>
            </a:r>
          </a:p>
          <a:p>
            <a:pPr marL="342900" indent="-342900">
              <a:buAutoNum type="arabicPeriod"/>
            </a:pPr>
            <a:r>
              <a:rPr lang="es-MX" sz="2400" dirty="0"/>
              <a:t>promedio = (p1+p2)/2</a:t>
            </a:r>
          </a:p>
          <a:p>
            <a:pPr marL="342900" indent="-342900">
              <a:buAutoNum type="arabicPeriod"/>
            </a:pPr>
            <a:r>
              <a:rPr lang="es-MX" sz="2400" dirty="0"/>
              <a:t>Si (promedio &gt;= 70)</a:t>
            </a:r>
          </a:p>
          <a:p>
            <a:r>
              <a:rPr lang="es-MX" sz="2400" dirty="0"/>
              <a:t>    	Escribir(“Aprobado”)</a:t>
            </a:r>
          </a:p>
          <a:p>
            <a:r>
              <a:rPr lang="es-MX" sz="2400" dirty="0"/>
              <a:t>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	Escribir(“Reprobado”)</a:t>
            </a:r>
          </a:p>
        </p:txBody>
      </p:sp>
    </p:spTree>
    <p:extLst>
      <p:ext uri="{BB962C8B-B14F-4D97-AF65-F5344CB8AC3E}">
        <p14:creationId xmlns:p14="http://schemas.microsoft.com/office/powerpoint/2010/main" val="21004476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n 24">
            <a:extLst>
              <a:ext uri="{FF2B5EF4-FFF2-40B4-BE49-F238E27FC236}">
                <a16:creationId xmlns:a16="http://schemas.microsoft.com/office/drawing/2014/main" id="{D35E8957-E4C9-4A65-B3C9-52D2EE4A4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000" y="1633727"/>
            <a:ext cx="4915200" cy="2083264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0" name="object 3">
            <a:extLst>
              <a:ext uri="{FF2B5EF4-FFF2-40B4-BE49-F238E27FC236}">
                <a16:creationId xmlns:a16="http://schemas.microsoft.com/office/drawing/2014/main" id="{7FE3A13B-DBB4-449A-B454-81AAB09D6EA8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6">
            <a:extLst>
              <a:ext uri="{FF2B5EF4-FFF2-40B4-BE49-F238E27FC236}">
                <a16:creationId xmlns:a16="http://schemas.microsoft.com/office/drawing/2014/main" id="{D7317DB9-0440-474B-A9B5-A5549D54AC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4E5724D4-90AE-4787-A1E3-FF116C9F13E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130295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347570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265426"/>
            <a:ext cx="4457574" cy="5715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6812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430625" y="1045464"/>
            <a:ext cx="7210456" cy="137570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Anidamiento: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Es la acción de que una estructura de decisión forme parte del código controlado de otra estructura.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Puede ser que dentro de una estructura condicional exista otra y dentro de ésta otra más, etc. No hay límites en el anidamiento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8"/>
            <a:ext cx="223012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10912" y="113609"/>
            <a:ext cx="5782619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5A4BA28A-85E1-4ACA-BB6B-2AFDB2B20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7800" y="2366727"/>
            <a:ext cx="6172200" cy="2491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431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Estructuras condicionales</a:t>
            </a:r>
          </a:p>
          <a:p>
            <a:pPr>
              <a:defRPr/>
            </a:pPr>
            <a:r>
              <a:rPr lang="es-MX" sz="2400" dirty="0">
                <a:solidFill>
                  <a:schemeClr val="bg1"/>
                </a:solidFill>
              </a:rPr>
              <a:t>Tecnológico de Monterrey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90A23FE-B55A-4AD5-89DD-142724C5D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787999"/>
            <a:ext cx="1959053" cy="1916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901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39024" y="1096532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de una condicional anidada en Python puede tener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472846" y="259651"/>
            <a:ext cx="6070655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40954" y="2009791"/>
            <a:ext cx="2674864" cy="2314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buNone/>
            </a:pP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2400" b="1" dirty="0">
              <a:solidFill>
                <a:schemeClr val="bg1"/>
              </a:solidFill>
            </a:endParaRPr>
          </a:p>
          <a:p>
            <a:pPr marL="745490" marR="0" lvl="0" indent="0" algn="l" rtl="0">
              <a:buNone/>
            </a:pPr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1</a:t>
            </a:r>
          </a:p>
          <a:p>
            <a:pPr marL="21590" lvl="0"/>
            <a:r>
              <a:rPr lang="en-US" sz="2400" b="1" dirty="0" err="1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elif</a:t>
            </a:r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4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2400" b="1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2</a:t>
            </a:r>
            <a:r>
              <a:rPr lang="en-US" sz="24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2 </a:t>
            </a:r>
          </a:p>
          <a:p>
            <a:pPr marL="21590" lvl="0"/>
            <a:r>
              <a:rPr lang="en-US" sz="24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else:</a:t>
            </a:r>
            <a:endParaRPr lang="en-US" sz="2400" b="1" dirty="0">
              <a:solidFill>
                <a:srgbClr val="92D050"/>
              </a:solidFill>
            </a:endParaRPr>
          </a:p>
          <a:p>
            <a:pPr marL="745490" lvl="0"/>
            <a:r>
              <a:rPr lang="en-US" sz="24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3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24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47CEBC3-07FD-4932-936F-C637B38C66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5818" y="2203284"/>
            <a:ext cx="4549290" cy="1836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075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5" y="4869178"/>
            <a:ext cx="244349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6" name="object 40">
            <a:extLst>
              <a:ext uri="{FF2B5EF4-FFF2-40B4-BE49-F238E27FC236}">
                <a16:creationId xmlns:a16="http://schemas.microsoft.com/office/drawing/2014/main" id="{1079DBFA-D193-48A1-B13C-A53F8DA4328A}"/>
              </a:ext>
            </a:extLst>
          </p:cNvPr>
          <p:cNvSpPr/>
          <p:nvPr/>
        </p:nvSpPr>
        <p:spPr>
          <a:xfrm>
            <a:off x="4316678" y="3179826"/>
            <a:ext cx="858774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49">
            <a:extLst>
              <a:ext uri="{FF2B5EF4-FFF2-40B4-BE49-F238E27FC236}">
                <a16:creationId xmlns:a16="http://schemas.microsoft.com/office/drawing/2014/main" id="{1DA0AFE1-4300-4AAB-BE71-0CE3275A38E6}"/>
              </a:ext>
            </a:extLst>
          </p:cNvPr>
          <p:cNvSpPr txBox="1"/>
          <p:nvPr/>
        </p:nvSpPr>
        <p:spPr>
          <a:xfrm>
            <a:off x="1677427" y="2102113"/>
            <a:ext cx="6137275" cy="22047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 dirty="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 elif	x&lt;0: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2400" b="1" spc="-10" dirty="0" err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2400" b="1" spc="0" dirty="0" err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sz="2400" b="1" spc="-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sz="2400" b="1" spc="-5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 dirty="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sz="2400" b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5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sz="2400" b="1" spc="5" dirty="0">
                <a:solidFill>
                  <a:srgbClr val="FFFFFF"/>
                </a:solidFill>
                <a:latin typeface="Arial"/>
                <a:cs typeface="Arial"/>
              </a:rPr>
              <a:t>"x</a:t>
            </a:r>
            <a:r>
              <a:rPr sz="24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cero</a:t>
            </a:r>
            <a:r>
              <a:rPr lang="es-MX" sz="2400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sz="2400"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1427706" y="1922292"/>
            <a:ext cx="6328615" cy="2564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2950855" y="2222160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3703489" y="2194193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3169329" y="2976286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3921963" y="2948319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3947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anidada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6726" y="4889650"/>
            <a:ext cx="218741" cy="2035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E6D1B845-2AC6-4F1D-B137-9CC8A293170C}"/>
              </a:ext>
            </a:extLst>
          </p:cNvPr>
          <p:cNvSpPr/>
          <p:nvPr/>
        </p:nvSpPr>
        <p:spPr>
          <a:xfrm>
            <a:off x="989979" y="1783384"/>
            <a:ext cx="7130654" cy="315008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34630863-6A00-4F5A-ACE3-0B4AC532ED72}"/>
              </a:ext>
            </a:extLst>
          </p:cNvPr>
          <p:cNvSpPr/>
          <p:nvPr/>
        </p:nvSpPr>
        <p:spPr>
          <a:xfrm>
            <a:off x="4297478" y="2069458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22">
            <a:extLst>
              <a:ext uri="{FF2B5EF4-FFF2-40B4-BE49-F238E27FC236}">
                <a16:creationId xmlns:a16="http://schemas.microsoft.com/office/drawing/2014/main" id="{BDEFE7D2-5487-4381-9B5B-707F174CACB1}"/>
              </a:ext>
            </a:extLst>
          </p:cNvPr>
          <p:cNvSpPr txBox="1"/>
          <p:nvPr/>
        </p:nvSpPr>
        <p:spPr>
          <a:xfrm>
            <a:off x="5050112" y="2041491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1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2" name="object 20">
            <a:extLst>
              <a:ext uri="{FF2B5EF4-FFF2-40B4-BE49-F238E27FC236}">
                <a16:creationId xmlns:a16="http://schemas.microsoft.com/office/drawing/2014/main" id="{1C4F8A90-8501-402A-80D7-289BAAC073D8}"/>
              </a:ext>
            </a:extLst>
          </p:cNvPr>
          <p:cNvSpPr/>
          <p:nvPr/>
        </p:nvSpPr>
        <p:spPr>
          <a:xfrm>
            <a:off x="4520263" y="2491379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22">
            <a:extLst>
              <a:ext uri="{FF2B5EF4-FFF2-40B4-BE49-F238E27FC236}">
                <a16:creationId xmlns:a16="http://schemas.microsoft.com/office/drawing/2014/main" id="{576B8C73-FAC2-4EE2-80B5-572E9B3684B8}"/>
              </a:ext>
            </a:extLst>
          </p:cNvPr>
          <p:cNvSpPr txBox="1"/>
          <p:nvPr/>
        </p:nvSpPr>
        <p:spPr>
          <a:xfrm>
            <a:off x="5272897" y="2463412"/>
            <a:ext cx="2953333" cy="19911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co</a:t>
            </a:r>
            <a:r>
              <a:rPr sz="1400" b="1" spc="-10" dirty="0" err="1">
                <a:solidFill>
                  <a:srgbClr val="FFC000"/>
                </a:solidFill>
                <a:latin typeface="Arial"/>
                <a:cs typeface="Arial"/>
              </a:rPr>
              <a:t>n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dic</a:t>
            </a:r>
            <a:r>
              <a:rPr sz="1400" b="1" spc="5" dirty="0" err="1">
                <a:solidFill>
                  <a:srgbClr val="FFC000"/>
                </a:solidFill>
                <a:latin typeface="Arial"/>
                <a:cs typeface="Arial"/>
              </a:rPr>
              <a:t>i</a:t>
            </a:r>
            <a:r>
              <a:rPr sz="1400" b="1" spc="0" dirty="0" err="1">
                <a:solidFill>
                  <a:srgbClr val="FFC000"/>
                </a:solidFill>
                <a:latin typeface="Arial"/>
                <a:cs typeface="Arial"/>
              </a:rPr>
              <a:t>ón</a:t>
            </a:r>
            <a:r>
              <a:rPr lang="es-MX" sz="1400" b="1" spc="0" dirty="0">
                <a:solidFill>
                  <a:srgbClr val="FFC000"/>
                </a:solidFill>
                <a:latin typeface="Arial"/>
                <a:cs typeface="Arial"/>
              </a:rPr>
              <a:t> 2</a:t>
            </a:r>
            <a:endParaRPr sz="1400" dirty="0">
              <a:solidFill>
                <a:srgbClr val="FFC000"/>
              </a:solidFill>
              <a:latin typeface="Arial"/>
              <a:cs typeface="Arial"/>
            </a:endParaRPr>
          </a:p>
        </p:txBody>
      </p:sp>
      <p:sp>
        <p:nvSpPr>
          <p:cNvPr id="34" name="object 15">
            <a:extLst>
              <a:ext uri="{FF2B5EF4-FFF2-40B4-BE49-F238E27FC236}">
                <a16:creationId xmlns:a16="http://schemas.microsoft.com/office/drawing/2014/main" id="{B8266518-765F-4826-BF48-BD687919E094}"/>
              </a:ext>
            </a:extLst>
          </p:cNvPr>
          <p:cNvSpPr txBox="1"/>
          <p:nvPr/>
        </p:nvSpPr>
        <p:spPr>
          <a:xfrm>
            <a:off x="1430415" y="1253369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Otro e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condicional anidada: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4" name="object 27">
            <a:extLst>
              <a:ext uri="{FF2B5EF4-FFF2-40B4-BE49-F238E27FC236}">
                <a16:creationId xmlns:a16="http://schemas.microsoft.com/office/drawing/2014/main" id="{38AB52DC-E9F4-41A5-82E5-103F8EF73AFA}"/>
              </a:ext>
            </a:extLst>
          </p:cNvPr>
          <p:cNvSpPr txBox="1"/>
          <p:nvPr/>
        </p:nvSpPr>
        <p:spPr>
          <a:xfrm>
            <a:off x="2570744" y="1896047"/>
            <a:ext cx="2118995" cy="34512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2800" dirty="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2800" dirty="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2800" dirty="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sz="2800" dirty="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2800" dirty="0">
              <a:latin typeface="Consolas"/>
              <a:cs typeface="Consolas"/>
            </a:endParaRPr>
          </a:p>
        </p:txBody>
      </p:sp>
      <p:sp>
        <p:nvSpPr>
          <p:cNvPr id="28" name="object 29">
            <a:extLst>
              <a:ext uri="{FF2B5EF4-FFF2-40B4-BE49-F238E27FC236}">
                <a16:creationId xmlns:a16="http://schemas.microsoft.com/office/drawing/2014/main" id="{AFD7B74F-4E89-4303-941A-E393E40D3949}"/>
              </a:ext>
            </a:extLst>
          </p:cNvPr>
          <p:cNvSpPr/>
          <p:nvPr/>
        </p:nvSpPr>
        <p:spPr>
          <a:xfrm rot="10800000">
            <a:off x="2570744" y="2337781"/>
            <a:ext cx="142070" cy="1646379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0">
            <a:extLst>
              <a:ext uri="{FF2B5EF4-FFF2-40B4-BE49-F238E27FC236}">
                <a16:creationId xmlns:a16="http://schemas.microsoft.com/office/drawing/2014/main" id="{D265C6CE-66D9-4493-AFCD-CFABD1FA028E}"/>
              </a:ext>
            </a:extLst>
          </p:cNvPr>
          <p:cNvSpPr txBox="1"/>
          <p:nvPr/>
        </p:nvSpPr>
        <p:spPr>
          <a:xfrm>
            <a:off x="696690" y="2693950"/>
            <a:ext cx="1859607" cy="8613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Un if dentro de las acciones</a:t>
            </a:r>
          </a:p>
          <a:p>
            <a:pPr marL="12700" algn="r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si la condición es verdadera</a:t>
            </a:r>
          </a:p>
        </p:txBody>
      </p:sp>
      <p:sp>
        <p:nvSpPr>
          <p:cNvPr id="37" name="object 30">
            <a:extLst>
              <a:ext uri="{FF2B5EF4-FFF2-40B4-BE49-F238E27FC236}">
                <a16:creationId xmlns:a16="http://schemas.microsoft.com/office/drawing/2014/main" id="{84B858B0-BFF8-4F12-87C3-9E7389D5526D}"/>
              </a:ext>
            </a:extLst>
          </p:cNvPr>
          <p:cNvSpPr txBox="1"/>
          <p:nvPr/>
        </p:nvSpPr>
        <p:spPr>
          <a:xfrm>
            <a:off x="4666403" y="4445584"/>
            <a:ext cx="2817019" cy="5146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También puede ir un </a:t>
            </a:r>
            <a:r>
              <a:rPr lang="es-MX" sz="1400" b="1" dirty="0" err="1">
                <a:solidFill>
                  <a:srgbClr val="00AFEF"/>
                </a:solidFill>
                <a:latin typeface="Arial"/>
                <a:cs typeface="Arial"/>
              </a:rPr>
              <a:t>if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 dentro de las acciones del </a:t>
            </a:r>
            <a:r>
              <a:rPr lang="es-MX" sz="1400" b="1" dirty="0" err="1">
                <a:solidFill>
                  <a:srgbClr val="00AFEF"/>
                </a:solidFill>
                <a:latin typeface="Arial"/>
                <a:cs typeface="Arial"/>
              </a:rPr>
              <a:t>else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.</a:t>
            </a:r>
          </a:p>
          <a:p>
            <a:pPr marL="12700" algn="r">
              <a:lnSpc>
                <a:spcPct val="100000"/>
              </a:lnSpc>
            </a:pPr>
            <a:endParaRPr sz="1400" b="1" dirty="0">
              <a:solidFill>
                <a:srgbClr val="00AFEF"/>
              </a:solidFill>
              <a:latin typeface="Arial"/>
              <a:cs typeface="Arial"/>
            </a:endParaRPr>
          </a:p>
        </p:txBody>
      </p:sp>
      <p:sp>
        <p:nvSpPr>
          <p:cNvPr id="38" name="object 20">
            <a:extLst>
              <a:ext uri="{FF2B5EF4-FFF2-40B4-BE49-F238E27FC236}">
                <a16:creationId xmlns:a16="http://schemas.microsoft.com/office/drawing/2014/main" id="{AA182FCE-A8DD-4157-9F5F-D953A1147B6C}"/>
              </a:ext>
            </a:extLst>
          </p:cNvPr>
          <p:cNvSpPr/>
          <p:nvPr/>
        </p:nvSpPr>
        <p:spPr>
          <a:xfrm>
            <a:off x="3883359" y="4577757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48827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Pedir al usuario dos números.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Determina la relación existente entre dos números (mayor, menor o igual).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9769" y="3409950"/>
            <a:ext cx="2929744" cy="1281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5B47BF-EC9F-44E5-B2FD-6171D138C54B}"/>
              </a:ext>
            </a:extLst>
          </p:cNvPr>
          <p:cNvSpPr txBox="1"/>
          <p:nvPr/>
        </p:nvSpPr>
        <p:spPr>
          <a:xfrm>
            <a:off x="2747770" y="1395248"/>
            <a:ext cx="6320030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primer número (n1)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segundo número (n2)</a:t>
            </a:r>
          </a:p>
          <a:p>
            <a:pPr marL="342900" indent="-342900">
              <a:buAutoNum type="arabicPeriod"/>
            </a:pPr>
            <a:r>
              <a:rPr lang="es-MX" sz="2400" dirty="0"/>
              <a:t>Si n1 &gt; n2</a:t>
            </a:r>
          </a:p>
          <a:p>
            <a:pPr lvl="1"/>
            <a:r>
              <a:rPr lang="es-MX" sz="2400" dirty="0"/>
              <a:t>   Escribir(“n1 es mayor que n2”)</a:t>
            </a:r>
          </a:p>
          <a:p>
            <a:pPr lvl="1"/>
            <a:r>
              <a:rPr lang="es-MX" sz="2400" dirty="0" err="1"/>
              <a:t>SiNo</a:t>
            </a:r>
            <a:r>
              <a:rPr lang="es-MX" sz="2400" dirty="0"/>
              <a:t> </a:t>
            </a:r>
          </a:p>
          <a:p>
            <a:pPr lvl="1"/>
            <a:r>
              <a:rPr lang="es-MX" sz="2400" dirty="0"/>
              <a:t>    Si n2 &gt; n1</a:t>
            </a:r>
          </a:p>
          <a:p>
            <a:pPr lvl="1"/>
            <a:r>
              <a:rPr lang="es-MX" sz="2400" dirty="0"/>
              <a:t>         Escribir(“n2 es mayor que n1”)</a:t>
            </a:r>
          </a:p>
          <a:p>
            <a:pPr lvl="1"/>
            <a:r>
              <a:rPr lang="es-MX" sz="2400" dirty="0"/>
              <a:t>    </a:t>
            </a:r>
            <a:r>
              <a:rPr lang="es-MX" sz="2400" dirty="0" err="1"/>
              <a:t>SiNo</a:t>
            </a:r>
            <a:endParaRPr lang="es-MX" sz="2400" dirty="0"/>
          </a:p>
          <a:p>
            <a:pPr lvl="1"/>
            <a:r>
              <a:rPr lang="es-MX" sz="2400" dirty="0"/>
              <a:t>         Escribir(“n1 es igual a n2”)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41A07FA-D004-4079-96C2-96B69CB87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87751" y="1588008"/>
            <a:ext cx="5702408" cy="2355342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21" y="329937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32486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1758383"/>
            <a:ext cx="5609718" cy="23111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Escribir el algoritmo que calcula la corriente de un circuito conociendo el voltaje y la resistencia, suponga que el valor de  la resistencia no puede ser negativo.</a:t>
            </a:r>
          </a:p>
          <a:p>
            <a:pPr marL="469900" lvl="1">
              <a:spcAft>
                <a:spcPts val="600"/>
              </a:spcAft>
            </a:pPr>
            <a:r>
              <a:rPr lang="es-MX" sz="2000" b="1" spc="-20" dirty="0">
                <a:solidFill>
                  <a:srgbClr val="C5DAEB"/>
                </a:solidFill>
                <a:cs typeface="Calibri"/>
              </a:rPr>
              <a:t>I = V / R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Donde I es la corriente, V el voltaje y R la resistencia</a:t>
            </a: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20015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3997373"/>
            <a:ext cx="2141500" cy="936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41681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100584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4E5B47BF-EC9F-44E5-B2FD-6171D138C54B}"/>
              </a:ext>
            </a:extLst>
          </p:cNvPr>
          <p:cNvSpPr txBox="1"/>
          <p:nvPr/>
        </p:nvSpPr>
        <p:spPr>
          <a:xfrm>
            <a:off x="2629027" y="1193291"/>
            <a:ext cx="6388610" cy="37856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s-MX" sz="2400" dirty="0"/>
              <a:t>Pedir el valor del voltaje (v)</a:t>
            </a:r>
          </a:p>
          <a:p>
            <a:pPr marL="342900" indent="-342900">
              <a:buAutoNum type="arabicPeriod"/>
            </a:pPr>
            <a:r>
              <a:rPr lang="es-MX" sz="2400" dirty="0"/>
              <a:t>Pedir el valor de la resistencia (r)</a:t>
            </a:r>
          </a:p>
          <a:p>
            <a:pPr marL="342900" indent="-342900">
              <a:buAutoNum type="arabicPeriod"/>
            </a:pPr>
            <a:r>
              <a:rPr lang="es-MX" sz="2400" dirty="0"/>
              <a:t>Si r es mayor a 0</a:t>
            </a:r>
          </a:p>
          <a:p>
            <a:pPr lvl="1"/>
            <a:r>
              <a:rPr lang="es-MX" sz="2400" dirty="0"/>
              <a:t>   i = v/r</a:t>
            </a:r>
          </a:p>
          <a:p>
            <a:pPr lvl="1"/>
            <a:r>
              <a:rPr lang="es-MX" sz="2400" dirty="0"/>
              <a:t>   Escribir(i) </a:t>
            </a:r>
          </a:p>
          <a:p>
            <a:pPr lvl="1"/>
            <a:r>
              <a:rPr lang="es-MX" sz="2400" dirty="0" err="1"/>
              <a:t>SiNo</a:t>
            </a:r>
            <a:endParaRPr lang="es-MX" sz="2400" dirty="0"/>
          </a:p>
          <a:p>
            <a:pPr lvl="1"/>
            <a:r>
              <a:rPr lang="es-MX" sz="2400" dirty="0"/>
              <a:t>    Si r es igual a 0</a:t>
            </a:r>
          </a:p>
          <a:p>
            <a:pPr lvl="1"/>
            <a:r>
              <a:rPr lang="es-MX" sz="2400" dirty="0"/>
              <a:t>        Escribir (“Error la resistencia es cero”)</a:t>
            </a:r>
          </a:p>
          <a:p>
            <a:pPr lvl="1"/>
            <a:r>
              <a:rPr lang="es-MX" sz="2400" dirty="0"/>
              <a:t>    </a:t>
            </a:r>
            <a:r>
              <a:rPr lang="es-MX" sz="2400" dirty="0" err="1"/>
              <a:t>SiNo</a:t>
            </a:r>
            <a:endParaRPr lang="es-MX" sz="2400" dirty="0"/>
          </a:p>
          <a:p>
            <a:pPr lvl="1"/>
            <a:r>
              <a:rPr lang="es-MX" sz="2400" dirty="0"/>
              <a:t>        Escribir (“Error la resistencia es negativa”)</a:t>
            </a:r>
          </a:p>
        </p:txBody>
      </p:sp>
    </p:spTree>
    <p:extLst>
      <p:ext uri="{BB962C8B-B14F-4D97-AF65-F5344CB8AC3E}">
        <p14:creationId xmlns:p14="http://schemas.microsoft.com/office/powerpoint/2010/main" val="1166464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6B1C4BEA-6F9A-40B7-84CB-0983786EDB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37151" y="1541526"/>
            <a:ext cx="5842041" cy="2612896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5421" y="3299378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643767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1795452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429308" y="313085"/>
            <a:ext cx="6697330" cy="7101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colaborativa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Text Box 3">
            <a:extLst>
              <a:ext uri="{FF2B5EF4-FFF2-40B4-BE49-F238E27FC236}">
                <a16:creationId xmlns:a16="http://schemas.microsoft.com/office/drawing/2014/main" id="{E7024AA5-D506-4AEF-A3B8-E300BF23E9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0563" y="948267"/>
            <a:ext cx="6496633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lvl="0" algn="just" defTabSz="914400" fontAlgn="base"/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El dueño del estacionamiento quiere que le ayudes a calcular el pago de cada auto que utiliza su servicio considerando los siguientes datos: </a:t>
            </a:r>
          </a:p>
          <a:p>
            <a:pPr marL="271463" indent="-271463" algn="just" defTabSz="914400" fontAlgn="base"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El encargado del estacionamiento conoce el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tiempo</a:t>
            </a:r>
            <a:r>
              <a:rPr lang="es-MX" altLang="es-MX" sz="1800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en minutos </a:t>
            </a: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que permaneció el auto en el estacionamiento. </a:t>
            </a:r>
          </a:p>
          <a:p>
            <a:pPr marL="271463" indent="-271463" algn="just" defTabSz="914400" fontAlgn="base"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Con base en el tiempo que permaneció quiere calcular el pago considerando que la </a:t>
            </a:r>
            <a:r>
              <a:rPr lang="es-MX" altLang="es-MX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tarifa por hora es de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$15.00 pesos por hora o fracción</a:t>
            </a: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. </a:t>
            </a:r>
          </a:p>
          <a:p>
            <a:pPr indent="-285750" algn="just" defTabSz="914400" fontAlgn="base"/>
            <a:endParaRPr lang="es-MX" altLang="es-MX" sz="1800" b="1" dirty="0">
              <a:solidFill>
                <a:schemeClr val="accent6">
                  <a:lumMod val="75000"/>
                </a:schemeClr>
              </a:solidFill>
              <a:latin typeface="+mn-lt"/>
              <a:cs typeface="Arial" panose="020B0604020202020204" pitchFamily="34" charset="0"/>
            </a:endParaRPr>
          </a:p>
          <a:p>
            <a:pPr indent="-285750" algn="just" defTabSz="914400" fontAlgn="base"/>
            <a:r>
              <a:rPr lang="es-MX" altLang="es-MX" sz="1800" b="1" dirty="0">
                <a:solidFill>
                  <a:schemeClr val="accent6">
                    <a:lumMod val="75000"/>
                  </a:schemeClr>
                </a:solidFill>
                <a:latin typeface="+mn-lt"/>
                <a:cs typeface="Arial" panose="020B0604020202020204" pitchFamily="34" charset="0"/>
              </a:rPr>
              <a:t>Ejemplos:</a:t>
            </a:r>
          </a:p>
          <a:p>
            <a:pPr marL="285750" indent="-285750" algn="just" defTabSz="914400" fontAlgn="base">
              <a:buFont typeface="Arial" panose="020B0604020202020204" pitchFamily="34" charset="0"/>
              <a:buChar char="•"/>
            </a:pP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En caso de introducir un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tiempo = 120 minutos </a:t>
            </a:r>
            <a:r>
              <a:rPr lang="es-MX" altLang="es-MX" sz="1800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se desplegará lo siguiente: </a:t>
            </a:r>
            <a:r>
              <a:rPr lang="es-MX" altLang="es-MX" sz="1800" b="1" dirty="0">
                <a:solidFill>
                  <a:schemeClr val="bg1"/>
                </a:solidFill>
                <a:latin typeface="+mn-lt"/>
                <a:cs typeface="Arial" panose="020B0604020202020204" pitchFamily="34" charset="0"/>
              </a:rPr>
              <a:t>La tarifa a pagar por el vehículo es de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  <a:cs typeface="Arial" panose="020B0604020202020204" pitchFamily="34" charset="0"/>
              </a:rPr>
              <a:t>30 pesos</a:t>
            </a:r>
          </a:p>
          <a:p>
            <a:pPr marL="285750" indent="-285750" algn="just" defTabSz="914400" fontAlgn="base">
              <a:buFont typeface="Arial" panose="020B0604020202020204" pitchFamily="34" charset="0"/>
              <a:buChar char="•"/>
            </a:pPr>
            <a:r>
              <a:rPr lang="es-MX" altLang="es-MX" sz="1800" b="1" dirty="0">
                <a:solidFill>
                  <a:schemeClr val="bg1"/>
                </a:solidFill>
                <a:latin typeface="+mn-lt"/>
              </a:rPr>
              <a:t>En caso de introducir un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</a:rPr>
              <a:t>tiempo = 125 minutos </a:t>
            </a:r>
            <a:r>
              <a:rPr lang="es-MX" altLang="es-MX" sz="1800" b="1" dirty="0">
                <a:solidFill>
                  <a:schemeClr val="bg1"/>
                </a:solidFill>
                <a:latin typeface="+mn-lt"/>
              </a:rPr>
              <a:t>se desplegará lo siguiente: La tarifa a pagar por el vehículo es de </a:t>
            </a:r>
            <a:r>
              <a:rPr lang="es-MX" altLang="es-MX" sz="1800" b="1" dirty="0">
                <a:solidFill>
                  <a:srgbClr val="FFC000"/>
                </a:solidFill>
                <a:latin typeface="+mn-lt"/>
              </a:rPr>
              <a:t>45 pesos</a:t>
            </a:r>
            <a:endParaRPr lang="es-ES" altLang="es-MX" sz="1800" b="1" dirty="0">
              <a:solidFill>
                <a:srgbClr val="FFC000"/>
              </a:solidFill>
              <a:latin typeface="+mn-lt"/>
            </a:endParaRPr>
          </a:p>
        </p:txBody>
      </p:sp>
      <p:pic>
        <p:nvPicPr>
          <p:cNvPr id="29" name="Picture 2">
            <a:extLst>
              <a:ext uri="{FF2B5EF4-FFF2-40B4-BE49-F238E27FC236}">
                <a16:creationId xmlns:a16="http://schemas.microsoft.com/office/drawing/2014/main" id="{6FA70B01-A3D6-4337-9453-9F370BF43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-35453"/>
            <a:ext cx="1143000" cy="9519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1814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24200" y="260236"/>
            <a:ext cx="3289618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08299" y="1228497"/>
            <a:ext cx="6577867" cy="298764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ts val="3000"/>
              </a:lnSpc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la estructura de código en la cual una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condición </a:t>
            </a:r>
            <a:r>
              <a:rPr lang="es-MX" sz="2000" b="1" i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(expresión lógica)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  <a:sym typeface="Georgia"/>
              </a:rPr>
              <a:t> </a:t>
            </a: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determina la ejecución de un bloque de código por única vez.</a:t>
            </a:r>
          </a:p>
          <a:p>
            <a:pPr marL="12700" marR="12700" algn="just">
              <a:spcAft>
                <a:spcPts val="12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Esta estructura puede ser de tres tipos: 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simple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compuesta</a:t>
            </a:r>
          </a:p>
          <a:p>
            <a:pPr marL="469900" marR="12700" indent="-457200" algn="just">
              <a:spcAft>
                <a:spcPts val="1200"/>
              </a:spcAft>
              <a:buFont typeface="+mj-lt"/>
              <a:buAutoNum type="arabicPeriod"/>
            </a:pPr>
            <a:r>
              <a:rPr lang="es-MX" sz="2000" dirty="0">
                <a:solidFill>
                  <a:srgbClr val="C5DAEB"/>
                </a:solidFill>
                <a:cs typeface="Calibri"/>
                <a:sym typeface="Georgia"/>
              </a:rPr>
              <a:t>Condicional anidada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686052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5" y="4869178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30</a:t>
            </a:fld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70379" y="2255271"/>
            <a:ext cx="5829174" cy="6832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3600" dirty="0" err="1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161288"/>
            <a:ext cx="6912086" cy="15628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Toma una decisión referente a la acción de ejecutar un bloque de código, basándose en el resultado (verdadero o falso) de una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" marR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Cuando se ejecuta la condicional simple, primero se evalúa la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condición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i="1" dirty="0">
                <a:solidFill>
                  <a:srgbClr val="C5DAEB"/>
                </a:solidFill>
                <a:cs typeface="Calibri"/>
              </a:rPr>
              <a:t>Expresión lógica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), si el resultado es verdadero (true) entonces se ejecutan las instrucciones del Código del </a:t>
            </a: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33B862AD-C940-46C1-A0C5-13F297C832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0" y="2803963"/>
            <a:ext cx="4724399" cy="2198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29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11645" y="1257500"/>
            <a:ext cx="6846555" cy="594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La estructura básica de la condicional simple en Python tiene la siguiente forma: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7" name="object 14">
            <a:extLst>
              <a:ext uri="{FF2B5EF4-FFF2-40B4-BE49-F238E27FC236}">
                <a16:creationId xmlns:a16="http://schemas.microsoft.com/office/drawing/2014/main" id="{3377A7EF-D2C8-413B-A257-11F71BB5E82C}"/>
              </a:ext>
            </a:extLst>
          </p:cNvPr>
          <p:cNvSpPr txBox="1"/>
          <p:nvPr/>
        </p:nvSpPr>
        <p:spPr>
          <a:xfrm>
            <a:off x="2539945" y="223237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9" name="Google Shape;65;p9">
            <a:extLst>
              <a:ext uri="{FF2B5EF4-FFF2-40B4-BE49-F238E27FC236}">
                <a16:creationId xmlns:a16="http://schemas.microsoft.com/office/drawing/2014/main" id="{DD55D289-0BCE-4A13-8697-AACC8060C7AC}"/>
              </a:ext>
            </a:extLst>
          </p:cNvPr>
          <p:cNvSpPr txBox="1"/>
          <p:nvPr/>
        </p:nvSpPr>
        <p:spPr>
          <a:xfrm>
            <a:off x="1611645" y="2111950"/>
            <a:ext cx="4673636" cy="1497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15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>
                <a:solidFill>
                  <a:srgbClr val="92D05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dirty="0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3200" b="1" dirty="0" err="1">
                <a:solidFill>
                  <a:srgbClr val="FFC000"/>
                </a:solidFill>
                <a:latin typeface="Arial"/>
                <a:ea typeface="Arial"/>
                <a:cs typeface="Arial"/>
                <a:sym typeface="Arial"/>
              </a:rPr>
              <a:t>condición</a:t>
            </a:r>
            <a:r>
              <a:rPr lang="en-US" sz="3200" b="1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 sz="3200" b="1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 err="1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código</a:t>
            </a:r>
            <a:endParaRPr lang="en-US" sz="3200" dirty="0">
              <a:solidFill>
                <a:schemeClr val="bg1"/>
              </a:solidFill>
            </a:endParaRPr>
          </a:p>
          <a:p>
            <a:pPr marL="74549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600" dirty="0">
              <a:solidFill>
                <a:srgbClr val="3333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DCA369E-85A1-4EA3-A25B-5F1ED51121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0786" y="3150246"/>
            <a:ext cx="4283214" cy="199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677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ángulo 27">
            <a:extLst>
              <a:ext uri="{FF2B5EF4-FFF2-40B4-BE49-F238E27FC236}">
                <a16:creationId xmlns:a16="http://schemas.microsoft.com/office/drawing/2014/main" id="{A0381DFF-E6A5-492B-ABFE-F1384AC64533}"/>
              </a:ext>
            </a:extLst>
          </p:cNvPr>
          <p:cNvSpPr/>
          <p:nvPr/>
        </p:nvSpPr>
        <p:spPr>
          <a:xfrm>
            <a:off x="1828800" y="2038350"/>
            <a:ext cx="5562600" cy="22345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82660" y="210029"/>
            <a:ext cx="5200183" cy="635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4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400" spc="-20" dirty="0" err="1">
                <a:solidFill>
                  <a:srgbClr val="18BAD4"/>
                </a:solidFill>
                <a:latin typeface="Calibri"/>
                <a:cs typeface="Calibri"/>
              </a:rPr>
              <a:t>ondicional</a:t>
            </a:r>
            <a:r>
              <a:rPr sz="44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400" spc="-10" dirty="0" err="1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lang="es-MX" sz="4400" spc="-10" dirty="0">
                <a:solidFill>
                  <a:srgbClr val="18BAD4"/>
                </a:solidFill>
                <a:latin typeface="Calibri"/>
                <a:cs typeface="Calibri"/>
              </a:rPr>
              <a:t> simple</a:t>
            </a:r>
            <a:endParaRPr sz="44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70851" y="1408851"/>
            <a:ext cx="7130654" cy="33896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2094230">
              <a:spcAft>
                <a:spcPts val="1200"/>
              </a:spcAft>
            </a:pPr>
            <a:r>
              <a:rPr sz="2000" dirty="0" err="1">
                <a:solidFill>
                  <a:srgbClr val="C5DAEB"/>
                </a:solidFill>
                <a:cs typeface="Calibri"/>
              </a:rPr>
              <a:t>Ejemplo</a:t>
            </a:r>
            <a:r>
              <a:rPr sz="2000" dirty="0">
                <a:solidFill>
                  <a:srgbClr val="C5DAEB"/>
                </a:solidFill>
                <a:cs typeface="Calibri"/>
              </a:rPr>
              <a:t> de sentencia if en su forma </a:t>
            </a:r>
            <a:r>
              <a:rPr sz="2000" dirty="0" err="1">
                <a:solidFill>
                  <a:srgbClr val="C5DAEB"/>
                </a:solidFill>
                <a:cs typeface="Calibri"/>
              </a:rPr>
              <a:t>más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 simple:</a:t>
            </a:r>
            <a:endParaRPr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0660" y="2256524"/>
            <a:ext cx="692150" cy="285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800" b="1" dirty="0">
                <a:solidFill>
                  <a:schemeClr val="bg1"/>
                </a:solidFill>
                <a:latin typeface="Arial"/>
                <a:cs typeface="Arial"/>
              </a:rPr>
              <a:t>if</a:t>
            </a:r>
            <a:r>
              <a:rPr sz="1800" b="1" spc="-1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800" b="1" spc="0" dirty="0">
                <a:solidFill>
                  <a:schemeClr val="bg1"/>
                </a:solidFill>
                <a:latin typeface="Arial"/>
                <a:cs typeface="Arial"/>
              </a:rPr>
              <a:t>x&gt;0:</a:t>
            </a:r>
            <a:endParaRPr sz="18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85060" y="2805519"/>
            <a:ext cx="3923029" cy="38039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n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núme</a:t>
            </a:r>
            <a:r>
              <a:rPr b="1" spc="-10" dirty="0" err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b="1" spc="5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b="1" spc="-40" dirty="0" err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b="1" spc="0" dirty="0" err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lang="es-MX" b="1" spc="0" dirty="0">
                <a:solidFill>
                  <a:srgbClr val="FFFFFF"/>
                </a:solidFill>
                <a:latin typeface="Arial"/>
                <a:cs typeface="Arial"/>
              </a:rPr>
              <a:t>"</a:t>
            </a:r>
            <a:r>
              <a:rPr b="1" spc="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b="1" dirty="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 dirty="0"/>
          </a:p>
        </p:txBody>
      </p:sp>
      <p:sp>
        <p:nvSpPr>
          <p:cNvPr id="20" name="object 20"/>
          <p:cNvSpPr/>
          <p:nvPr/>
        </p:nvSpPr>
        <p:spPr>
          <a:xfrm>
            <a:off x="2756537" y="2314352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3621788" y="2285618"/>
            <a:ext cx="2663190" cy="2247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sz="1400" b="1" spc="-4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sz="1400" b="1" spc="-4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415920" y="3136379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35354" y="3608566"/>
            <a:ext cx="3717289" cy="59110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/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lang="es-MX" sz="1400" b="1" spc="-2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lang="es-MX" sz="1400" b="1" spc="-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lang="es-MX" sz="1400" b="1" spc="-10" dirty="0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lang="es-MX" sz="1400" b="1" dirty="0">
                <a:solidFill>
                  <a:srgbClr val="00AFEF"/>
                </a:solidFill>
                <a:latin typeface="Arial"/>
                <a:cs typeface="Arial"/>
              </a:rPr>
              <a:t>ple s</a:t>
            </a:r>
            <a:r>
              <a:rPr sz="1400" b="1" dirty="0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sz="1400" b="1" spc="-10" dirty="0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sz="1400" b="1" spc="5" dirty="0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sz="1400" b="1" spc="0" dirty="0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6200" y="4869178"/>
            <a:ext cx="239268" cy="24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67000" y="6090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99795" y="2108199"/>
            <a:ext cx="5609718" cy="13573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di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sz="2000" dirty="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o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20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18 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sz="2000" spc="-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2000" spc="-2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le</a:t>
            </a:r>
            <a:r>
              <a:rPr sz="20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0" dirty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sz="20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C5DAEB"/>
                </a:solidFill>
                <a:latin typeface="Calibri"/>
                <a:cs typeface="Calibri"/>
              </a:rPr>
              <a:t>mayor de </a:t>
            </a:r>
            <a:r>
              <a:rPr sz="2000" spc="-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2000" spc="0" dirty="0" err="1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lang="es-MX" sz="20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670857" y="1549966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Definir el algoritmo</a:t>
            </a:r>
            <a:r>
              <a:rPr lang="es-MX"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y el programa en </a:t>
            </a:r>
            <a:r>
              <a:rPr lang="es-MX" sz="2000" b="1" spc="-20" dirty="0">
                <a:solidFill>
                  <a:srgbClr val="FFC000"/>
                </a:solidFill>
                <a:latin typeface="Calibri"/>
                <a:cs typeface="Calibri"/>
              </a:rPr>
              <a:t>Python</a:t>
            </a:r>
            <a:r>
              <a:rPr lang="es-MX" sz="2000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8BBC9BD6-B05D-4DB3-BED2-301CAA8052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168154"/>
            <a:ext cx="2065020" cy="1386444"/>
          </a:xfrm>
          <a:prstGeom prst="rect">
            <a:avLst/>
          </a:prstGeom>
        </p:spPr>
      </p:pic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3454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B4E5043-8BD4-4BD1-A2E4-E4D8C11F4763}"/>
              </a:ext>
            </a:extLst>
          </p:cNvPr>
          <p:cNvSpPr txBox="1"/>
          <p:nvPr/>
        </p:nvSpPr>
        <p:spPr>
          <a:xfrm>
            <a:off x="2747770" y="1713140"/>
            <a:ext cx="4972686" cy="193899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endParaRPr lang="es-MX" sz="2400" dirty="0"/>
          </a:p>
          <a:p>
            <a:pPr marL="342900" indent="-342900">
              <a:buAutoNum type="arabicPeriod"/>
            </a:pPr>
            <a:r>
              <a:rPr lang="es-MX" sz="2400" dirty="0"/>
              <a:t>Dame tu edad</a:t>
            </a:r>
          </a:p>
          <a:p>
            <a:pPr marL="342900" indent="-342900">
              <a:buAutoNum type="arabicPeriod"/>
            </a:pPr>
            <a:r>
              <a:rPr lang="es-MX" sz="2400" dirty="0"/>
              <a:t>Si edad &gt;= 18</a:t>
            </a:r>
          </a:p>
          <a:p>
            <a:r>
              <a:rPr lang="es-MX" sz="2400" dirty="0"/>
              <a:t>           Escribir(“Eres mayor de edad”)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2185813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672</TotalTime>
  <Words>1028</Words>
  <Application>Microsoft Office PowerPoint</Application>
  <PresentationFormat>Presentación en pantalla (16:9)</PresentationFormat>
  <Paragraphs>195</Paragraphs>
  <Slides>30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Office Theme</vt:lpstr>
      <vt:lpstr>Presentación de PowerPoint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Pavilion</dc:creator>
  <cp:lastModifiedBy>Lizethe Pérez Fuertes</cp:lastModifiedBy>
  <cp:revision>44</cp:revision>
  <dcterms:created xsi:type="dcterms:W3CDTF">2019-07-18T13:32:30Z</dcterms:created>
  <dcterms:modified xsi:type="dcterms:W3CDTF">2019-08-29T20:39:28Z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2019-07-18T00:00:00Z</vt:filetime>
  </property>
</Properties>
</file>