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6" r:id="rId3"/>
    <p:sldId id="297" r:id="rId4"/>
    <p:sldId id="259" r:id="rId5"/>
    <p:sldId id="298" r:id="rId6"/>
    <p:sldId id="299" r:id="rId7"/>
    <p:sldId id="295" r:id="rId8"/>
    <p:sldId id="277" r:id="rId9"/>
    <p:sldId id="278" r:id="rId10"/>
    <p:sldId id="279" r:id="rId11"/>
    <p:sldId id="280" r:id="rId12"/>
    <p:sldId id="281" r:id="rId13"/>
    <p:sldId id="282" r:id="rId1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17/07/2019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36902" y="1927353"/>
            <a:ext cx="5872480" cy="913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Diagrama EPS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400" y="4401285"/>
            <a:ext cx="8209789" cy="771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7A135-71F4-4E13-A1A9-468D384AAED2}"/>
              </a:ext>
            </a:extLst>
          </p:cNvPr>
          <p:cNvSpPr txBox="1"/>
          <p:nvPr/>
        </p:nvSpPr>
        <p:spPr>
          <a:xfrm>
            <a:off x="-149608" y="2924811"/>
            <a:ext cx="7998459" cy="17805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2595" marR="12700" indent="0" algn="ctr">
              <a:lnSpc>
                <a:spcPct val="100000"/>
              </a:lnSpc>
            </a:pP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Entrada – Proceso - Salida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3490" y="1492172"/>
            <a:ext cx="5101163" cy="32169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31800" algn="just"/>
            <a:r>
              <a:rPr sz="2000" b="1" dirty="0">
                <a:solidFill>
                  <a:srgbClr val="C5DAEB"/>
                </a:solidFill>
                <a:cs typeface="Calibri"/>
              </a:rPr>
              <a:t>Un alumno desea conocer la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calificación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final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de su materia de Programación.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sz="2000" dirty="0"/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sz="2000" b="1" dirty="0">
                <a:solidFill>
                  <a:srgbClr val="C5DAEB"/>
                </a:solidFill>
                <a:cs typeface="Calibri"/>
              </a:rPr>
              <a:t>La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rú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b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rica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mat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ria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p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one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ig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te manera:</a:t>
            </a:r>
            <a:endParaRPr sz="2000" dirty="0"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>
                <a:solidFill>
                  <a:srgbClr val="C5DAEB"/>
                </a:solidFill>
                <a:cs typeface="Calibri"/>
              </a:rPr>
              <a:t>Parcial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1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20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sz="2000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 err="1">
                <a:solidFill>
                  <a:srgbClr val="C5DAEB"/>
                </a:solidFill>
                <a:cs typeface="Calibri"/>
              </a:rPr>
              <a:t>Parcial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2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35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sz="2000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5" dirty="0">
                <a:solidFill>
                  <a:srgbClr val="C5DAEB"/>
                </a:solidFill>
                <a:cs typeface="Calibri"/>
              </a:rPr>
              <a:t>Proy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cto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 f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 	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15%</a:t>
            </a:r>
            <a:endParaRPr lang="es-MX" sz="2000" b="1" spc="-15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>
                <a:solidFill>
                  <a:srgbClr val="C5DAEB"/>
                </a:solidFill>
                <a:cs typeface="Calibri"/>
              </a:rPr>
              <a:t>Exam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2000" b="1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30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sz="2000"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800" y="662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70361" y="1925370"/>
            <a:ext cx="4414746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000"/>
              </a:lnSpc>
            </a:pP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st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dia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área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un triáng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 partir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ase y la alt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82001" y="279539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41462" y="1561992"/>
            <a:ext cx="5056389" cy="24423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sz="1800" b="1" spc="-10" dirty="0" err="1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nv</a:t>
            </a:r>
            <a:r>
              <a:rPr sz="18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tí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4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sz="18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dirty="0" err="1">
                <a:solidFill>
                  <a:srgbClr val="C5DAEB"/>
                </a:solidFill>
                <a:latin typeface="Calibri"/>
                <a:cs typeface="Calibri"/>
              </a:rPr>
              <a:t>Digite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nú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grad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tígra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grados</a:t>
            </a:r>
            <a:r>
              <a:rPr lang="es-MX" sz="18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rgbClr val="C5DAEB"/>
                </a:solidFill>
                <a:cs typeface="Calibri"/>
              </a:rPr>
              <a:t>F = C*(9/5)+32 (utiliza la fórmula para realizar la conversión) El resultado debe mostrar: X grados Centígrados corresponde a X grados Fahrenheit.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14400" y="2095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4878" y="162108"/>
            <a:ext cx="665034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Metodología para la solución de problemas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800229" y="1500098"/>
            <a:ext cx="8191371" cy="239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386080" lvl="0" indent="-2857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5DAEB"/>
                </a:solidFill>
                <a:cs typeface="Calibri"/>
                <a:sym typeface="Corbel"/>
              </a:rPr>
              <a:t>Para la creación de un programa de computadora que ayude a la solución de problemas se requiere de tres fases:</a:t>
            </a:r>
            <a:endParaRPr dirty="0">
              <a:solidFill>
                <a:srgbClr val="C5DAEB"/>
              </a:solidFill>
              <a:cs typeface="Calibri"/>
              <a:sym typeface="Corbel"/>
            </a:endParaRPr>
          </a:p>
          <a:p>
            <a:pPr marL="800100" lvl="2" indent="-342900" algn="just">
              <a:spcBef>
                <a:spcPts val="35"/>
              </a:spcBef>
              <a:buClr>
                <a:schemeClr val="accent5">
                  <a:lumMod val="60000"/>
                  <a:lumOff val="40000"/>
                </a:schemeClr>
              </a:buClr>
              <a:buSzPts val="1950"/>
              <a:buFont typeface="+mj-lt"/>
              <a:buAutoNum type="arabicPeriod"/>
            </a:pPr>
            <a:r>
              <a:rPr lang="en-US" dirty="0">
                <a:solidFill>
                  <a:srgbClr val="C5DAEB"/>
                </a:solidFill>
                <a:cs typeface="Calibri"/>
                <a:sym typeface="Corbel"/>
              </a:rPr>
              <a:t>Análisis del problema</a:t>
            </a:r>
            <a:endParaRPr dirty="0">
              <a:solidFill>
                <a:srgbClr val="C5DAEB"/>
              </a:solidFill>
              <a:cs typeface="Calibri"/>
              <a:sym typeface="Corbel"/>
            </a:endParaRPr>
          </a:p>
          <a:p>
            <a:pPr marL="800100" lvl="2" indent="-342900" algn="just">
              <a:buClr>
                <a:schemeClr val="accent5">
                  <a:lumMod val="60000"/>
                  <a:lumOff val="40000"/>
                </a:schemeClr>
              </a:buClr>
              <a:buSzPts val="1950"/>
              <a:buFont typeface="+mj-lt"/>
              <a:buAutoNum type="arabicPeriod"/>
            </a:pPr>
            <a:r>
              <a:rPr lang="en-US" dirty="0">
                <a:solidFill>
                  <a:srgbClr val="C5DAEB"/>
                </a:solidFill>
                <a:cs typeface="Calibri"/>
                <a:sym typeface="Corbel"/>
              </a:rPr>
              <a:t>Diseño del algoritmo</a:t>
            </a:r>
            <a:endParaRPr dirty="0">
              <a:solidFill>
                <a:srgbClr val="C5DAEB"/>
              </a:solidFill>
              <a:cs typeface="Calibri"/>
              <a:sym typeface="Corbel"/>
            </a:endParaRPr>
          </a:p>
          <a:p>
            <a:pPr marL="800100" lvl="2" indent="-342900" algn="just">
              <a:buClr>
                <a:schemeClr val="accent5">
                  <a:lumMod val="60000"/>
                  <a:lumOff val="40000"/>
                </a:schemeClr>
              </a:buClr>
              <a:buSzPts val="1950"/>
              <a:buFont typeface="+mj-lt"/>
              <a:buAutoNum type="arabicPeriod"/>
            </a:pPr>
            <a:r>
              <a:rPr lang="en-US" dirty="0">
                <a:solidFill>
                  <a:srgbClr val="C5DAEB"/>
                </a:solidFill>
                <a:cs typeface="Calibri"/>
                <a:sym typeface="Corbel"/>
              </a:rPr>
              <a:t>Resolución del algoritmo en la computadora</a:t>
            </a:r>
            <a:endParaRPr dirty="0">
              <a:solidFill>
                <a:srgbClr val="C5DAEB"/>
              </a:solidFill>
              <a:cs typeface="Calibri"/>
              <a:sym typeface="Corbel"/>
            </a:endParaRPr>
          </a:p>
          <a:p>
            <a:pPr marL="285750" marR="386080" indent="-285750" algn="just">
              <a:spcBef>
                <a:spcPts val="60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5DAEB"/>
                </a:solidFill>
                <a:cs typeface="Calibri"/>
                <a:sym typeface="Corbel"/>
              </a:rPr>
              <a:t>Para estas dos primeras fases se requiere definir el problema con pasos sucesivos y utilizando herramientas como los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diagramas de Entrada-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Proceso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-Salida,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diagramas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de flujo y el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pseudocódigo</a:t>
            </a:r>
            <a:r>
              <a:rPr lang="en-US" dirty="0">
                <a:solidFill>
                  <a:srgbClr val="C5DAEB"/>
                </a:solidFill>
                <a:cs typeface="Calibri"/>
                <a:sym typeface="Corbel"/>
              </a:rPr>
              <a:t>.</a:t>
            </a:r>
            <a:endParaRPr dirty="0">
              <a:solidFill>
                <a:srgbClr val="C5DAEB"/>
              </a:solidFill>
              <a:cs typeface="Calibri"/>
              <a:sym typeface="Corbel"/>
            </a:endParaRPr>
          </a:p>
        </p:txBody>
      </p:sp>
      <p:sp>
        <p:nvSpPr>
          <p:cNvPr id="27" name="Google Shape;80;p9">
            <a:extLst>
              <a:ext uri="{FF2B5EF4-FFF2-40B4-BE49-F238E27FC236}">
                <a16:creationId xmlns:a16="http://schemas.microsoft.com/office/drawing/2014/main" id="{9CC6EF6D-5634-48F1-B101-E659659E9E6E}"/>
              </a:ext>
            </a:extLst>
          </p:cNvPr>
          <p:cNvSpPr txBox="1"/>
          <p:nvPr/>
        </p:nvSpPr>
        <p:spPr>
          <a:xfrm>
            <a:off x="800229" y="3973212"/>
            <a:ext cx="7446898" cy="88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386080" indent="-285750" algn="just">
              <a:spcAft>
                <a:spcPts val="60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C5DAEB"/>
                </a:solidFill>
                <a:cs typeface="Calibri"/>
                <a:sym typeface="Corbel"/>
              </a:rPr>
              <a:t>En</a:t>
            </a:r>
            <a:r>
              <a:rPr lang="en-US" dirty="0">
                <a:solidFill>
                  <a:srgbClr val="C5DAEB"/>
                </a:solidFill>
                <a:cs typeface="Calibri"/>
                <a:sym typeface="Corbel"/>
              </a:rPr>
              <a:t> la tercera etapa el algoritmo se implanta a través de un lenguaje de programación en donde se reflejan todas las ideas que se obtienen en la primera etapa.</a:t>
            </a:r>
            <a:endParaRPr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56537" y="57150"/>
            <a:ext cx="53686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Diagrama EPS</a:t>
            </a:r>
          </a:p>
          <a:p>
            <a:pPr marL="12700">
              <a:lnSpc>
                <a:spcPct val="100000"/>
              </a:lnSpc>
            </a:pPr>
            <a:r>
              <a:rPr lang="es-MX"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s-MX" sz="2400" dirty="0">
                <a:solidFill>
                  <a:schemeClr val="bg1"/>
                </a:solidFill>
                <a:latin typeface="Calibri"/>
                <a:cs typeface="Calibri"/>
              </a:rPr>
              <a:t>(Entrada – Proceso – Salida)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6583" y="1704594"/>
            <a:ext cx="5589606" cy="31341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una herramienta que ayuda en la fase de análisis,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a plantear el problema y sus resultados.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Consiste en tres partes:</a:t>
            </a: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En la primera se listan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necesarios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para resolver el problema.</a:t>
            </a: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En la última se listan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resultados deseados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parte media se listan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pasos necesarios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para obtener esos resultados. Estos pasos se escriben en lo que conocemos como PSEUDOCÓDIGO.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03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56537" y="113031"/>
            <a:ext cx="6963663" cy="131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Ejemplo de Diagrama EPS</a:t>
            </a:r>
          </a:p>
          <a:p>
            <a:pPr marL="12700">
              <a:lnSpc>
                <a:spcPct val="100000"/>
              </a:lnSpc>
            </a:pPr>
            <a:r>
              <a:rPr lang="es-MX"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Aplicación de nómina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3F35BAB2-D81F-4D49-9542-DAD9DE1CF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33550"/>
            <a:ext cx="9184392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74475" y="189231"/>
            <a:ext cx="6963663" cy="13157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Interpretación del Diagrama EPS</a:t>
            </a:r>
          </a:p>
          <a:p>
            <a:pPr marL="12700">
              <a:lnSpc>
                <a:spcPct val="100000"/>
              </a:lnSpc>
            </a:pPr>
            <a:r>
              <a:rPr lang="es-MX" sz="16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Aplicación de nómina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1" name="Google Shape;259;p25">
            <a:extLst>
              <a:ext uri="{FF2B5EF4-FFF2-40B4-BE49-F238E27FC236}">
                <a16:creationId xmlns:a16="http://schemas.microsoft.com/office/drawing/2014/main" id="{D86454EA-E828-49D1-886B-C07A9151A54F}"/>
              </a:ext>
            </a:extLst>
          </p:cNvPr>
          <p:cNvSpPr txBox="1"/>
          <p:nvPr/>
        </p:nvSpPr>
        <p:spPr>
          <a:xfrm>
            <a:off x="1060702" y="1567307"/>
            <a:ext cx="7604000" cy="306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5DAEB"/>
                </a:solidFill>
                <a:cs typeface="Calibri"/>
                <a:sym typeface="Corbel"/>
              </a:rPr>
              <a:t>El programa calculará el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Pago neto</a:t>
            </a:r>
            <a:r>
              <a:rPr lang="en-US" sz="2400" dirty="0">
                <a:solidFill>
                  <a:srgbClr val="C5DAEB"/>
                </a:solidFill>
                <a:cs typeface="Calibri"/>
                <a:sym typeface="Corbel"/>
              </a:rPr>
              <a:t> para un </a:t>
            </a:r>
            <a:r>
              <a:rPr lang="en-US" sz="2400" dirty="0" err="1">
                <a:solidFill>
                  <a:srgbClr val="C5DAEB"/>
                </a:solidFill>
                <a:cs typeface="Calibri"/>
                <a:sym typeface="Corbel"/>
              </a:rPr>
              <a:t>empleado</a:t>
            </a:r>
            <a:r>
              <a:rPr lang="en-US" sz="2400" dirty="0">
                <a:solidFill>
                  <a:srgbClr val="C5DAEB"/>
                </a:solidFill>
                <a:cs typeface="Calibri"/>
                <a:sym typeface="Corbel"/>
              </a:rPr>
              <a:t> que trabaja por horas.</a:t>
            </a:r>
            <a:endParaRPr sz="24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5DAEB"/>
                </a:solidFill>
                <a:cs typeface="Calibri"/>
                <a:sym typeface="Corbel"/>
              </a:rPr>
              <a:t>Para llevar a cabo el proceso se </a:t>
            </a:r>
            <a:r>
              <a:rPr lang="en-US" sz="2400" dirty="0" err="1">
                <a:solidFill>
                  <a:srgbClr val="C5DAEB"/>
                </a:solidFill>
                <a:cs typeface="Calibri"/>
                <a:sym typeface="Corbel"/>
              </a:rPr>
              <a:t>requiere</a:t>
            </a:r>
            <a:r>
              <a:rPr lang="en-US" sz="2400" dirty="0">
                <a:solidFill>
                  <a:srgbClr val="C5DAEB"/>
                </a:solidFill>
                <a:cs typeface="Calibri"/>
                <a:sym typeface="Corbel"/>
              </a:rPr>
              <a:t> </a:t>
            </a:r>
            <a:r>
              <a:rPr lang="en-US" sz="2400" dirty="0" err="1">
                <a:solidFill>
                  <a:srgbClr val="C5DAEB"/>
                </a:solidFill>
                <a:cs typeface="Calibri"/>
                <a:sym typeface="Corbel"/>
              </a:rPr>
              <a:t>conocer</a:t>
            </a:r>
            <a:r>
              <a:rPr lang="en-US" sz="2400" dirty="0">
                <a:solidFill>
                  <a:srgbClr val="C5DAEB"/>
                </a:solidFill>
                <a:cs typeface="Calibri"/>
                <a:sym typeface="Corbel"/>
              </a:rPr>
              <a:t> </a:t>
            </a:r>
            <a:r>
              <a:rPr lang="en-US" sz="2400" dirty="0" err="1">
                <a:solidFill>
                  <a:srgbClr val="C5DAEB"/>
                </a:solidFill>
                <a:cs typeface="Calibri"/>
                <a:sym typeface="Corbel"/>
              </a:rPr>
              <a:t>cuántas</a:t>
            </a:r>
            <a:r>
              <a:rPr lang="en-US" sz="2400" dirty="0">
                <a:solidFill>
                  <a:srgbClr val="C5DAEB"/>
                </a:solidFill>
                <a:cs typeface="Calibri"/>
                <a:sym typeface="Corbel"/>
              </a:rPr>
              <a:t> horas trabajó y cuál sería el pago por hora.</a:t>
            </a:r>
            <a:endParaRPr sz="24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355600" marR="508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5DAEB"/>
                </a:solidFill>
                <a:cs typeface="Calibri"/>
                <a:sym typeface="Corbel"/>
              </a:rPr>
              <a:t>Se calcula la salida: pago neto, con los datos que se tienen.</a:t>
            </a:r>
            <a:endParaRPr sz="24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5DAEB"/>
                </a:solidFill>
                <a:cs typeface="Calibri"/>
                <a:sym typeface="Corbel"/>
              </a:rPr>
              <a:t>El resultado se imprime en la pantalla.</a:t>
            </a:r>
            <a:endParaRPr sz="24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4790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B376B4D3-B8D4-4511-BB1A-C0B6E2A25656}"/>
              </a:ext>
            </a:extLst>
          </p:cNvPr>
          <p:cNvSpPr txBox="1"/>
          <p:nvPr/>
        </p:nvSpPr>
        <p:spPr>
          <a:xfrm>
            <a:off x="2895600" y="514350"/>
            <a:ext cx="5226050" cy="9608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Diseño de la solución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9" name="Google Shape;267;p26">
            <a:extLst>
              <a:ext uri="{FF2B5EF4-FFF2-40B4-BE49-F238E27FC236}">
                <a16:creationId xmlns:a16="http://schemas.microsoft.com/office/drawing/2014/main" id="{46215084-5D95-4CA7-87D4-0104B3803B79}"/>
              </a:ext>
            </a:extLst>
          </p:cNvPr>
          <p:cNvSpPr txBox="1"/>
          <p:nvPr/>
        </p:nvSpPr>
        <p:spPr>
          <a:xfrm>
            <a:off x="1905000" y="1719975"/>
            <a:ext cx="5334000" cy="260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97155" algn="just">
              <a:lnSpc>
                <a:spcPts val="3500"/>
              </a:lnSpc>
              <a:spcBef>
                <a:spcPts val="600"/>
              </a:spcBef>
              <a:buClr>
                <a:srgbClr val="D5EBFF"/>
              </a:buClr>
              <a:buSzPts val="2450"/>
            </a:pPr>
            <a:r>
              <a:rPr lang="en-US" sz="2400" dirty="0">
                <a:solidFill>
                  <a:srgbClr val="C5DAEB"/>
                </a:solidFill>
                <a:cs typeface="Calibri"/>
                <a:sym typeface="Corbel"/>
              </a:rPr>
              <a:t>Una </a:t>
            </a:r>
            <a:r>
              <a:rPr lang="en-US" sz="2400" dirty="0" err="1">
                <a:solidFill>
                  <a:srgbClr val="C5DAEB"/>
                </a:solidFill>
                <a:cs typeface="Calibri"/>
                <a:sym typeface="Corbel"/>
              </a:rPr>
              <a:t>vez</a:t>
            </a:r>
            <a:r>
              <a:rPr lang="en-US" sz="2400" dirty="0">
                <a:solidFill>
                  <a:srgbClr val="C5DAEB"/>
                </a:solidFill>
                <a:cs typeface="Calibri"/>
                <a:sym typeface="Corbel"/>
              </a:rPr>
              <a:t> definido y analizado el problema se crea el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Diagrama de Flujo </a:t>
            </a:r>
            <a:r>
              <a:rPr lang="en-US" sz="2400" dirty="0">
                <a:solidFill>
                  <a:srgbClr val="C5DAEB"/>
                </a:solidFill>
                <a:cs typeface="Calibri"/>
                <a:sym typeface="Corbel"/>
              </a:rPr>
              <a:t>y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Pseudocódigo</a:t>
            </a:r>
            <a:r>
              <a:rPr lang="en-US" sz="2400" dirty="0">
                <a:solidFill>
                  <a:srgbClr val="C5DAEB"/>
                </a:solidFill>
                <a:cs typeface="Calibri"/>
                <a:sym typeface="Corbel"/>
              </a:rPr>
              <a:t> para determinar los pasos ordenados que permitan la solución del problema.</a:t>
            </a:r>
            <a:endParaRPr sz="24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50166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2292871" y="41935"/>
            <a:ext cx="6353852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043406" y="1595556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Escribe el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Diagrama Entrada – Proceso – Salida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de los siguientes ejercicios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AEBE9A8-403A-45E9-9811-ECAB090D2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820" y="1850465"/>
            <a:ext cx="5214262" cy="34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86623" y="1661513"/>
            <a:ext cx="4732563" cy="2358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onviert</a:t>
            </a: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el precio de un producto de pesos a 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si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ne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ti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o de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dólar y 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precio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 pesos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uct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ultado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be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“el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pre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producto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dólar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:”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X</a:t>
            </a:r>
            <a:r>
              <a:rPr lang="es-MX" sz="2000" b="1" spc="0" dirty="0">
                <a:solidFill>
                  <a:srgbClr val="C5DAEB"/>
                </a:solidFill>
                <a:latin typeface="Calibri"/>
                <a:cs typeface="Calibri"/>
              </a:rPr>
              <a:t> 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424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1268" y="1413509"/>
            <a:ext cx="4888501" cy="283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b="1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alcule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el tiempo que se tarda un auto en llegar a un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lugar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,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así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mo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los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gasol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na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q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uieren y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pesos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se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tie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tan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ia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2000"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recor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Km, la vel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id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ad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h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ra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y el re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dim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ento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auto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p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or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litro.  El resulta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o 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mostrar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 tie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mp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o, 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-3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y 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pes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s.</a:t>
            </a:r>
            <a:endParaRPr sz="2000" dirty="0"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sz="2000" dirty="0"/>
          </a:p>
          <a:p>
            <a:pPr marL="12700" algn="just">
              <a:lnSpc>
                <a:spcPct val="100000"/>
              </a:lnSpc>
            </a:pPr>
            <a:r>
              <a:rPr sz="2000" b="1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=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 /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endParaRPr sz="2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800" y="662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556</Words>
  <Application>Microsoft Office PowerPoint</Application>
  <PresentationFormat>Presentación en pantalla (16:9)</PresentationFormat>
  <Paragraphs>65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  <vt:lpstr>Ejercicio 1</vt:lpstr>
      <vt:lpstr>Ejercicio 2</vt:lpstr>
      <vt:lpstr>Ejercicio 3</vt:lpstr>
      <vt:lpstr>Ejercicio 4</vt:lpstr>
      <vt:lpstr>Ejercicio 5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29</cp:revision>
  <dcterms:created xsi:type="dcterms:W3CDTF">2019-07-16T10:22:21Z</dcterms:created>
  <dcterms:modified xsi:type="dcterms:W3CDTF">2019-07-17T15:40:01Z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