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cscircles.cemc.uwaterloo.ca/run-at-home/" TargetMode="External"/><Relationship Id="rId4" Type="http://schemas.openxmlformats.org/officeDocument/2006/relationships/hyperlink" Target="http://pseint.sourceforge.net/" TargetMode="External"/><Relationship Id="rId5" Type="http://schemas.openxmlformats.org/officeDocument/2006/relationships/hyperlink" Target="http://pseint.sourceforge.net/%3Fpage%3Ddescargas.php" TargetMode="External"/><Relationship Id="rId6" Type="http://schemas.openxmlformats.org/officeDocument/2006/relationships/hyperlink" Target="https://www.infor.uva.es/%257Ejvegas/cursos/prog/tema1.html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hyperlink" Target="http://pseint.sourceforge.net/%3Fpage%3Ddescargas.php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image" Target="../media/image58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636902" y="1801367"/>
            <a:ext cx="5872480" cy="14941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Introducción</a:t>
            </a:r>
            <a:r>
              <a:rPr dirty="0" smtClean="0" sz="4800" spc="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Lógica</a:t>
            </a:r>
            <a:endParaRPr sz="4800">
              <a:latin typeface="Calibri"/>
              <a:cs typeface="Calibri"/>
            </a:endParaRPr>
          </a:p>
          <a:p>
            <a:pPr algn="ctr" marL="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de Programación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7332" y="3215385"/>
            <a:ext cx="7998459" cy="178053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712595" marR="12700" indent="0">
              <a:lnSpc>
                <a:spcPct val="100000"/>
              </a:lnSpc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Alg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mo,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go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 fl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len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je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 in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amie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Psei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1"/>
              </a:spcBef>
            </a:pPr>
            <a:endParaRPr sz="550"/>
          </a:p>
          <a:p>
            <a:pPr marL="12700" marR="5301615" indent="14160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mtClean="0" sz="1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625725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Ps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udocódigo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56129" y="1020190"/>
            <a:ext cx="4360545" cy="953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6129" y="2115566"/>
            <a:ext cx="5391150" cy="1920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serie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pasos para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cumplir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dirty="0" smtClean="0" sz="24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 objetiv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ito</a:t>
            </a:r>
            <a:r>
              <a:rPr dirty="0" smtClean="0" sz="24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una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forma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abr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viada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 en idi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inglés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españo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/>
          </a:p>
          <a:p>
            <a:pPr marL="12700" marR="292100">
              <a:lnSpc>
                <a:spcPct val="100000"/>
              </a:lnSpc>
            </a:pP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un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lenguaje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pro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ram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ción</a:t>
            </a:r>
            <a:r>
              <a:rPr dirty="0" smtClean="0" sz="2400" spc="-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quiere</a:t>
            </a:r>
            <a:r>
              <a:rPr dirty="0" smtClean="0" sz="24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rta</a:t>
            </a:r>
            <a:r>
              <a:rPr dirty="0" smtClean="0" sz="2400" spc="-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estru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tura</a:t>
            </a:r>
            <a:r>
              <a:rPr dirty="0" smtClean="0" sz="2400" spc="-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la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scritu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08252" y="1887854"/>
            <a:ext cx="1624965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Pseudocódi</a:t>
            </a:r>
            <a:r>
              <a:rPr dirty="0" smtClean="0" sz="1400" spc="-10" b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4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comp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4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bo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avión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internet: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309" rIns="0" bIns="0" rtlCol="0" vert="horz">
            <a:noAutofit/>
          </a:bodyPr>
          <a:lstStyle/>
          <a:p>
            <a:pPr marL="17780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33927" y="819911"/>
            <a:ext cx="4448556" cy="4323588"/>
          </a:xfrm>
          <a:custGeom>
            <a:avLst/>
            <a:gdLst/>
            <a:ahLst/>
            <a:cxnLst/>
            <a:rect l="l" t="t" r="r" b="b"/>
            <a:pathLst>
              <a:path w="4448556" h="4323588">
                <a:moveTo>
                  <a:pt x="0" y="4323588"/>
                </a:moveTo>
                <a:lnTo>
                  <a:pt x="4448556" y="4323588"/>
                </a:lnTo>
                <a:lnTo>
                  <a:pt x="4448556" y="0"/>
                </a:lnTo>
                <a:lnTo>
                  <a:pt x="0" y="0"/>
                </a:lnTo>
                <a:lnTo>
                  <a:pt x="0" y="432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3313938" y="928623"/>
            <a:ext cx="2824480" cy="1149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000" spc="-5" b="1">
                <a:latin typeface="Calibri"/>
                <a:cs typeface="Calibri"/>
              </a:rPr>
              <a:t>In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000" spc="-15" b="1">
                <a:latin typeface="Calibri"/>
                <a:cs typeface="Calibri"/>
              </a:rPr>
              <a:t>A</a:t>
            </a:r>
            <a:r>
              <a:rPr dirty="0" smtClean="0" sz="1000" spc="-5" b="1">
                <a:latin typeface="Calibri"/>
                <a:cs typeface="Calibri"/>
              </a:rPr>
              <a:t>br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r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o_</a:t>
            </a:r>
            <a:r>
              <a:rPr dirty="0" smtClean="0" sz="1000" spc="-10" b="1">
                <a:latin typeface="Calibri"/>
                <a:cs typeface="Calibri"/>
              </a:rPr>
              <a:t>a</a:t>
            </a:r>
            <a:r>
              <a:rPr dirty="0" smtClean="0" sz="1000" spc="-5" b="1">
                <a:latin typeface="Calibri"/>
                <a:cs typeface="Calibri"/>
              </a:rPr>
              <a:t>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5" b="1">
                <a:latin typeface="Calibri"/>
                <a:cs typeface="Calibri"/>
              </a:rPr>
              <a:t>ol</a:t>
            </a:r>
            <a:r>
              <a:rPr dirty="0" smtClean="0" sz="1000" spc="-15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endParaRPr sz="1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000" spc="-5" b="1">
                <a:latin typeface="Calibri"/>
                <a:cs typeface="Calibri"/>
              </a:rPr>
              <a:t>Leer</a:t>
            </a:r>
            <a:r>
              <a:rPr dirty="0" smtClean="0" sz="1000" spc="-1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or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g</a:t>
            </a:r>
            <a:r>
              <a:rPr dirty="0" smtClean="0" sz="1000" spc="-5" b="1">
                <a:latin typeface="Calibri"/>
                <a:cs typeface="Calibri"/>
              </a:rPr>
              <a:t>en,</a:t>
            </a:r>
            <a:r>
              <a:rPr dirty="0" smtClean="0" sz="1000" spc="-1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d</a:t>
            </a:r>
            <a:r>
              <a:rPr dirty="0" smtClean="0" sz="1000" spc="-5" b="1">
                <a:latin typeface="Calibri"/>
                <a:cs typeface="Calibri"/>
              </a:rPr>
              <a:t>est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no,</a:t>
            </a:r>
            <a:r>
              <a:rPr dirty="0" smtClean="0" sz="1000" spc="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fecha,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cantida</a:t>
            </a:r>
            <a:r>
              <a:rPr dirty="0" smtClean="0" sz="1000" spc="-5" b="1">
                <a:latin typeface="Calibri"/>
                <a:cs typeface="Calibri"/>
              </a:rPr>
              <a:t>d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perso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as</a:t>
            </a:r>
            <a:endParaRPr sz="1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000" spc="-5" b="1">
                <a:latin typeface="Calibri"/>
                <a:cs typeface="Calibri"/>
              </a:rPr>
              <a:t>Leer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tip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aje</a:t>
            </a:r>
            <a:endParaRPr sz="1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000" spc="-10" b="1">
                <a:latin typeface="Calibri"/>
                <a:cs typeface="Calibri"/>
              </a:rPr>
              <a:t>S</a:t>
            </a:r>
            <a:r>
              <a:rPr dirty="0" smtClean="0" sz="1000" spc="-5" b="1">
                <a:latin typeface="Calibri"/>
                <a:cs typeface="Calibri"/>
              </a:rPr>
              <a:t>i</a:t>
            </a:r>
            <a:r>
              <a:rPr dirty="0" smtClean="0" sz="1000" spc="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tip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aje</a:t>
            </a:r>
            <a:r>
              <a:rPr dirty="0" smtClean="0" sz="1000" spc="2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=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5" b="1">
                <a:latin typeface="Calibri"/>
                <a:cs typeface="Calibri"/>
              </a:rPr>
              <a:t>e</a:t>
            </a:r>
            <a:r>
              <a:rPr dirty="0" smtClean="0" sz="1000" spc="-5" b="1">
                <a:latin typeface="Calibri"/>
                <a:cs typeface="Calibri"/>
              </a:rPr>
              <a:t>d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d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2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e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t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ces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9558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1.</a:t>
            </a:r>
            <a:endParaRPr sz="14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0864" algn="l"/>
              </a:tabLst>
            </a:pPr>
            <a:r>
              <a:rPr dirty="0" smtClean="0" sz="1000" spc="-5" b="1">
                <a:latin typeface="Calibri"/>
                <a:cs typeface="Calibri"/>
              </a:rPr>
              <a:t>F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n</a:t>
            </a:r>
            <a:r>
              <a:rPr dirty="0" smtClean="0" sz="1000" spc="1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si</a:t>
            </a:r>
            <a:endParaRPr sz="1000">
              <a:latin typeface="Calibri"/>
              <a:cs typeface="Calibri"/>
            </a:endParaRPr>
          </a:p>
          <a:p>
            <a:pPr marL="1841500" marR="56515" indent="-342900">
              <a:lnSpc>
                <a:spcPct val="95200"/>
              </a:lnSpc>
              <a:spcBef>
                <a:spcPts val="20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0864" algn="l"/>
              </a:tabLst>
            </a:pPr>
            <a:r>
              <a:rPr dirty="0" smtClean="0" sz="1000" spc="-5" b="1">
                <a:latin typeface="Calibri"/>
                <a:cs typeface="Calibri"/>
              </a:rPr>
              <a:t>Buscar</a:t>
            </a:r>
            <a:r>
              <a:rPr dirty="0" smtClean="0" sz="1000" spc="-1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0" b="1">
                <a:latin typeface="Calibri"/>
                <a:cs typeface="Calibri"/>
              </a:rPr>
              <a:t>ue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5" b="1">
                <a:latin typeface="Calibri"/>
                <a:cs typeface="Calibri"/>
              </a:rPr>
              <a:t>os</a:t>
            </a:r>
            <a:r>
              <a:rPr dirty="0" smtClean="0" sz="1000" spc="4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(or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g</a:t>
            </a:r>
            <a:r>
              <a:rPr dirty="0" smtClean="0" sz="1000" spc="-5" b="1">
                <a:latin typeface="Calibri"/>
                <a:cs typeface="Calibri"/>
              </a:rPr>
              <a:t>en,</a:t>
            </a:r>
            <a:r>
              <a:rPr dirty="0" smtClean="0" sz="1000" spc="-1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d</a:t>
            </a:r>
            <a:r>
              <a:rPr dirty="0" smtClean="0" sz="1000" spc="-5" b="1">
                <a:latin typeface="Calibri"/>
                <a:cs typeface="Calibri"/>
              </a:rPr>
              <a:t>est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no,</a:t>
            </a:r>
            <a:r>
              <a:rPr dirty="0" smtClean="0" sz="1000" spc="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fecha,</a:t>
            </a:r>
            <a:r>
              <a:rPr dirty="0" smtClean="0" sz="1000" spc="1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fecha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re</a:t>
            </a:r>
            <a:r>
              <a:rPr dirty="0" smtClean="0" sz="1000" spc="-10" b="1">
                <a:latin typeface="Calibri"/>
                <a:cs typeface="Calibri"/>
              </a:rPr>
              <a:t>g</a:t>
            </a:r>
            <a:r>
              <a:rPr dirty="0" smtClean="0" sz="1000" spc="-5" b="1">
                <a:latin typeface="Calibri"/>
                <a:cs typeface="Calibri"/>
              </a:rPr>
              <a:t>reso</a:t>
            </a:r>
            <a:r>
              <a:rPr dirty="0" smtClean="0" sz="1000" spc="-5" b="1">
                <a:latin typeface="Calibri"/>
                <a:cs typeface="Calibri"/>
              </a:rPr>
              <a:t> cantida</a:t>
            </a:r>
            <a:r>
              <a:rPr dirty="0" smtClean="0" sz="1000" spc="-5" b="1">
                <a:latin typeface="Calibri"/>
                <a:cs typeface="Calibri"/>
              </a:rPr>
              <a:t>d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perso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a</a:t>
            </a:r>
            <a:r>
              <a:rPr dirty="0" smtClean="0" sz="1000" spc="0" b="1">
                <a:latin typeface="Calibri"/>
                <a:cs typeface="Calibri"/>
              </a:rPr>
              <a:t>s</a:t>
            </a:r>
            <a:r>
              <a:rPr dirty="0" smtClean="0" sz="1000" spc="-5" b="1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20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0864" algn="l"/>
              </a:tabLst>
            </a:pPr>
            <a:r>
              <a:rPr dirty="0" smtClean="0" sz="1000" spc="-10" b="1">
                <a:latin typeface="Calibri"/>
                <a:cs typeface="Calibri"/>
              </a:rPr>
              <a:t>S</a:t>
            </a:r>
            <a:r>
              <a:rPr dirty="0" smtClean="0" sz="1000" spc="-5" b="1">
                <a:latin typeface="Calibri"/>
                <a:cs typeface="Calibri"/>
              </a:rPr>
              <a:t>e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5" b="1">
                <a:latin typeface="Calibri"/>
                <a:cs typeface="Calibri"/>
              </a:rPr>
              <a:t>ecc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onar</a:t>
            </a:r>
            <a:r>
              <a:rPr dirty="0" smtClean="0" sz="1000" spc="-1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tio_aer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ea_v</a:t>
            </a:r>
            <a:r>
              <a:rPr dirty="0" smtClean="0" sz="1000" spc="-5" b="1">
                <a:latin typeface="Calibri"/>
                <a:cs typeface="Calibri"/>
              </a:rPr>
              <a:t>u</a:t>
            </a:r>
            <a:r>
              <a:rPr dirty="0" smtClean="0" sz="1000" spc="-5" b="1">
                <a:latin typeface="Calibri"/>
                <a:cs typeface="Calibri"/>
              </a:rPr>
              <a:t>e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0864" algn="l"/>
              </a:tabLst>
            </a:pPr>
            <a:r>
              <a:rPr dirty="0" smtClean="0" sz="1000" spc="-5" b="1">
                <a:latin typeface="Calibri"/>
                <a:cs typeface="Calibri"/>
              </a:rPr>
              <a:t>Leer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costo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0" b="1">
                <a:latin typeface="Calibri"/>
                <a:cs typeface="Calibri"/>
              </a:rPr>
              <a:t>ue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1500" algn="l"/>
              </a:tabLst>
            </a:pPr>
            <a:r>
              <a:rPr dirty="0" smtClean="0" sz="1000" spc="-5" b="1">
                <a:latin typeface="Calibri"/>
                <a:cs typeface="Calibri"/>
              </a:rPr>
              <a:t>Leer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os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ad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ona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5" b="1">
                <a:latin typeface="Calibri"/>
                <a:cs typeface="Calibri"/>
              </a:rPr>
              <a:t>es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1500" algn="l"/>
              </a:tabLst>
            </a:pPr>
            <a:r>
              <a:rPr dirty="0" smtClean="0" sz="1000" spc="-5" b="1">
                <a:latin typeface="Calibri"/>
                <a:cs typeface="Calibri"/>
              </a:rPr>
              <a:t>Buscar</a:t>
            </a:r>
            <a:r>
              <a:rPr dirty="0" smtClean="0" sz="1000" spc="-2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o_</a:t>
            </a:r>
            <a:r>
              <a:rPr dirty="0" smtClean="0" sz="1000" spc="-10" b="1">
                <a:latin typeface="Calibri"/>
                <a:cs typeface="Calibri"/>
              </a:rPr>
              <a:t>a</a:t>
            </a:r>
            <a:r>
              <a:rPr dirty="0" smtClean="0" sz="1000" spc="-5" b="1">
                <a:latin typeface="Calibri"/>
                <a:cs typeface="Calibri"/>
              </a:rPr>
              <a:t>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5" b="1">
                <a:latin typeface="Calibri"/>
                <a:cs typeface="Calibri"/>
              </a:rPr>
              <a:t>ol</a:t>
            </a:r>
            <a:r>
              <a:rPr dirty="0" smtClean="0" sz="1000" spc="-15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r>
              <a:rPr dirty="0" smtClean="0" sz="1000" spc="-15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ser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cios</a:t>
            </a:r>
            <a:r>
              <a:rPr dirty="0" smtClean="0" sz="1000" spc="-15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adic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a</a:t>
            </a:r>
            <a:r>
              <a:rPr dirty="0" smtClean="0" sz="1000" spc="-15" b="1">
                <a:latin typeface="Calibri"/>
                <a:cs typeface="Calibri"/>
              </a:rPr>
              <a:t>l</a:t>
            </a:r>
            <a:r>
              <a:rPr dirty="0" smtClean="0" sz="1000" spc="-5" b="1">
                <a:latin typeface="Calibri"/>
                <a:cs typeface="Calibri"/>
              </a:rPr>
              <a:t>es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1500" algn="l"/>
              </a:tabLst>
            </a:pPr>
            <a:r>
              <a:rPr dirty="0" smtClean="0" sz="1000" spc="-10" b="1">
                <a:latin typeface="Calibri"/>
                <a:cs typeface="Calibri"/>
              </a:rPr>
              <a:t>S</a:t>
            </a:r>
            <a:r>
              <a:rPr dirty="0" smtClean="0" sz="1000" spc="-5" b="1">
                <a:latin typeface="Calibri"/>
                <a:cs typeface="Calibri"/>
              </a:rPr>
              <a:t>e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5" b="1">
                <a:latin typeface="Calibri"/>
                <a:cs typeface="Calibri"/>
              </a:rPr>
              <a:t>ecc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onar</a:t>
            </a:r>
            <a:r>
              <a:rPr dirty="0" smtClean="0" sz="1000" spc="-1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tio_aer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</a:t>
            </a:r>
            <a:r>
              <a:rPr dirty="0" smtClean="0" sz="1000" spc="-5" b="1">
                <a:latin typeface="Calibri"/>
                <a:cs typeface="Calibri"/>
              </a:rPr>
              <a:t>ea_c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5" b="1">
                <a:latin typeface="Calibri"/>
                <a:cs typeface="Calibri"/>
              </a:rPr>
              <a:t>st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5" b="1">
                <a:latin typeface="Calibri"/>
                <a:cs typeface="Calibri"/>
              </a:rPr>
              <a:t>_</a:t>
            </a:r>
            <a:r>
              <a:rPr dirty="0" smtClean="0" sz="1000" spc="-10" b="1">
                <a:latin typeface="Calibri"/>
                <a:cs typeface="Calibri"/>
              </a:rPr>
              <a:t>s</a:t>
            </a:r>
            <a:r>
              <a:rPr dirty="0" smtClean="0" sz="1000" spc="-5" b="1">
                <a:latin typeface="Calibri"/>
                <a:cs typeface="Calibri"/>
              </a:rPr>
              <a:t>erv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o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1500" algn="l"/>
              </a:tabLst>
            </a:pPr>
            <a:r>
              <a:rPr dirty="0" smtClean="0" sz="1000" spc="-5" b="1">
                <a:latin typeface="Calibri"/>
                <a:cs typeface="Calibri"/>
              </a:rPr>
              <a:t>Pa</a:t>
            </a:r>
            <a:r>
              <a:rPr dirty="0" smtClean="0" sz="1000" spc="-15" b="1">
                <a:latin typeface="Calibri"/>
                <a:cs typeface="Calibri"/>
              </a:rPr>
              <a:t>g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1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=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costo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0" b="1">
                <a:latin typeface="Calibri"/>
                <a:cs typeface="Calibri"/>
              </a:rPr>
              <a:t>ue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5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+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costo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se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v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c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os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1500" algn="l"/>
              </a:tabLst>
            </a:pPr>
            <a:r>
              <a:rPr dirty="0" smtClean="0" sz="1000" spc="-10" b="1">
                <a:latin typeface="Calibri"/>
                <a:cs typeface="Calibri"/>
              </a:rPr>
              <a:t>G</a:t>
            </a:r>
            <a:r>
              <a:rPr dirty="0" smtClean="0" sz="1000" spc="-5" b="1">
                <a:latin typeface="Calibri"/>
                <a:cs typeface="Calibri"/>
              </a:rPr>
              <a:t>u</a:t>
            </a:r>
            <a:r>
              <a:rPr dirty="0" smtClean="0" sz="1000" spc="-5" b="1">
                <a:latin typeface="Calibri"/>
                <a:cs typeface="Calibri"/>
              </a:rPr>
              <a:t>ardar</a:t>
            </a:r>
            <a:r>
              <a:rPr dirty="0" smtClean="0" sz="1000" spc="-3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Pa</a:t>
            </a:r>
            <a:r>
              <a:rPr dirty="0" smtClean="0" sz="1000" spc="-15" b="1">
                <a:latin typeface="Calibri"/>
                <a:cs typeface="Calibri"/>
              </a:rPr>
              <a:t>g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15" b="1">
                <a:latin typeface="Calibri"/>
                <a:cs typeface="Calibri"/>
              </a:rPr>
              <a:t> </a:t>
            </a:r>
            <a:r>
              <a:rPr dirty="0" smtClean="0" sz="1000" spc="-10" b="1">
                <a:latin typeface="Calibri"/>
                <a:cs typeface="Calibri"/>
              </a:rPr>
              <a:t>en</a:t>
            </a:r>
            <a:r>
              <a:rPr dirty="0" smtClean="0" sz="1000" spc="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pa</a:t>
            </a:r>
            <a:r>
              <a:rPr dirty="0" smtClean="0" sz="1000" spc="-10" b="1">
                <a:latin typeface="Calibri"/>
                <a:cs typeface="Calibri"/>
              </a:rPr>
              <a:t>g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1500" algn="l"/>
              </a:tabLst>
            </a:pPr>
            <a:r>
              <a:rPr dirty="0" smtClean="0" sz="1000" spc="-5" b="1">
                <a:latin typeface="Calibri"/>
                <a:cs typeface="Calibri"/>
              </a:rPr>
              <a:t>Impr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m</a:t>
            </a:r>
            <a:r>
              <a:rPr dirty="0" smtClean="0" sz="1000" spc="-10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Pa</a:t>
            </a:r>
            <a:r>
              <a:rPr dirty="0" smtClean="0" sz="1000" spc="-15" b="1">
                <a:latin typeface="Calibri"/>
                <a:cs typeface="Calibri"/>
              </a:rPr>
              <a:t>g</a:t>
            </a:r>
            <a:r>
              <a:rPr dirty="0" smtClean="0" sz="1000" spc="-5" b="1">
                <a:latin typeface="Calibri"/>
                <a:cs typeface="Calibri"/>
              </a:rPr>
              <a:t>o,</a:t>
            </a:r>
            <a:r>
              <a:rPr dirty="0" smtClean="0" sz="1000" spc="1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s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5" b="1">
                <a:latin typeface="Calibri"/>
                <a:cs typeface="Calibri"/>
              </a:rPr>
              <a:t>tio_ae</a:t>
            </a:r>
            <a:r>
              <a:rPr dirty="0" smtClean="0" sz="1000" spc="0" b="1">
                <a:latin typeface="Calibri"/>
                <a:cs typeface="Calibri"/>
              </a:rPr>
              <a:t>r</a:t>
            </a:r>
            <a:r>
              <a:rPr dirty="0" smtClean="0" sz="1000" spc="-10" b="1">
                <a:latin typeface="Calibri"/>
                <a:cs typeface="Calibri"/>
              </a:rPr>
              <a:t>o</a:t>
            </a:r>
            <a:r>
              <a:rPr dirty="0" smtClean="0" sz="1000" spc="-10" b="1">
                <a:latin typeface="Calibri"/>
                <a:cs typeface="Calibri"/>
              </a:rPr>
              <a:t>l</a:t>
            </a:r>
            <a:r>
              <a:rPr dirty="0" smtClean="0" sz="1000" spc="-10" b="1">
                <a:latin typeface="Calibri"/>
                <a:cs typeface="Calibri"/>
              </a:rPr>
              <a:t>í</a:t>
            </a:r>
            <a:r>
              <a:rPr dirty="0" smtClean="0" sz="1000" spc="-5" b="1">
                <a:latin typeface="Calibri"/>
                <a:cs typeface="Calibri"/>
              </a:rPr>
              <a:t>nea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pase</a:t>
            </a:r>
            <a:r>
              <a:rPr dirty="0" smtClean="0" sz="1000" spc="30" b="1">
                <a:latin typeface="Calibri"/>
                <a:cs typeface="Calibri"/>
              </a:rPr>
              <a:t> </a:t>
            </a:r>
            <a:r>
              <a:rPr dirty="0" smtClean="0" sz="1000" spc="-10" b="1">
                <a:latin typeface="Calibri"/>
                <a:cs typeface="Calibri"/>
              </a:rPr>
              <a:t>de</a:t>
            </a:r>
            <a:r>
              <a:rPr dirty="0" smtClean="0" sz="1000" spc="-10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abordar</a:t>
            </a:r>
            <a:endParaRPr sz="1000">
              <a:latin typeface="Calibri"/>
              <a:cs typeface="Calibri"/>
            </a:endParaRPr>
          </a:p>
          <a:p>
            <a:pPr marL="1841500" indent="-342900">
              <a:lnSpc>
                <a:spcPct val="100000"/>
              </a:lnSpc>
              <a:spcBef>
                <a:spcPts val="120"/>
              </a:spcBef>
              <a:buClr>
                <a:srgbClr val="18BAD4"/>
              </a:buClr>
              <a:buSzPct val="140000"/>
              <a:buFont typeface="Calibri"/>
              <a:buAutoNum type="arabicPeriod" startAt="6"/>
              <a:tabLst>
                <a:tab pos="1841500" algn="l"/>
              </a:tabLst>
            </a:pPr>
            <a:r>
              <a:rPr dirty="0" smtClean="0" sz="1000" spc="-5" b="1">
                <a:latin typeface="Calibri"/>
                <a:cs typeface="Calibri"/>
              </a:rPr>
              <a:t>F</a:t>
            </a:r>
            <a:r>
              <a:rPr dirty="0" smtClean="0" sz="1000" spc="-15" b="1">
                <a:latin typeface="Calibri"/>
                <a:cs typeface="Calibri"/>
              </a:rPr>
              <a:t>i</a:t>
            </a:r>
            <a:r>
              <a:rPr dirty="0" smtClean="0" sz="1000" spc="-10" b="1">
                <a:latin typeface="Calibri"/>
                <a:cs typeface="Calibri"/>
              </a:rPr>
              <a:t>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14038" y="2122677"/>
            <a:ext cx="1027430" cy="171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5" b="1">
                <a:latin typeface="Calibri"/>
                <a:cs typeface="Calibri"/>
              </a:rPr>
              <a:t>Leer</a:t>
            </a:r>
            <a:r>
              <a:rPr dirty="0" smtClean="0" sz="1000" spc="-5" b="1">
                <a:latin typeface="Calibri"/>
                <a:cs typeface="Calibri"/>
              </a:rPr>
              <a:t> </a:t>
            </a:r>
            <a:r>
              <a:rPr dirty="0" smtClean="0" sz="1000" spc="-5" b="1">
                <a:latin typeface="Calibri"/>
                <a:cs typeface="Calibri"/>
              </a:rPr>
              <a:t>fecha</a:t>
            </a:r>
            <a:r>
              <a:rPr dirty="0" smtClean="0" sz="1000" spc="-10" b="1">
                <a:latin typeface="Calibri"/>
                <a:cs typeface="Calibri"/>
              </a:rPr>
              <a:t>_</a:t>
            </a:r>
            <a:r>
              <a:rPr dirty="0" smtClean="0" sz="1000" spc="-5" b="1">
                <a:latin typeface="Calibri"/>
                <a:cs typeface="Calibri"/>
              </a:rPr>
              <a:t>re</a:t>
            </a:r>
            <a:r>
              <a:rPr dirty="0" smtClean="0" sz="1000" spc="-10" b="1">
                <a:latin typeface="Calibri"/>
                <a:cs typeface="Calibri"/>
              </a:rPr>
              <a:t>g</a:t>
            </a:r>
            <a:r>
              <a:rPr dirty="0" smtClean="0" sz="1000" spc="-5" b="1">
                <a:latin typeface="Calibri"/>
                <a:cs typeface="Calibri"/>
              </a:rPr>
              <a:t>reso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3317875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flu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294638" y="826261"/>
            <a:ext cx="5514975" cy="953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dirty="0" smtClean="0" sz="6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38680" y="2091563"/>
            <a:ext cx="4265295" cy="2286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dirty="0" smtClean="0" sz="2400" spc="-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gráfica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un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ritmo.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apli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para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rep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ntar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programas,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procesos,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procedi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ientos</a:t>
            </a:r>
            <a:r>
              <a:rPr dirty="0" smtClean="0" sz="24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flujos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trabajo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dif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ntes disciplina</a:t>
            </a:r>
            <a:r>
              <a:rPr dirty="0" smtClean="0" sz="2400" spc="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90004" y="0"/>
            <a:ext cx="2253996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09600">
              <a:lnSpc>
                <a:spcPct val="100000"/>
              </a:lnSpc>
            </a:pPr>
            <a:r>
              <a:rPr dirty="0" smtClean="0" sz="600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dirty="0" smtClean="0" sz="6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18BAD4"/>
                </a:solidFill>
                <a:latin typeface="Calibri"/>
                <a:cs typeface="Calibri"/>
              </a:rPr>
              <a:t>de flujo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94638" y="1012825"/>
            <a:ext cx="4252595" cy="572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3600" spc="-2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ructur</a:t>
            </a:r>
            <a:r>
              <a:rPr dirty="0" smtClean="0" sz="3600" spc="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3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mtClean="0" sz="36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FFFFFF"/>
                </a:solidFill>
                <a:latin typeface="Calibri"/>
                <a:cs typeface="Calibri"/>
              </a:rPr>
              <a:t>control: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80287" y="2078735"/>
            <a:ext cx="1296924" cy="28544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977895" y="2289048"/>
            <a:ext cx="2284476" cy="19156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993891" y="2168651"/>
            <a:ext cx="1769364" cy="2674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76122" y="1598422"/>
            <a:ext cx="6084570" cy="394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478780" algn="l"/>
              </a:tabLst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uencia	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Ciclo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3732" y="1711705"/>
            <a:ext cx="1073785" cy="393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isi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44827" y="2656967"/>
            <a:ext cx="4935855" cy="1125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00"/>
              </a:lnSpc>
            </a:pP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herram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dirty="0" smtClean="0" sz="24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perm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ite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2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seudo</a:t>
            </a:r>
            <a:r>
              <a:rPr dirty="0" smtClean="0" sz="2400" spc="-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ódigo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crear</a:t>
            </a:r>
            <a:r>
              <a:rPr dirty="0" smtClean="0" sz="2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agr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fl</a:t>
            </a:r>
            <a:r>
              <a:rPr dirty="0" smtClean="0" sz="2400" spc="-2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jo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-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co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eje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cutarlos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rrerlo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633221"/>
            <a:ext cx="3682365" cy="1257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dirty="0" smtClean="0" sz="4000" spc="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flujo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nt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44827" y="2656967"/>
            <a:ext cx="2175510" cy="1125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bología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 Pseu</a:t>
            </a:r>
            <a:r>
              <a:rPr dirty="0" smtClean="0" sz="2400" spc="-2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ódigo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906017"/>
            <a:ext cx="2913380" cy="12579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Pseint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55180" y="0"/>
            <a:ext cx="1975103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44827" y="2656967"/>
            <a:ext cx="2367280" cy="1125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bología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dirty="0" smtClean="0" sz="2400" spc="-2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agr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 b="1">
                <a:solidFill>
                  <a:srgbClr val="C5DAEB"/>
                </a:solidFill>
                <a:latin typeface="Calibri"/>
                <a:cs typeface="Calibri"/>
              </a:rPr>
              <a:t>de f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400" spc="-15" b="1">
                <a:solidFill>
                  <a:srgbClr val="C5DAEB"/>
                </a:solidFill>
                <a:latin typeface="Calibri"/>
                <a:cs typeface="Calibri"/>
              </a:rPr>
              <a:t>ujo</a:t>
            </a:r>
            <a:r>
              <a:rPr dirty="0" smtClean="0" sz="2400" spc="-10" b="1">
                <a:solidFill>
                  <a:srgbClr val="C5DAEB"/>
                </a:solidFill>
                <a:latin typeface="Calibri"/>
                <a:cs typeface="Calibri"/>
              </a:rPr>
              <a:t> Pseint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90013" y="296417"/>
            <a:ext cx="2004695" cy="12446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flujo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0013" y="1515872"/>
            <a:ext cx="129222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Pseint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885688" y="0"/>
            <a:ext cx="3258312" cy="5143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87627" y="1990892"/>
            <a:ext cx="2423795" cy="6629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99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Diagrama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flujo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convertir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a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dirty="0" smtClean="0" sz="1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4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que</a:t>
            </a:r>
            <a:r>
              <a:rPr dirty="0" smtClean="0" sz="1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652270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mplo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Diagrama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flujo</a:t>
            </a:r>
            <a:endParaRPr sz="400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16096" y="1072895"/>
            <a:ext cx="3768852" cy="3866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50619" y="2149475"/>
            <a:ext cx="6540500" cy="1924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800" spc="-5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https://cscircles.cemc.uwaterloo.ca/ru</a:t>
            </a:r>
            <a:r>
              <a:rPr dirty="0" smtClean="0" sz="1800" spc="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n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-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at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-</a:t>
            </a:r>
            <a:r>
              <a:rPr dirty="0" smtClean="0" sz="1800" spc="-5" u="heavy">
                <a:solidFill>
                  <a:srgbClr val="FFFFFF"/>
                </a:solidFill>
                <a:latin typeface="MS Gothic"/>
                <a:cs typeface="MS Gothic"/>
                <a:hlinkClick r:id="rId3"/>
              </a:rPr>
              <a:t>home/</a:t>
            </a:r>
            <a:endParaRPr sz="1800">
              <a:latin typeface="MS Gothic"/>
              <a:cs typeface="MS Gothic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26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FFFFFF"/>
                </a:solidFill>
                <a:latin typeface="Calibri"/>
                <a:cs typeface="Calibri"/>
              </a:rPr>
              <a:t>AÑOL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mtClean="0" sz="180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u="heavy">
                <a:solidFill>
                  <a:srgbClr val="FFFFFF"/>
                </a:solidFill>
                <a:latin typeface="MS Gothic"/>
                <a:cs typeface="MS Gothic"/>
                <a:hlinkClick r:id="rId4"/>
              </a:rPr>
              <a:t>http://pseint.sourceforge.net/</a:t>
            </a:r>
            <a:endParaRPr sz="18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u="heavy">
                <a:solidFill>
                  <a:srgbClr val="1154CC"/>
                </a:solidFill>
                <a:latin typeface="MS Gothic"/>
                <a:cs typeface="MS Gothic"/>
                <a:hlinkClick r:id="rId5"/>
              </a:rPr>
              <a:t>http://pseint.sourceforge.net/?page=descargas.php</a:t>
            </a:r>
            <a:endParaRPr sz="1800">
              <a:latin typeface="MS Gothic"/>
              <a:cs typeface="MS Gothic"/>
            </a:endParaRPr>
          </a:p>
          <a:p>
            <a:pPr marL="12700">
              <a:lnSpc>
                <a:spcPts val="2155"/>
              </a:lnSpc>
            </a:pPr>
            <a:r>
              <a:rPr dirty="0" smtClean="0" sz="180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dirty="0" smtClean="0" sz="1800" u="heavy">
                <a:solidFill>
                  <a:srgbClr val="FFFFFF"/>
                </a:solidFill>
                <a:latin typeface="MS Gothic"/>
                <a:cs typeface="MS Gothic"/>
                <a:hlinkClick r:id="rId6"/>
              </a:rPr>
              <a:t>https://www.infor.uva.es/~jvegas/cursos/prog/tema1.html</a:t>
            </a:r>
            <a:endParaRPr sz="180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950772" y="2278039"/>
            <a:ext cx="2332355" cy="6629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99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Psei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pa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dirty="0" smtClean="0" sz="1400" spc="-10" b="1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ert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dirty="0" smtClean="0" sz="1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p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ecio</a:t>
            </a:r>
            <a:r>
              <a:rPr dirty="0" smtClean="0" sz="1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uc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4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en</a:t>
            </a:r>
            <a:r>
              <a:rPr dirty="0" smtClean="0" sz="1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599565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del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uso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4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seint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284857" y="696214"/>
            <a:ext cx="29165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pseudocódigo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38728" y="1287780"/>
            <a:ext cx="5550408" cy="3683508"/>
          </a:xfrm>
          <a:custGeom>
            <a:avLst/>
            <a:gdLst/>
            <a:ahLst/>
            <a:cxnLst/>
            <a:rect l="l" t="t" r="r" b="b"/>
            <a:pathLst>
              <a:path w="5550408" h="3683508">
                <a:moveTo>
                  <a:pt x="0" y="3683508"/>
                </a:moveTo>
                <a:lnTo>
                  <a:pt x="5550408" y="3683508"/>
                </a:lnTo>
                <a:lnTo>
                  <a:pt x="5550408" y="0"/>
                </a:lnTo>
                <a:lnTo>
                  <a:pt x="0" y="0"/>
                </a:lnTo>
                <a:lnTo>
                  <a:pt x="0" y="3683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618738" y="1444371"/>
            <a:ext cx="5328285" cy="1241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Proceso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Preci</a:t>
            </a:r>
            <a:r>
              <a:rPr dirty="0" smtClean="0" sz="1400" spc="5" b="1">
                <a:latin typeface="Calibri"/>
                <a:cs typeface="Calibri"/>
              </a:rPr>
              <a:t>o</a:t>
            </a:r>
            <a:r>
              <a:rPr dirty="0" smtClean="0" sz="1400" spc="0" b="1">
                <a:latin typeface="Calibri"/>
                <a:cs typeface="Calibri"/>
              </a:rPr>
              <a:t>_Do</a:t>
            </a:r>
            <a:r>
              <a:rPr dirty="0" smtClean="0" sz="1400" spc="5" b="1">
                <a:latin typeface="Calibri"/>
                <a:cs typeface="Calibri"/>
              </a:rPr>
              <a:t>l</a:t>
            </a:r>
            <a:r>
              <a:rPr dirty="0" smtClean="0" sz="1400" spc="0" b="1">
                <a:latin typeface="Calibri"/>
                <a:cs typeface="Calibri"/>
              </a:rPr>
              <a:t>a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_Pe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os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Calibri"/>
              <a:buAutoNum type="arabicPeriod"/>
            </a:pPr>
            <a:endParaRPr sz="550"/>
          </a:p>
          <a:p>
            <a:pPr marL="355600" marR="4572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9264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//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</a:t>
            </a:r>
            <a:r>
              <a:rPr dirty="0" smtClean="0" sz="1400" spc="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sigu</a:t>
            </a:r>
            <a:r>
              <a:rPr dirty="0" smtClean="0" sz="1400" spc="5" b="1">
                <a:latin typeface="Calibri"/>
                <a:cs typeface="Calibri"/>
              </a:rPr>
              <a:t>i</a:t>
            </a:r>
            <a:r>
              <a:rPr dirty="0" smtClean="0" sz="1400" spc="0" b="1">
                <a:latin typeface="Calibri"/>
                <a:cs typeface="Calibri"/>
              </a:rPr>
              <a:t>e</a:t>
            </a:r>
            <a:r>
              <a:rPr dirty="0" smtClean="0" sz="1400" spc="5" b="1">
                <a:latin typeface="Calibri"/>
                <a:cs typeface="Calibri"/>
              </a:rPr>
              <a:t>n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e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og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ama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</a:t>
            </a:r>
            <a:r>
              <a:rPr dirty="0" smtClean="0" sz="1400" spc="5" b="1">
                <a:latin typeface="Calibri"/>
                <a:cs typeface="Calibri"/>
              </a:rPr>
              <a:t>o</a:t>
            </a:r>
            <a:r>
              <a:rPr dirty="0" smtClean="0" sz="1400" spc="0" b="1">
                <a:latin typeface="Calibri"/>
                <a:cs typeface="Calibri"/>
              </a:rPr>
              <a:t>nvie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e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una</a:t>
            </a:r>
            <a:r>
              <a:rPr dirty="0" smtClean="0" sz="1400" spc="-3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</a:t>
            </a:r>
            <a:r>
              <a:rPr dirty="0" smtClean="0" sz="1400" spc="5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n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5" b="1">
                <a:latin typeface="Calibri"/>
                <a:cs typeface="Calibri"/>
              </a:rPr>
              <a:t>d</a:t>
            </a:r>
            <a:r>
              <a:rPr dirty="0" smtClean="0" sz="1400" spc="0" b="1">
                <a:latin typeface="Calibri"/>
                <a:cs typeface="Calibri"/>
              </a:rPr>
              <a:t>ad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dó</a:t>
            </a:r>
            <a:r>
              <a:rPr dirty="0" smtClean="0" sz="1400" spc="5" b="1">
                <a:latin typeface="Calibri"/>
                <a:cs typeface="Calibri"/>
              </a:rPr>
              <a:t>l</a:t>
            </a:r>
            <a:r>
              <a:rPr dirty="0" smtClean="0" sz="1400" spc="0" b="1">
                <a:latin typeface="Calibri"/>
                <a:cs typeface="Calibri"/>
              </a:rPr>
              <a:t>a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es</a:t>
            </a:r>
            <a:r>
              <a:rPr dirty="0" smtClean="0" sz="1400" spc="0" b="1">
                <a:latin typeface="Calibri"/>
                <a:cs typeface="Calibri"/>
              </a:rPr>
              <a:t> a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os</a:t>
            </a:r>
            <a:r>
              <a:rPr dirty="0" smtClean="0" sz="1400" spc="-3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dependie</a:t>
            </a:r>
            <a:r>
              <a:rPr dirty="0" smtClean="0" sz="1400" spc="-10" b="1">
                <a:latin typeface="Calibri"/>
                <a:cs typeface="Calibri"/>
              </a:rPr>
              <a:t>n</a:t>
            </a:r>
            <a:r>
              <a:rPr dirty="0" smtClean="0" sz="1400" spc="0" b="1">
                <a:latin typeface="Calibri"/>
                <a:cs typeface="Calibri"/>
              </a:rPr>
              <a:t>do</a:t>
            </a:r>
            <a:r>
              <a:rPr dirty="0" smtClean="0" sz="1400" spc="-5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del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tipo</a:t>
            </a:r>
            <a:r>
              <a:rPr dirty="0" smtClean="0" sz="1400" spc="-2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camb</a:t>
            </a:r>
            <a:r>
              <a:rPr dirty="0" smtClean="0" sz="1400" spc="5" b="1">
                <a:latin typeface="Calibri"/>
                <a:cs typeface="Calibri"/>
              </a:rPr>
              <a:t>i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9271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//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Se in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5" b="1">
                <a:latin typeface="Calibri"/>
                <a:cs typeface="Calibri"/>
              </a:rPr>
              <a:t>d</a:t>
            </a:r>
            <a:r>
              <a:rPr dirty="0" smtClean="0" sz="1400" spc="0" b="1">
                <a:latin typeface="Calibri"/>
                <a:cs typeface="Calibri"/>
              </a:rPr>
              <a:t>uce</a:t>
            </a:r>
            <a:r>
              <a:rPr dirty="0" smtClean="0" sz="1400" spc="-5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 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5" b="1">
                <a:latin typeface="Calibri"/>
                <a:cs typeface="Calibri"/>
              </a:rPr>
              <a:t>p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</a:t>
            </a:r>
            <a:r>
              <a:rPr dirty="0" smtClean="0" sz="1400" spc="5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mbio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del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dó</a:t>
            </a:r>
            <a:r>
              <a:rPr dirty="0" smtClean="0" sz="1400" spc="5" b="1">
                <a:latin typeface="Calibri"/>
                <a:cs typeface="Calibri"/>
              </a:rPr>
              <a:t>l</a:t>
            </a:r>
            <a:r>
              <a:rPr dirty="0" smtClean="0" sz="1400" spc="0" b="1">
                <a:latin typeface="Calibri"/>
                <a:cs typeface="Calibri"/>
              </a:rPr>
              <a:t>ar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y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 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ecio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un</a:t>
            </a:r>
            <a:endParaRPr sz="1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produc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18738" y="4767275"/>
            <a:ext cx="117729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r>
              <a:rPr dirty="0" smtClean="0" sz="1400" spc="0" b="1">
                <a:solidFill>
                  <a:srgbClr val="18BAD4"/>
                </a:solidFill>
                <a:latin typeface="Calibri"/>
                <a:cs typeface="Calibri"/>
              </a:rPr>
              <a:t>.  </a:t>
            </a:r>
            <a:r>
              <a:rPr dirty="0" smtClean="0" sz="1400" spc="-45" b="1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FinProceso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18738" y="2236851"/>
            <a:ext cx="16256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3.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18738" y="2740025"/>
            <a:ext cx="252729" cy="1972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4.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5.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6.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7.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8.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9.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400" spc="-5" b="1">
                <a:solidFill>
                  <a:srgbClr val="18BAD4"/>
                </a:solidFill>
                <a:latin typeface="Calibri"/>
                <a:cs typeface="Calibri"/>
              </a:rPr>
              <a:t>10.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533138" y="2953415"/>
            <a:ext cx="4276090" cy="1759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00330">
              <a:lnSpc>
                <a:spcPct val="135700"/>
              </a:lnSpc>
            </a:pPr>
            <a:r>
              <a:rPr dirty="0" smtClean="0" sz="1400" b="1">
                <a:latin typeface="Calibri"/>
                <a:cs typeface="Calibri"/>
              </a:rPr>
              <a:t>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c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5" b="1">
                <a:latin typeface="Calibri"/>
                <a:cs typeface="Calibri"/>
              </a:rPr>
              <a:t>b</a:t>
            </a:r>
            <a:r>
              <a:rPr dirty="0" smtClean="0" sz="1400" spc="0" b="1">
                <a:latin typeface="Calibri"/>
                <a:cs typeface="Calibri"/>
              </a:rPr>
              <a:t>ir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"In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5" b="1">
                <a:latin typeface="Calibri"/>
                <a:cs typeface="Calibri"/>
              </a:rPr>
              <a:t>d</a:t>
            </a:r>
            <a:r>
              <a:rPr dirty="0" smtClean="0" sz="1400" spc="0" b="1">
                <a:latin typeface="Calibri"/>
                <a:cs typeface="Calibri"/>
              </a:rPr>
              <a:t>uce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 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5" b="1">
                <a:latin typeface="Calibri"/>
                <a:cs typeface="Calibri"/>
              </a:rPr>
              <a:t>p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</a:t>
            </a:r>
            <a:r>
              <a:rPr dirty="0" smtClean="0" sz="1400" spc="5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mbio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del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dó</a:t>
            </a:r>
            <a:r>
              <a:rPr dirty="0" smtClean="0" sz="1400" spc="5" b="1">
                <a:latin typeface="Calibri"/>
                <a:cs typeface="Calibri"/>
              </a:rPr>
              <a:t>l</a:t>
            </a:r>
            <a:r>
              <a:rPr dirty="0" smtClean="0" sz="1400" spc="0" b="1">
                <a:latin typeface="Calibri"/>
                <a:cs typeface="Calibri"/>
              </a:rPr>
              <a:t>ar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en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"</a:t>
            </a:r>
            <a:r>
              <a:rPr dirty="0" smtClean="0" sz="1400" spc="0" b="1">
                <a:latin typeface="Calibri"/>
                <a:cs typeface="Calibri"/>
              </a:rPr>
              <a:t> Leer</a:t>
            </a:r>
            <a:r>
              <a:rPr dirty="0" smtClean="0" sz="1400" spc="-3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Ti</a:t>
            </a:r>
            <a:r>
              <a:rPr dirty="0" smtClean="0" sz="1400" spc="5" b="1">
                <a:latin typeface="Calibri"/>
                <a:cs typeface="Calibri"/>
              </a:rPr>
              <a:t>p</a:t>
            </a:r>
            <a:r>
              <a:rPr dirty="0" smtClean="0" sz="1400" spc="0" b="1">
                <a:latin typeface="Calibri"/>
                <a:cs typeface="Calibri"/>
              </a:rPr>
              <a:t>o_cambio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Esc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5" b="1">
                <a:latin typeface="Calibri"/>
                <a:cs typeface="Calibri"/>
              </a:rPr>
              <a:t>b</a:t>
            </a:r>
            <a:r>
              <a:rPr dirty="0" smtClean="0" sz="1400" spc="0" b="1">
                <a:latin typeface="Calibri"/>
                <a:cs typeface="Calibri"/>
              </a:rPr>
              <a:t>ir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"</a:t>
            </a:r>
            <a:r>
              <a:rPr dirty="0" smtClean="0" sz="1400" spc="-10" b="1">
                <a:latin typeface="Calibri"/>
                <a:cs typeface="Calibri"/>
              </a:rPr>
              <a:t>I</a:t>
            </a:r>
            <a:r>
              <a:rPr dirty="0" smtClean="0" sz="1400" spc="0" b="1">
                <a:latin typeface="Calibri"/>
                <a:cs typeface="Calibri"/>
              </a:rPr>
              <a:t>n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oduce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 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ecio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del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oduc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en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dól</a:t>
            </a:r>
            <a:r>
              <a:rPr dirty="0" smtClean="0" sz="1400" spc="5" b="1">
                <a:latin typeface="Calibri"/>
                <a:cs typeface="Calibri"/>
              </a:rPr>
              <a:t>a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"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Leer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Precio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C</a:t>
            </a:r>
            <a:r>
              <a:rPr dirty="0" smtClean="0" sz="1400" spc="5" b="1">
                <a:latin typeface="Calibri"/>
                <a:cs typeface="Calibri"/>
              </a:rPr>
              <a:t>o</a:t>
            </a:r>
            <a:r>
              <a:rPr dirty="0" smtClean="0" sz="1400" spc="0" b="1">
                <a:latin typeface="Calibri"/>
                <a:cs typeface="Calibri"/>
              </a:rPr>
              <a:t>nve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si</a:t>
            </a:r>
            <a:r>
              <a:rPr dirty="0" smtClean="0" sz="1400" spc="5" b="1">
                <a:latin typeface="Calibri"/>
                <a:cs typeface="Calibri"/>
              </a:rPr>
              <a:t>o</a:t>
            </a:r>
            <a:r>
              <a:rPr dirty="0" smtClean="0" sz="1400" spc="0" b="1">
                <a:latin typeface="Calibri"/>
                <a:cs typeface="Calibri"/>
              </a:rPr>
              <a:t>n</a:t>
            </a:r>
            <a:r>
              <a:rPr dirty="0" smtClean="0" sz="1400" spc="-5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=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Precio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*</a:t>
            </a:r>
            <a:r>
              <a:rPr dirty="0" smtClean="0" sz="1400" spc="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Ti</a:t>
            </a:r>
            <a:r>
              <a:rPr dirty="0" smtClean="0" sz="1400" spc="5" b="1">
                <a:latin typeface="Calibri"/>
                <a:cs typeface="Calibri"/>
              </a:rPr>
              <a:t>p</a:t>
            </a:r>
            <a:r>
              <a:rPr dirty="0" smtClean="0" sz="1400" spc="0" b="1">
                <a:latin typeface="Calibri"/>
                <a:cs typeface="Calibri"/>
              </a:rPr>
              <a:t>o_cambio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c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5" b="1">
                <a:latin typeface="Calibri"/>
                <a:cs typeface="Calibri"/>
              </a:rPr>
              <a:t>b</a:t>
            </a:r>
            <a:r>
              <a:rPr dirty="0" smtClean="0" sz="1400" spc="0" b="1">
                <a:latin typeface="Calibri"/>
                <a:cs typeface="Calibri"/>
              </a:rPr>
              <a:t>ir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"El</a:t>
            </a:r>
            <a:r>
              <a:rPr dirty="0" smtClean="0" sz="1400" spc="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ecio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en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os</a:t>
            </a:r>
            <a:r>
              <a:rPr dirty="0" smtClean="0" sz="1400" spc="-2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del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5" b="1">
                <a:latin typeface="Calibri"/>
                <a:cs typeface="Calibri"/>
              </a:rPr>
              <a:t>d</a:t>
            </a:r>
            <a:r>
              <a:rPr dirty="0" smtClean="0" sz="1400" spc="0" b="1">
                <a:latin typeface="Calibri"/>
                <a:cs typeface="Calibri"/>
              </a:rPr>
              <a:t>uc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:</a:t>
            </a:r>
            <a:r>
              <a:rPr dirty="0" smtClean="0" sz="1400" spc="-2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",</a:t>
            </a:r>
            <a:r>
              <a:rPr dirty="0" smtClean="0" sz="1400" spc="-4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Convers</a:t>
            </a:r>
            <a:r>
              <a:rPr dirty="0" smtClean="0" sz="1400" spc="5" b="1">
                <a:latin typeface="Calibri"/>
                <a:cs typeface="Calibri"/>
              </a:rPr>
              <a:t>i</a:t>
            </a:r>
            <a:r>
              <a:rPr dirty="0" smtClean="0" sz="1400" spc="0" b="1">
                <a:latin typeface="Calibri"/>
                <a:cs typeface="Calibri"/>
              </a:rPr>
              <a:t>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34644" y="1977135"/>
            <a:ext cx="2157095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00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Pseint</a:t>
            </a:r>
            <a:r>
              <a:rPr dirty="0" smtClean="0" sz="1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convertir</a:t>
            </a:r>
            <a:r>
              <a:rPr dirty="0" smtClean="0" sz="14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el</a:t>
            </a:r>
            <a:r>
              <a:rPr dirty="0" smtClean="0" sz="14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ecio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oducto</a:t>
            </a:r>
            <a:r>
              <a:rPr dirty="0" smtClean="0" sz="1400" spc="-5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está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dó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es,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EJECUCI</a:t>
            </a:r>
            <a:r>
              <a:rPr dirty="0" smtClean="0" sz="1400" spc="-10" b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N: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53589" y="401828"/>
            <a:ext cx="6436360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mplo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cución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Pseint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293364" y="1367026"/>
            <a:ext cx="5801868" cy="37109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34644" y="1973579"/>
            <a:ext cx="6729095" cy="21736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Escri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có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ie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diagr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flujo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vie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rec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produ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rec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sos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“el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:”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Utili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ami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Ps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ejec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útal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scarga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http://ps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eint.sou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orge.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et/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?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g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=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d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scarga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5534" rIns="0" bIns="0" rtlCol="0" vert="horz">
            <a:noAutofit/>
          </a:bodyPr>
          <a:lstStyle/>
          <a:p>
            <a:pPr marL="1368425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rcic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26058" y="2303398"/>
            <a:ext cx="6670675" cy="20212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Escri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có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ie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diagr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flujo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Int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 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cal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tarda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auto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ll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gar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gar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así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los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litros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gasol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na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sto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sos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tie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tan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ia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recor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Km, la vel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ad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-4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Km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y el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 re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dim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nto</a:t>
            </a:r>
            <a:r>
              <a:rPr dirty="0" smtClean="0" sz="1800" spc="-4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auto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Km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or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litro.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res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ulta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4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o,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litros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sto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=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/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5534" rIns="0" bIns="0" rtlCol="0" vert="horz">
            <a:noAutofit/>
          </a:bodyPr>
          <a:lstStyle/>
          <a:p>
            <a:pPr marL="1368425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rcic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845007" y="2345415"/>
            <a:ext cx="6344285" cy="22504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1800" b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rre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iente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iag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rama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fl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jo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 marR="431800">
              <a:lnSpc>
                <a:spcPct val="100000"/>
              </a:lnSpc>
            </a:pP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sea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fica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ión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mat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ria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 Pr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gramac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rú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rica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esta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mat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ria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one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ig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te manera:</a:t>
            </a:r>
            <a:endParaRPr sz="1800">
              <a:latin typeface="Calibri"/>
              <a:cs typeface="Calibri"/>
            </a:endParaRPr>
          </a:p>
          <a:p>
            <a:pPr marL="12700" marR="540385">
              <a:lnSpc>
                <a:spcPct val="127800"/>
              </a:lnSpc>
              <a:tabLst>
                <a:tab pos="1710689" algn="l"/>
                <a:tab pos="3458845" algn="l"/>
                <a:tab pos="5695315" algn="l"/>
              </a:tabLst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ial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18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20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%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	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Parcial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2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-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35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%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	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Proy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cto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- 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15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%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	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Exa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-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30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%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5534" rIns="0" bIns="0" rtlCol="0" vert="horz">
            <a:noAutofit/>
          </a:bodyPr>
          <a:lstStyle/>
          <a:p>
            <a:pPr marL="1368425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rcic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5388" y="2535935"/>
            <a:ext cx="6715759" cy="15487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397510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Escri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có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ie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diagr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flujo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Ps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62"/>
              </a:spcBef>
            </a:pPr>
            <a:endParaRPr sz="1300"/>
          </a:p>
          <a:p>
            <a:pPr marL="12700" marR="12700">
              <a:lnSpc>
                <a:spcPct val="100000"/>
              </a:lnSpc>
            </a:pP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triáng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partir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ase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y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alt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5534" rIns="0" bIns="0" rtlCol="0" vert="horz">
            <a:noAutofit/>
          </a:bodyPr>
          <a:lstStyle/>
          <a:p>
            <a:pPr marL="1368425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rcic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087627" y="1908301"/>
            <a:ext cx="6701790" cy="29514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C5DAEB"/>
                </a:solidFill>
                <a:latin typeface="Calibri"/>
                <a:cs typeface="Calibri"/>
              </a:rPr>
              <a:t>Escribe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ps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ud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go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corresp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-4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diagr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lujo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C5DAEB"/>
                </a:solidFill>
                <a:latin typeface="Calibri"/>
                <a:cs typeface="Calibri"/>
              </a:rPr>
              <a:t>Ps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In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9"/>
              </a:spcBef>
            </a:pPr>
            <a:endParaRPr sz="1300"/>
          </a:p>
          <a:p>
            <a:pPr marL="152400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800" spc="-4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52400">
              <a:lnSpc>
                <a:spcPct val="100000"/>
              </a:lnSpc>
            </a:pPr>
            <a:r>
              <a:rPr dirty="0" smtClean="0" sz="1800" b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dirty="0" smtClean="0" sz="18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a grados</a:t>
            </a:r>
            <a:endParaRPr sz="18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152400" marR="691515">
              <a:lnSpc>
                <a:spcPct val="127800"/>
              </a:lnSpc>
              <a:tabLst>
                <a:tab pos="1721485" algn="l"/>
              </a:tabLst>
            </a:pPr>
            <a:r>
              <a:rPr dirty="0" smtClean="0" sz="1800" b="1">
                <a:solidFill>
                  <a:srgbClr val="C5DAEB"/>
                </a:solidFill>
                <a:latin typeface="Calibri"/>
                <a:cs typeface="Calibri"/>
              </a:rPr>
              <a:t>F&lt;--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C*(9/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5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)+32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	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tili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fórmula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ali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c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ve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ón)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El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r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lt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trar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52400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rre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pon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5534" rIns="0" bIns="0" rtlCol="0" vert="horz">
            <a:noAutofit/>
          </a:bodyPr>
          <a:lstStyle/>
          <a:p>
            <a:pPr marL="1368425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rcic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1876425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Algoritmo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556129" y="1020190"/>
            <a:ext cx="3107690" cy="953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dirty="0" smtClean="0" sz="6000" spc="-15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6000" spc="0">
                <a:solidFill>
                  <a:srgbClr val="18BAD4"/>
                </a:solidFill>
                <a:latin typeface="Calibri"/>
                <a:cs typeface="Calibri"/>
              </a:rPr>
              <a:t>mo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56129" y="2115566"/>
            <a:ext cx="4286250" cy="11893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serie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pasos para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cumplir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 con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objetiv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Debe ser 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fini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64739" y="116585"/>
            <a:ext cx="5226050" cy="1257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Cu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tro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rmas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endParaRPr sz="4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representar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algor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tmo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020823" y="1618488"/>
            <a:ext cx="5315712" cy="3285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3051" y="2495072"/>
            <a:ext cx="2124710" cy="8147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Algori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mo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fo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natu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 para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comp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400" spc="-3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bo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interne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4793" y="2860801"/>
            <a:ext cx="3653154" cy="207898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>
              <a:lnSpc>
                <a:spcPct val="100000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vión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508" rIns="0" bIns="0" rtlCol="0" vert="horz">
            <a:noAutofit/>
          </a:bodyPr>
          <a:lstStyle/>
          <a:p>
            <a:pPr marL="1778000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mplo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Algoritmo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14215" y="1435608"/>
            <a:ext cx="3563112" cy="3503676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094479" y="1591309"/>
            <a:ext cx="3382010" cy="30556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Iniciar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En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rar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al s</a:t>
            </a:r>
            <a:r>
              <a:rPr dirty="0" smtClean="0" sz="1400" spc="5" b="1">
                <a:latin typeface="Calibri"/>
                <a:cs typeface="Calibri"/>
              </a:rPr>
              <a:t>i</a:t>
            </a:r>
            <a:r>
              <a:rPr dirty="0" smtClean="0" sz="1400" spc="0" b="1">
                <a:latin typeface="Calibri"/>
                <a:cs typeface="Calibri"/>
              </a:rPr>
              <a:t>tio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la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aerol</a:t>
            </a:r>
            <a:r>
              <a:rPr dirty="0" smtClean="0" sz="1400" spc="5" b="1">
                <a:latin typeface="Calibri"/>
                <a:cs typeface="Calibri"/>
              </a:rPr>
              <a:t>í</a:t>
            </a:r>
            <a:r>
              <a:rPr dirty="0" smtClean="0" sz="1400" spc="0" b="1">
                <a:latin typeface="Calibri"/>
                <a:cs typeface="Calibri"/>
              </a:rPr>
              <a:t>nea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2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agencia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marR="127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Int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oducir</a:t>
            </a:r>
            <a:r>
              <a:rPr dirty="0" smtClean="0" sz="1400" spc="-3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</a:t>
            </a:r>
            <a:r>
              <a:rPr dirty="0" smtClean="0" sz="1400" spc="-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origen,</a:t>
            </a:r>
            <a:r>
              <a:rPr dirty="0" smtClean="0" sz="1400" spc="-2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tino,</a:t>
            </a:r>
            <a:r>
              <a:rPr dirty="0" smtClean="0" sz="1400" spc="-3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la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fecha</a:t>
            </a:r>
            <a:r>
              <a:rPr dirty="0" smtClean="0" sz="1400" spc="-3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y</a:t>
            </a:r>
            <a:r>
              <a:rPr dirty="0" smtClean="0" sz="1400" spc="0" b="1">
                <a:latin typeface="Calibri"/>
                <a:cs typeface="Calibri"/>
              </a:rPr>
              <a:t> la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cantidad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pe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sonas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Definir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si es</a:t>
            </a:r>
            <a:r>
              <a:rPr dirty="0" smtClean="0" sz="1400" spc="-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sencil</a:t>
            </a:r>
            <a:r>
              <a:rPr dirty="0" smtClean="0" sz="1400" spc="5" b="1">
                <a:latin typeface="Calibri"/>
                <a:cs typeface="Calibri"/>
              </a:rPr>
              <a:t>l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3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redondo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Buscar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vuelos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Seleccio</a:t>
            </a:r>
            <a:r>
              <a:rPr dirty="0" smtClean="0" sz="1400" spc="5" b="1">
                <a:latin typeface="Calibri"/>
                <a:cs typeface="Calibri"/>
              </a:rPr>
              <a:t>n</a:t>
            </a:r>
            <a:r>
              <a:rPr dirty="0" smtClean="0" sz="1400" spc="0" b="1">
                <a:latin typeface="Calibri"/>
                <a:cs typeface="Calibri"/>
              </a:rPr>
              <a:t>ar</a:t>
            </a:r>
            <a:r>
              <a:rPr dirty="0" smtClean="0" sz="1400" spc="-3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</a:t>
            </a:r>
            <a:r>
              <a:rPr dirty="0" smtClean="0" sz="1400" spc="-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vuelo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Int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oducir</a:t>
            </a:r>
            <a:r>
              <a:rPr dirty="0" smtClean="0" sz="1400" spc="-3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los servicios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5" b="1">
                <a:latin typeface="Calibri"/>
                <a:cs typeface="Calibri"/>
              </a:rPr>
              <a:t>s</a:t>
            </a:r>
            <a:r>
              <a:rPr dirty="0" smtClean="0" sz="1400" spc="0" b="1">
                <a:latin typeface="Calibri"/>
                <a:cs typeface="Calibri"/>
              </a:rPr>
              <a:t>ead</a:t>
            </a:r>
            <a:r>
              <a:rPr dirty="0" smtClean="0" sz="1400" spc="-10" b="1">
                <a:latin typeface="Calibri"/>
                <a:cs typeface="Calibri"/>
              </a:rPr>
              <a:t>o</a:t>
            </a:r>
            <a:r>
              <a:rPr dirty="0" smtClean="0" sz="1400" spc="0" b="1"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Pa</a:t>
            </a:r>
            <a:r>
              <a:rPr dirty="0" smtClean="0" sz="1400" spc="-10" b="1">
                <a:latin typeface="Calibri"/>
                <a:cs typeface="Calibri"/>
              </a:rPr>
              <a:t>g</a:t>
            </a:r>
            <a:r>
              <a:rPr dirty="0" smtClean="0" sz="1400" spc="0" b="1">
                <a:latin typeface="Calibri"/>
                <a:cs typeface="Calibri"/>
              </a:rPr>
              <a:t>ar</a:t>
            </a:r>
            <a:r>
              <a:rPr dirty="0" smtClean="0" sz="1400" spc="-1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el</a:t>
            </a:r>
            <a:r>
              <a:rPr dirty="0" smtClean="0" sz="1400" spc="-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bo</a:t>
            </a:r>
            <a:r>
              <a:rPr dirty="0" smtClean="0" sz="1400" spc="5" b="1">
                <a:latin typeface="Calibri"/>
                <a:cs typeface="Calibri"/>
              </a:rPr>
              <a:t>l</a:t>
            </a:r>
            <a:r>
              <a:rPr dirty="0" smtClean="0" sz="1400" spc="0" b="1">
                <a:latin typeface="Calibri"/>
                <a:cs typeface="Calibri"/>
              </a:rPr>
              <a:t>e</a:t>
            </a:r>
            <a:r>
              <a:rPr dirty="0" smtClean="0" sz="1400" spc="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400" spc="0" b="1">
                <a:latin typeface="Calibri"/>
                <a:cs typeface="Calibri"/>
              </a:rPr>
              <a:t>Recibir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comp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ob</a:t>
            </a:r>
            <a:r>
              <a:rPr dirty="0" smtClean="0" sz="1400" spc="5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n</a:t>
            </a:r>
            <a:r>
              <a:rPr dirty="0" smtClean="0" sz="1400" spc="-5" b="1">
                <a:latin typeface="Calibri"/>
                <a:cs typeface="Calibri"/>
              </a:rPr>
              <a:t>t</a:t>
            </a:r>
            <a:r>
              <a:rPr dirty="0" smtClean="0" sz="1400" spc="0" b="1">
                <a:latin typeface="Calibri"/>
                <a:cs typeface="Calibri"/>
              </a:rPr>
              <a:t>e</a:t>
            </a:r>
            <a:r>
              <a:rPr dirty="0" smtClean="0" sz="1400" spc="-4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2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pase</a:t>
            </a:r>
            <a:r>
              <a:rPr dirty="0" smtClean="0" sz="1400" spc="-2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de</a:t>
            </a:r>
            <a:r>
              <a:rPr dirty="0" smtClean="0" sz="1400" spc="-1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abordar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Calibri"/>
              <a:buAutoNum type="arabicPeriod"/>
            </a:pPr>
            <a:endParaRPr sz="55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Font typeface="Calibri"/>
              <a:buAutoNum type="arabicPeriod"/>
              <a:tabLst>
                <a:tab pos="355600" algn="l"/>
              </a:tabLst>
            </a:pPr>
            <a:r>
              <a:rPr dirty="0" smtClean="0" sz="1400" spc="0" b="1">
                <a:latin typeface="Calibri"/>
                <a:cs typeface="Calibri"/>
              </a:rPr>
              <a:t>Te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min</a:t>
            </a:r>
            <a:r>
              <a:rPr dirty="0" smtClean="0" sz="1400" spc="5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4969510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Lenguaje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programación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550288" y="541020"/>
            <a:ext cx="7444105" cy="8578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5400">
                <a:solidFill>
                  <a:srgbClr val="18BAD4"/>
                </a:solidFill>
                <a:latin typeface="Calibri"/>
                <a:cs typeface="Calibri"/>
              </a:rPr>
              <a:t>Lenguaje de</a:t>
            </a:r>
            <a:r>
              <a:rPr dirty="0" smtClean="0" sz="54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5400" spc="0">
                <a:solidFill>
                  <a:srgbClr val="18BAD4"/>
                </a:solidFill>
                <a:latin typeface="Calibri"/>
                <a:cs typeface="Calibri"/>
              </a:rPr>
              <a:t>programación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9275" y="1745503"/>
            <a:ext cx="7125970" cy="31718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conjunto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glas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ibir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instruc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iones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 lenguaje que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computad</a:t>
            </a:r>
            <a:r>
              <a:rPr dirty="0" smtClean="0" sz="24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pueda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entende</a:t>
            </a:r>
            <a:r>
              <a:rPr dirty="0" smtClean="0" sz="2400" spc="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Hay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 Lenguaj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alto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nivel</a:t>
            </a:r>
            <a:r>
              <a:rPr dirty="0" smtClean="0" sz="24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com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2400" spc="-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C,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+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+,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Basic,</a:t>
            </a:r>
            <a:r>
              <a:rPr dirty="0" smtClean="0" sz="24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Python,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et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Éstos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requie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en compilarse</a:t>
            </a:r>
            <a:r>
              <a:rPr dirty="0" smtClean="0" sz="2400" spc="-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y/o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int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rp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40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7"/>
              </a:spcBef>
            </a:pPr>
            <a:endParaRPr sz="550"/>
          </a:p>
          <a:p>
            <a:pPr marL="12700" marR="795655">
              <a:lnSpc>
                <a:spcPct val="100099"/>
              </a:lnSpc>
            </a:pP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 bajo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nivel com</a:t>
            </a:r>
            <a:r>
              <a:rPr dirty="0" smtClean="0" sz="2400" spc="-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2400" spc="-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ensa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bladores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maquina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2400" spc="-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400" spc="-15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 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quier</a:t>
            </a:r>
            <a:r>
              <a:rPr dirty="0" smtClean="0" sz="2400" spc="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n compila</a:t>
            </a:r>
            <a:r>
              <a:rPr dirty="0" smtClean="0" sz="2400" spc="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4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4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41095" y="2278252"/>
            <a:ext cx="1920875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Pro</a:t>
            </a:r>
            <a:r>
              <a:rPr dirty="0" smtClean="0" sz="1400" spc="-10" b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rama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pa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-3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obtener</a:t>
            </a:r>
            <a:r>
              <a:rPr dirty="0" smtClean="0" sz="1400" spc="-5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400" b="1">
                <a:solidFill>
                  <a:srgbClr val="C5DAEB"/>
                </a:solidFill>
                <a:latin typeface="Calibri"/>
                <a:cs typeface="Calibri"/>
              </a:rPr>
              <a:t>fac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ori</a:t>
            </a:r>
            <a:r>
              <a:rPr dirty="0" smtClean="0" sz="1400" spc="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400" spc="-4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dirty="0" smtClean="0" sz="14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1 al</a:t>
            </a:r>
            <a:r>
              <a:rPr dirty="0" smtClean="0" sz="14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C5DAEB"/>
                </a:solidFill>
                <a:latin typeface="Calibri"/>
                <a:cs typeface="Calibri"/>
              </a:rPr>
              <a:t>5: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68551" y="523494"/>
            <a:ext cx="6682740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mplo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Programa</a:t>
            </a:r>
            <a:r>
              <a:rPr dirty="0" smtClean="0" sz="4000" spc="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Pyth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10611" y="1335024"/>
            <a:ext cx="5001768" cy="36301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2019-07-16T10:22:21Z</dcterms:created>
  <dcterms:modified xsi:type="dcterms:W3CDTF">2019-07-16T10:22:21Z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