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5025" y="186182"/>
            <a:ext cx="4933950" cy="58427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0366" y="1275207"/>
            <a:ext cx="8523267" cy="336622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hyperlink" Target="https://www.w3resource.com/python/python-while-loop.php" TargetMode="External"/><Relationship Id="rId5" Type="http://schemas.openxmlformats.org/officeDocument/2006/relationships/hyperlink" Target="https://www.datacamp.com/community/tutorials/loops-python-tutorial" TargetMode="External"/><Relationship Id="rId6" Type="http://schemas.openxmlformats.org/officeDocument/2006/relationships/hyperlink" Target="https://www.datacamp.com/community/tutorials/loops-python-tutorial" TargetMode="External"/><Relationship Id="rId7" Type="http://schemas.openxmlformats.org/officeDocument/2006/relationships/hyperlink" Target="https://archive.org/details/2014IntroduccionALaProgramacionConPython3" TargetMode="External"/><Relationship Id="rId8" Type="http://schemas.openxmlformats.org/officeDocument/2006/relationships/hyperlink" Target="https://archive.org/details/2014IntroduccionALaProgramacionConPython3" TargetMode="External"/><Relationship Id="rId9" Type="http://schemas.openxmlformats.org/officeDocument/2006/relationships/hyperlink" Target="http://www.mclibre.org/consultar/python/lecciones/python-while.html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142796" y="2167127"/>
            <a:ext cx="7152005" cy="774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800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r>
              <a:rPr dirty="0" smtClean="0" sz="4800" spc="1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800" spc="0">
                <a:solidFill>
                  <a:srgbClr val="18BAD4"/>
                </a:solidFill>
                <a:latin typeface="Calibri"/>
                <a:cs typeface="Calibri"/>
              </a:rPr>
              <a:t>–</a:t>
            </a:r>
            <a:r>
              <a:rPr dirty="0" smtClean="0" sz="4800" spc="-1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800" spc="-20">
                <a:solidFill>
                  <a:srgbClr val="18BAD4"/>
                </a:solidFill>
                <a:latin typeface="Calibri"/>
                <a:cs typeface="Calibri"/>
              </a:rPr>
              <a:t>estr</a:t>
            </a:r>
            <a:r>
              <a:rPr dirty="0" smtClean="0" sz="4800" spc="-45">
                <a:solidFill>
                  <a:srgbClr val="18BAD4"/>
                </a:solidFill>
                <a:latin typeface="Calibri"/>
                <a:cs typeface="Calibri"/>
              </a:rPr>
              <a:t>u</a:t>
            </a:r>
            <a:r>
              <a:rPr dirty="0" smtClean="0" sz="4800" spc="-25">
                <a:solidFill>
                  <a:srgbClr val="18BAD4"/>
                </a:solidFill>
                <a:latin typeface="Calibri"/>
                <a:cs typeface="Calibri"/>
              </a:rPr>
              <a:t>ctura</a:t>
            </a:r>
            <a:r>
              <a:rPr dirty="0" smtClean="0" sz="4800" spc="3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800" spc="-20">
                <a:solidFill>
                  <a:srgbClr val="18BAD4"/>
                </a:solidFill>
                <a:latin typeface="Calibri"/>
                <a:cs typeface="Calibri"/>
              </a:rPr>
              <a:t>repetitiva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0835" y="4493869"/>
            <a:ext cx="2709545" cy="4533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45745">
              <a:lnSpc>
                <a:spcPct val="100000"/>
              </a:lnSpc>
            </a:pP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© Ins</a:t>
            </a:r>
            <a:r>
              <a:rPr dirty="0" smtClean="0" sz="14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itu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ecnoló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dirty="0" smtClean="0" sz="14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mtClean="0" sz="1400">
                <a:solidFill>
                  <a:srgbClr val="FFFFFF"/>
                </a:solidFill>
                <a:latin typeface="Arial"/>
                <a:cs typeface="Arial"/>
              </a:rPr>
              <a:t>Estudios</a:t>
            </a:r>
            <a:r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937754" y="0"/>
            <a:ext cx="1245235" cy="15055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600">
                <a:solidFill>
                  <a:srgbClr val="00E0C5"/>
                </a:solidFill>
                <a:latin typeface="Segoe UI Emoji"/>
                <a:cs typeface="Segoe UI Emoji"/>
              </a:rPr>
              <a:t>😉</a:t>
            </a:r>
            <a:endParaRPr sz="9600">
              <a:latin typeface="Segoe UI Emoji"/>
              <a:cs typeface="Segoe UI Emoj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456" y="4869179"/>
            <a:ext cx="180975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Ejercicios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57300" marR="12700">
              <a:lnSpc>
                <a:spcPct val="100000"/>
              </a:lnSpc>
            </a:pPr>
            <a:r>
              <a:rPr dirty="0" smtClean="0" sz="200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ribe</a:t>
            </a:r>
            <a:r>
              <a:rPr dirty="0" smtClean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prog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ama</a:t>
            </a:r>
            <a:r>
              <a:rPr dirty="0" smtClean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pliegue</a:t>
            </a:r>
            <a:r>
              <a:rPr dirty="0" smtClean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la 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abla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mult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plic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del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 número</a:t>
            </a:r>
            <a:r>
              <a:rPr dirty="0" smtClean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propo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cione</a:t>
            </a:r>
            <a:r>
              <a:rPr dirty="0" smtClean="0" sz="20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usuario.</a:t>
            </a:r>
            <a:r>
              <a:rPr dirty="0" smtClean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ejemplo:</a:t>
            </a:r>
            <a:r>
              <a:rPr dirty="0" smtClean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i el usua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dirty="0" smtClean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 dice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la 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abla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del 5,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dirty="0" smtClean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deb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rá</a:t>
            </a:r>
            <a:r>
              <a:rPr dirty="0" smtClean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plegar:</a:t>
            </a:r>
            <a:endParaRPr sz="2000">
              <a:latin typeface="Arial"/>
              <a:cs typeface="Arial"/>
            </a:endParaRPr>
          </a:p>
          <a:p>
            <a:pPr marL="1257300">
              <a:lnSpc>
                <a:spcPct val="100000"/>
              </a:lnSpc>
              <a:spcBef>
                <a:spcPts val="15"/>
              </a:spcBef>
            </a:pP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5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1=5</a:t>
            </a:r>
            <a:endParaRPr sz="1600">
              <a:latin typeface="Arial"/>
              <a:cs typeface="Arial"/>
            </a:endParaRPr>
          </a:p>
          <a:p>
            <a:pPr marL="1257300">
              <a:lnSpc>
                <a:spcPct val="100000"/>
              </a:lnSpc>
            </a:pP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5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  <a:p>
            <a:pPr marL="1257300">
              <a:lnSpc>
                <a:spcPct val="100000"/>
              </a:lnSpc>
            </a:pP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5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mtClean="0" sz="16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600">
              <a:latin typeface="Arial"/>
              <a:cs typeface="Arial"/>
            </a:endParaRPr>
          </a:p>
          <a:p>
            <a:pPr marL="1257300">
              <a:lnSpc>
                <a:spcPct val="100000"/>
              </a:lnSpc>
            </a:pP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5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=20</a:t>
            </a:r>
            <a:endParaRPr sz="1600">
              <a:latin typeface="Arial"/>
              <a:cs typeface="Arial"/>
            </a:endParaRPr>
          </a:p>
          <a:p>
            <a:pPr marL="1257300">
              <a:lnSpc>
                <a:spcPct val="100000"/>
              </a:lnSpc>
            </a:pP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5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=25</a:t>
            </a:r>
            <a:endParaRPr sz="1600">
              <a:latin typeface="Arial"/>
              <a:cs typeface="Arial"/>
            </a:endParaRPr>
          </a:p>
          <a:p>
            <a:pPr marL="1257300">
              <a:lnSpc>
                <a:spcPct val="100000"/>
              </a:lnSpc>
            </a:pP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5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  <a:p>
            <a:pPr marL="1257300">
              <a:lnSpc>
                <a:spcPct val="100000"/>
              </a:lnSpc>
            </a:pP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5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=35</a:t>
            </a:r>
            <a:endParaRPr sz="1600">
              <a:latin typeface="Arial"/>
              <a:cs typeface="Arial"/>
            </a:endParaRPr>
          </a:p>
          <a:p>
            <a:pPr marL="1257300">
              <a:lnSpc>
                <a:spcPct val="100000"/>
              </a:lnSpc>
            </a:pP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5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dirty="0" smtClean="0" sz="16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=40</a:t>
            </a:r>
            <a:endParaRPr sz="1600">
              <a:latin typeface="Arial"/>
              <a:cs typeface="Arial"/>
            </a:endParaRPr>
          </a:p>
          <a:p>
            <a:pPr marL="1257300">
              <a:lnSpc>
                <a:spcPct val="100000"/>
              </a:lnSpc>
            </a:pP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5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=45</a:t>
            </a:r>
            <a:endParaRPr sz="1600">
              <a:latin typeface="Arial"/>
              <a:cs typeface="Arial"/>
            </a:endParaRPr>
          </a:p>
          <a:p>
            <a:pPr marL="1257300">
              <a:lnSpc>
                <a:spcPct val="100000"/>
              </a:lnSpc>
            </a:pP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5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=50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937754" y="0"/>
            <a:ext cx="1245235" cy="15055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600">
                <a:solidFill>
                  <a:srgbClr val="00E0C5"/>
                </a:solidFill>
                <a:latin typeface="Segoe UI Emoji"/>
                <a:cs typeface="Segoe UI Emoji"/>
              </a:rPr>
              <a:t>😉</a:t>
            </a:r>
            <a:endParaRPr sz="9600">
              <a:latin typeface="Segoe UI Emoji"/>
              <a:cs typeface="Segoe UI Emoj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Ejercicios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09852" y="929640"/>
            <a:ext cx="7520305" cy="36683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dirty="0" smtClean="0" sz="2400">
                <a:solidFill>
                  <a:srgbClr val="FFFFFF"/>
                </a:solidFill>
                <a:latin typeface="Arial"/>
                <a:cs typeface="Arial"/>
              </a:rPr>
              <a:t>Escri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un programa</a:t>
            </a:r>
            <a:r>
              <a:rPr dirty="0" smtClean="0"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desp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gue</a:t>
            </a:r>
            <a:r>
              <a:rPr dirty="0" smtClean="0" sz="2400" spc="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números en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orden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ascen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ente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y de dos en dos, comenza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dirty="0" smtClean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por el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n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ú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mero de 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ic</a:t>
            </a:r>
            <a:r>
              <a:rPr dirty="0" smtClean="0" sz="2400" spc="-1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dirty="0" smtClean="0" sz="2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usu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rio</a:t>
            </a:r>
            <a:r>
              <a:rPr dirty="0" smtClean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termina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con el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número 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dirty="0" smtClean="0" sz="24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tamb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én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usuario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(sin pasarse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del límite) </a:t>
            </a:r>
            <a:r>
              <a:rPr dirty="0" smtClean="0" sz="2400" spc="-1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jemplo: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usuario</a:t>
            </a:r>
            <a:r>
              <a:rPr dirty="0" smtClean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te 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ice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q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emp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za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dirty="0" smtClean="0"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y termin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20, </a:t>
            </a:r>
            <a:r>
              <a:rPr dirty="0" smtClean="0" sz="2400" spc="-1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ú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meros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que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mtClean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des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gar</a:t>
            </a:r>
            <a:r>
              <a:rPr dirty="0" smtClean="0" sz="24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 pantal</a:t>
            </a:r>
            <a:r>
              <a:rPr dirty="0" smtClean="0" sz="2400" spc="-1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son el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5 7 9 11 13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15 17 19. Val</a:t>
            </a:r>
            <a:r>
              <a:rPr dirty="0" smtClean="0" sz="2400" spc="-1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dirty="0" smtClean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 datos que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dirty="0" smtClean="0" sz="2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proporci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dirty="0" smtClean="0" sz="24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us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ari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mtClean="0"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 ad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cu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4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ra res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lv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prob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ema,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lo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cont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ario, 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un mensaje de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error.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937754" y="0"/>
            <a:ext cx="1245235" cy="15055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600">
                <a:solidFill>
                  <a:srgbClr val="00E0C5"/>
                </a:solidFill>
                <a:latin typeface="Segoe UI Emoji"/>
                <a:cs typeface="Segoe UI Emoji"/>
              </a:rPr>
              <a:t>😉</a:t>
            </a:r>
            <a:endParaRPr sz="9600">
              <a:latin typeface="Segoe UI Emoji"/>
              <a:cs typeface="Segoe UI Emoj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Ejercicios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0363" rIns="0" bIns="0" rtlCol="0" vert="horz">
            <a:noAutofit/>
          </a:bodyPr>
          <a:lstStyle/>
          <a:p>
            <a:pPr marL="970915" marR="12700">
              <a:lnSpc>
                <a:spcPct val="100000"/>
              </a:lnSpc>
            </a:pPr>
            <a:r>
              <a:rPr dirty="0" smtClean="0" sz="2400">
                <a:solidFill>
                  <a:srgbClr val="FFFFFF"/>
                </a:solidFill>
                <a:latin typeface="Arial"/>
                <a:cs typeface="Arial"/>
              </a:rPr>
              <a:t>Escri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un programa</a:t>
            </a:r>
            <a:r>
              <a:rPr dirty="0" smtClean="0"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calcu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vol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men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de una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esfera, 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 un cono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de un cub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El programa de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erá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d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sp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dirty="0" smtClean="0" sz="24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menú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ermitir al us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ario</a:t>
            </a:r>
            <a:r>
              <a:rPr dirty="0" smtClean="0"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ir</a:t>
            </a:r>
            <a:r>
              <a:rPr dirty="0" smtClean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cu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á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vol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men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qu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ere</a:t>
            </a:r>
            <a:r>
              <a:rPr dirty="0" smtClean="0" sz="24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calc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r.</a:t>
            </a:r>
            <a:r>
              <a:rPr dirty="0" smtClean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enú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tener 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opc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ón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de terminar, de manera que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programa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repetirse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h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sta que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us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ario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ija</a:t>
            </a:r>
            <a:r>
              <a:rPr dirty="0" smtClean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esta</a:t>
            </a:r>
            <a:r>
              <a:rPr dirty="0" smtClean="0" sz="2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n.</a:t>
            </a:r>
            <a:r>
              <a:rPr dirty="0" smtClean="0"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dirty="0" smtClean="0" sz="24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tra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vál</a:t>
            </a:r>
            <a:r>
              <a:rPr dirty="0" smtClean="0" sz="2400" spc="-1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das.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548508" y="31750"/>
            <a:ext cx="4745355" cy="647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Fuen</a:t>
            </a:r>
            <a:r>
              <a:rPr dirty="0" smtClean="0" sz="4000" spc="-1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es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para</a:t>
            </a:r>
            <a:r>
              <a:rPr dirty="0" smtClean="0" sz="4000" spc="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consult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822195" y="3832605"/>
            <a:ext cx="6896100" cy="0"/>
          </a:xfrm>
          <a:custGeom>
            <a:avLst/>
            <a:gdLst/>
            <a:ahLst/>
            <a:cxnLst/>
            <a:rect l="l" t="t" r="r" b="b"/>
            <a:pathLst>
              <a:path w="6896100" h="0">
                <a:moveTo>
                  <a:pt x="0" y="0"/>
                </a:moveTo>
                <a:lnTo>
                  <a:pt x="6896100" y="0"/>
                </a:lnTo>
              </a:path>
            </a:pathLst>
          </a:custGeom>
          <a:ln w="18033">
            <a:solidFill>
              <a:srgbClr val="1154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492758" y="1408048"/>
            <a:ext cx="7237095" cy="34556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mtClean="0" sz="2000" spc="-1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mtClean="0" sz="2000" spc="0">
                <a:solidFill>
                  <a:srgbClr val="FFFFFF"/>
                </a:solidFill>
                <a:latin typeface="Calibri"/>
                <a:cs typeface="Calibri"/>
              </a:rPr>
              <a:t>LÉS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</a:pPr>
            <a:endParaRPr sz="600"/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  <a:hlinkClick r:id="rId4"/>
              </a:rPr>
              <a:t>◇	</a:t>
            </a:r>
            <a:r>
              <a:rPr dirty="0" smtClean="0" sz="200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htt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p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s:/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/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w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w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w.</a:t>
            </a:r>
            <a:r>
              <a:rPr dirty="0" smtClean="0" sz="2000" spc="-15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w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3resource.com/p</a:t>
            </a:r>
            <a:r>
              <a:rPr dirty="0" smtClean="0" sz="2000" spc="-15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y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thon/p</a:t>
            </a:r>
            <a:r>
              <a:rPr dirty="0" smtClean="0" sz="2000" spc="-2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y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th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o</a:t>
            </a:r>
            <a:r>
              <a:rPr dirty="0" smtClean="0" sz="2000" spc="1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n</a:t>
            </a:r>
            <a:r>
              <a:rPr dirty="0" smtClean="0" sz="2000" spc="-5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-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w</a:t>
            </a:r>
            <a:r>
              <a:rPr dirty="0" smtClean="0" sz="2000" spc="-15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h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i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l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e</a:t>
            </a:r>
            <a:r>
              <a:rPr dirty="0" smtClean="0" sz="2000" spc="-5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-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loop.p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h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p</a:t>
            </a:r>
            <a:endParaRPr sz="200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</a:pPr>
            <a:r>
              <a:rPr dirty="0" smtClean="0" sz="2000">
                <a:solidFill>
                  <a:srgbClr val="C5DAEB"/>
                </a:solidFill>
                <a:latin typeface="Calibri"/>
                <a:cs typeface="Calibri"/>
              </a:rPr>
              <a:t>(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</a:rPr>
              <a:t>W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hile</a:t>
            </a:r>
            <a:r>
              <a:rPr dirty="0" smtClean="0" sz="2000" spc="-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loop)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600"/>
              </a:lnSpc>
            </a:pPr>
            <a:endParaRPr sz="600"/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  <a:hlinkClick r:id="rId5"/>
              </a:rPr>
              <a:t>◇	</a:t>
            </a:r>
            <a:r>
              <a:rPr dirty="0" smtClean="0" sz="200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htt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p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s:/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/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w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w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w.datacamp.com/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c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o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m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m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un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ity/tutor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i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al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s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/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loop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s</a:t>
            </a:r>
            <a:r>
              <a:rPr dirty="0" smtClean="0" sz="2000" spc="-5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-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p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y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th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o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n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-</a:t>
            </a:r>
            <a:endParaRPr sz="200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</a:pPr>
            <a:r>
              <a:rPr dirty="0" smtClean="0" sz="200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tutor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i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al</a:t>
            </a:r>
            <a:r>
              <a:rPr dirty="0" smtClean="0" sz="2000" spc="5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6"/>
              </a:rPr>
              <a:t>(Loops</a:t>
            </a:r>
            <a:r>
              <a:rPr dirty="0" smtClean="0" sz="2000" spc="-30">
                <a:solidFill>
                  <a:srgbClr val="C5DAEB"/>
                </a:solidFill>
                <a:latin typeface="Calibri"/>
                <a:cs typeface="Calibri"/>
                <a:hlinkClick r:id="rId6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6"/>
              </a:rPr>
              <a:t>in pyt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  <a:hlinkClick r:id="rId6"/>
              </a:rPr>
              <a:t>h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6"/>
              </a:rPr>
              <a:t>on)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</a:pPr>
            <a:endParaRPr sz="600"/>
          </a:p>
          <a:p>
            <a:pPr marL="12700">
              <a:lnSpc>
                <a:spcPct val="100000"/>
              </a:lnSpc>
            </a:pPr>
            <a:r>
              <a:rPr dirty="0" smtClean="0" sz="2000">
                <a:solidFill>
                  <a:srgbClr val="FFFFFF"/>
                </a:solidFill>
                <a:latin typeface="Calibri"/>
                <a:cs typeface="Calibri"/>
              </a:rPr>
              <a:t>ESPAÑ</a:t>
            </a:r>
            <a:r>
              <a:rPr dirty="0" smtClean="0" sz="2000" spc="1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2000" spc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600"/>
              </a:lnSpc>
            </a:pPr>
            <a:endParaRPr sz="600"/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  <a:hlinkClick r:id="rId7"/>
              </a:rPr>
              <a:t>◇	</a:t>
            </a:r>
            <a:r>
              <a:rPr dirty="0" smtClean="0" sz="200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htt</a:t>
            </a:r>
            <a:r>
              <a:rPr dirty="0" smtClean="0" sz="2000" spc="5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p</a:t>
            </a:r>
            <a:r>
              <a:rPr dirty="0" smtClean="0" sz="2000" spc="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s:/</a:t>
            </a:r>
            <a:r>
              <a:rPr dirty="0" smtClean="0" sz="2000" spc="5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/</a:t>
            </a:r>
            <a:r>
              <a:rPr dirty="0" smtClean="0" sz="2000" spc="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archiv</a:t>
            </a:r>
            <a:r>
              <a:rPr dirty="0" smtClean="0" sz="2000" spc="-1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e</a:t>
            </a:r>
            <a:r>
              <a:rPr dirty="0" smtClean="0" sz="2000" spc="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.org/detai</a:t>
            </a:r>
            <a:r>
              <a:rPr dirty="0" smtClean="0" sz="2000" spc="-1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l</a:t>
            </a:r>
            <a:r>
              <a:rPr dirty="0" smtClean="0" sz="2000" spc="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s/20</a:t>
            </a:r>
            <a:r>
              <a:rPr dirty="0" smtClean="0" sz="2000" spc="5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1</a:t>
            </a:r>
            <a:r>
              <a:rPr dirty="0" smtClean="0" sz="2000" spc="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4Int</a:t>
            </a:r>
            <a:r>
              <a:rPr dirty="0" smtClean="0" sz="2000" spc="-1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r</a:t>
            </a:r>
            <a:r>
              <a:rPr dirty="0" smtClean="0" sz="2000" spc="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oduccionA</a:t>
            </a:r>
            <a:r>
              <a:rPr dirty="0" smtClean="0" sz="2000" spc="-1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L</a:t>
            </a:r>
            <a:r>
              <a:rPr dirty="0" smtClean="0" sz="2000" spc="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aP</a:t>
            </a:r>
            <a:r>
              <a:rPr dirty="0" smtClean="0" sz="2000" spc="-1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r</a:t>
            </a:r>
            <a:r>
              <a:rPr dirty="0" smtClean="0" sz="2000" spc="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ogramacionC</a:t>
            </a:r>
            <a:r>
              <a:rPr dirty="0" smtClean="0" sz="2000" spc="-15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o</a:t>
            </a:r>
            <a:r>
              <a:rPr dirty="0" smtClean="0" sz="2000" spc="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</a:pPr>
            <a:r>
              <a:rPr dirty="0" smtClean="0" sz="200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Python3</a:t>
            </a:r>
            <a:r>
              <a:rPr dirty="0" smtClean="0" sz="2000" spc="-30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8"/>
              </a:rPr>
              <a:t>(4.2.1</a:t>
            </a:r>
            <a:r>
              <a:rPr dirty="0" smtClean="0" sz="2000" spc="-35">
                <a:solidFill>
                  <a:srgbClr val="C5DAEB"/>
                </a:solidFill>
                <a:latin typeface="Calibri"/>
                <a:cs typeface="Calibri"/>
                <a:hlinkClick r:id="rId8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8"/>
              </a:rPr>
              <a:t>La s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  <a:hlinkClick r:id="rId8"/>
              </a:rPr>
              <a:t>e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8"/>
              </a:rPr>
              <a:t>ntencia wh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  <a:hlinkClick r:id="rId8"/>
              </a:rPr>
              <a:t>i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8"/>
              </a:rPr>
              <a:t>le</a:t>
            </a:r>
            <a:r>
              <a:rPr dirty="0" smtClean="0" sz="2000" spc="-5">
                <a:solidFill>
                  <a:srgbClr val="C5DAEB"/>
                </a:solidFill>
                <a:latin typeface="Calibri"/>
                <a:cs typeface="Calibri"/>
                <a:hlinkClick r:id="rId8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8"/>
              </a:rPr>
              <a:t>)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</a:pPr>
            <a:endParaRPr sz="600"/>
          </a:p>
          <a:p>
            <a:pPr marL="329565" marR="551815" indent="-3175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  <a:hlinkClick r:id="rId9"/>
              </a:rPr>
              <a:t>◇	</a:t>
            </a:r>
            <a:r>
              <a:rPr dirty="0" smtClean="0" sz="200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htt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p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: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/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/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w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w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w.</a:t>
            </a:r>
            <a:r>
              <a:rPr dirty="0" smtClean="0" sz="2000" spc="-15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m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clibr</a:t>
            </a:r>
            <a:r>
              <a:rPr dirty="0" smtClean="0" sz="2000" spc="-5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e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.org/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c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o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nsultar/p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y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thon/lecciones/p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y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th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o</a:t>
            </a:r>
            <a:r>
              <a:rPr dirty="0" smtClean="0" sz="2000" spc="2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n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-</a:t>
            </a:r>
            <a:r>
              <a:rPr dirty="0" smtClean="0" sz="2000" spc="0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 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whi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l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e.html</a:t>
            </a:r>
            <a:r>
              <a:rPr dirty="0" smtClean="0" sz="2000" spc="-5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9"/>
              </a:rPr>
              <a:t>(Bu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  <a:hlinkClick r:id="rId9"/>
              </a:rPr>
              <a:t>c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9"/>
              </a:rPr>
              <a:t>le</a:t>
            </a:r>
            <a:r>
              <a:rPr dirty="0" smtClean="0" sz="2000" spc="-5">
                <a:solidFill>
                  <a:srgbClr val="C5DAEB"/>
                </a:solidFill>
                <a:latin typeface="Calibri"/>
                <a:cs typeface="Calibri"/>
                <a:hlinkClick r:id="rId9"/>
              </a:rPr>
              <a:t> 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  <a:hlinkClick r:id="rId9"/>
              </a:rPr>
              <a:t>W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9"/>
              </a:rPr>
              <a:t>hil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  <a:hlinkClick r:id="rId9"/>
              </a:rPr>
              <a:t>e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9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178811" y="118364"/>
            <a:ext cx="2329180" cy="647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>
                <a:solidFill>
                  <a:srgbClr val="18BAD4"/>
                </a:solidFill>
                <a:latin typeface="Calibri"/>
                <a:cs typeface="Calibri"/>
              </a:rPr>
              <a:t>Ciclo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30">
                <a:solidFill>
                  <a:srgbClr val="18BAD4"/>
                </a:solidFill>
                <a:latin typeface="Calibri"/>
                <a:cs typeface="Calibri"/>
              </a:rPr>
              <a:t>Wh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le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36691" y="9142"/>
            <a:ext cx="3593591" cy="5134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31724" y="1941448"/>
            <a:ext cx="4496435" cy="12471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00" b="1">
                <a:solidFill>
                  <a:srgbClr val="FFFFFF"/>
                </a:solidFill>
                <a:latin typeface="Consolas"/>
                <a:cs typeface="Consolas"/>
              </a:rPr>
              <a:t>whi</a:t>
            </a:r>
            <a:r>
              <a:rPr dirty="0" smtClean="0" sz="2000" spc="-10" b="1">
                <a:solidFill>
                  <a:srgbClr val="FFFFFF"/>
                </a:solidFill>
                <a:latin typeface="Consolas"/>
                <a:cs typeface="Consolas"/>
              </a:rPr>
              <a:t>l</a:t>
            </a:r>
            <a:r>
              <a:rPr dirty="0" smtClean="0" sz="2000" spc="0" b="1">
                <a:solidFill>
                  <a:srgbClr val="FFFFFF"/>
                </a:solidFill>
                <a:latin typeface="Consolas"/>
                <a:cs typeface="Consolas"/>
              </a:rPr>
              <a:t>e</a:t>
            </a:r>
            <a:r>
              <a:rPr dirty="0" smtClean="0" sz="2000" spc="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mtClean="0" sz="2000" spc="-15">
                <a:solidFill>
                  <a:srgbClr val="FFFFFF"/>
                </a:solidFill>
                <a:latin typeface="Consolas"/>
                <a:cs typeface="Consolas"/>
              </a:rPr>
              <a:t>c</a:t>
            </a:r>
            <a:r>
              <a:rPr dirty="0" smtClean="0" sz="2000" spc="0">
                <a:solidFill>
                  <a:srgbClr val="FFFFFF"/>
                </a:solidFill>
                <a:latin typeface="Consolas"/>
                <a:cs typeface="Consolas"/>
              </a:rPr>
              <a:t>on</a:t>
            </a:r>
            <a:r>
              <a:rPr dirty="0" smtClean="0" sz="2000" spc="-10">
                <a:solidFill>
                  <a:srgbClr val="FFFFFF"/>
                </a:solidFill>
                <a:latin typeface="Consolas"/>
                <a:cs typeface="Consolas"/>
              </a:rPr>
              <a:t>d</a:t>
            </a:r>
            <a:r>
              <a:rPr dirty="0" smtClean="0" sz="2000" spc="-15">
                <a:solidFill>
                  <a:srgbClr val="FFFFFF"/>
                </a:solidFill>
                <a:latin typeface="Consolas"/>
                <a:cs typeface="Consolas"/>
              </a:rPr>
              <a:t>i</a:t>
            </a:r>
            <a:r>
              <a:rPr dirty="0" smtClean="0" sz="2000" spc="0">
                <a:solidFill>
                  <a:srgbClr val="FFFFFF"/>
                </a:solidFill>
                <a:latin typeface="Consolas"/>
                <a:cs typeface="Consolas"/>
              </a:rPr>
              <a:t>ció</a:t>
            </a:r>
            <a:r>
              <a:rPr dirty="0" smtClean="0" sz="2000" spc="-10">
                <a:solidFill>
                  <a:srgbClr val="FFFFFF"/>
                </a:solidFill>
                <a:latin typeface="Consolas"/>
                <a:cs typeface="Consolas"/>
              </a:rPr>
              <a:t>n</a:t>
            </a:r>
            <a:r>
              <a:rPr dirty="0" smtClean="0" sz="2000" spc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endParaRPr sz="2000">
              <a:latin typeface="Consolas"/>
              <a:cs typeface="Consolas"/>
            </a:endParaRPr>
          </a:p>
          <a:p>
            <a:pPr marL="1271270" marR="12700">
              <a:lnSpc>
                <a:spcPct val="100000"/>
              </a:lnSpc>
            </a:pPr>
            <a:r>
              <a:rPr dirty="0" smtClean="0" sz="2000" spc="-10" b="1">
                <a:solidFill>
                  <a:srgbClr val="FFFFFF"/>
                </a:solidFill>
                <a:latin typeface="Consolas"/>
                <a:cs typeface="Consolas"/>
              </a:rPr>
              <a:t>#</a:t>
            </a:r>
            <a:r>
              <a:rPr dirty="0" smtClean="0" sz="2000" spc="-10" b="1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dirty="0" smtClean="0" sz="2000" spc="0" b="1">
                <a:solidFill>
                  <a:srgbClr val="FFFFFF"/>
                </a:solidFill>
                <a:latin typeface="Consolas"/>
                <a:cs typeface="Consolas"/>
              </a:rPr>
              <a:t>cciones</a:t>
            </a:r>
            <a:r>
              <a:rPr dirty="0" smtClean="0" sz="2000" spc="-1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mtClean="0" sz="2000" spc="0" b="1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dirty="0" smtClean="0" sz="2000" spc="-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mtClean="0" sz="2000" spc="-10" b="1">
                <a:solidFill>
                  <a:srgbClr val="FFFFFF"/>
                </a:solidFill>
                <a:latin typeface="Consolas"/>
                <a:cs typeface="Consolas"/>
              </a:rPr>
              <a:t>r</a:t>
            </a:r>
            <a:r>
              <a:rPr dirty="0" smtClean="0" sz="2000" spc="0" b="1">
                <a:solidFill>
                  <a:srgbClr val="FFFFFF"/>
                </a:solidFill>
                <a:latin typeface="Consolas"/>
                <a:cs typeface="Consolas"/>
              </a:rPr>
              <a:t>epetir</a:t>
            </a:r>
            <a:r>
              <a:rPr dirty="0" smtClean="0" sz="2000" spc="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mtClean="0" sz="2000" spc="-10" b="1">
                <a:solidFill>
                  <a:srgbClr val="006FC0"/>
                </a:solidFill>
                <a:latin typeface="Consolas"/>
                <a:cs typeface="Consolas"/>
              </a:rPr>
              <a:t>’</a:t>
            </a:r>
            <a:r>
              <a:rPr dirty="0" smtClean="0" sz="2000" spc="-10" b="1">
                <a:solidFill>
                  <a:srgbClr val="006FC0"/>
                </a:solidFill>
                <a:latin typeface="Consolas"/>
                <a:cs typeface="Consolas"/>
              </a:rPr>
              <a:t>’</a:t>
            </a:r>
            <a:r>
              <a:rPr dirty="0" smtClean="0" sz="2000" spc="0" b="1">
                <a:solidFill>
                  <a:srgbClr val="006FC0"/>
                </a:solidFill>
                <a:latin typeface="Consolas"/>
                <a:cs typeface="Consolas"/>
              </a:rPr>
              <a:t>’acción</a:t>
            </a:r>
            <a:r>
              <a:rPr dirty="0" smtClean="0" sz="2000" spc="-10" b="1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dirty="0" smtClean="0" sz="2000" spc="0" b="1">
                <a:solidFill>
                  <a:srgbClr val="006FC0"/>
                </a:solidFill>
                <a:latin typeface="Consolas"/>
                <a:cs typeface="Consolas"/>
              </a:rPr>
              <a:t>p</a:t>
            </a:r>
            <a:r>
              <a:rPr dirty="0" smtClean="0" sz="2000" spc="-10" b="1">
                <a:solidFill>
                  <a:srgbClr val="006FC0"/>
                </a:solidFill>
                <a:latin typeface="Consolas"/>
                <a:cs typeface="Consolas"/>
              </a:rPr>
              <a:t>a</a:t>
            </a:r>
            <a:r>
              <a:rPr dirty="0" smtClean="0" sz="2000" spc="-10" b="1">
                <a:solidFill>
                  <a:srgbClr val="006FC0"/>
                </a:solidFill>
                <a:latin typeface="Consolas"/>
                <a:cs typeface="Consolas"/>
              </a:rPr>
              <a:t>r</a:t>
            </a:r>
            <a:r>
              <a:rPr dirty="0" smtClean="0" sz="2000" spc="0" b="1">
                <a:solidFill>
                  <a:srgbClr val="006FC0"/>
                </a:solidFill>
                <a:latin typeface="Consolas"/>
                <a:cs typeface="Consolas"/>
              </a:rPr>
              <a:t>a aseg</a:t>
            </a:r>
            <a:r>
              <a:rPr dirty="0" smtClean="0" sz="2000" spc="-15" b="1">
                <a:solidFill>
                  <a:srgbClr val="006FC0"/>
                </a:solidFill>
                <a:latin typeface="Consolas"/>
                <a:cs typeface="Consolas"/>
              </a:rPr>
              <a:t>u</a:t>
            </a:r>
            <a:r>
              <a:rPr dirty="0" smtClean="0" sz="2000" spc="0" b="1">
                <a:solidFill>
                  <a:srgbClr val="006FC0"/>
                </a:solidFill>
                <a:latin typeface="Consolas"/>
                <a:cs typeface="Consolas"/>
              </a:rPr>
              <a:t>rar</a:t>
            </a:r>
            <a:r>
              <a:rPr dirty="0" smtClean="0" sz="2000" spc="0" b="1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dirty="0" smtClean="0" sz="2000" spc="-10" b="1">
                <a:solidFill>
                  <a:srgbClr val="006FC0"/>
                </a:solidFill>
                <a:latin typeface="Consolas"/>
                <a:cs typeface="Consolas"/>
              </a:rPr>
              <a:t>q</a:t>
            </a:r>
            <a:r>
              <a:rPr dirty="0" smtClean="0" sz="2000" spc="-10" b="1">
                <a:solidFill>
                  <a:srgbClr val="006FC0"/>
                </a:solidFill>
                <a:latin typeface="Consolas"/>
                <a:cs typeface="Consolas"/>
              </a:rPr>
              <a:t>u</a:t>
            </a:r>
            <a:r>
              <a:rPr dirty="0" smtClean="0" sz="2000" spc="0" b="1">
                <a:solidFill>
                  <a:srgbClr val="006FC0"/>
                </a:solidFill>
                <a:latin typeface="Consolas"/>
                <a:cs typeface="Consolas"/>
              </a:rPr>
              <a:t>e el c</a:t>
            </a:r>
            <a:r>
              <a:rPr dirty="0" smtClean="0" sz="2000" spc="-15" b="1">
                <a:solidFill>
                  <a:srgbClr val="006FC0"/>
                </a:solidFill>
                <a:latin typeface="Consolas"/>
                <a:cs typeface="Consolas"/>
              </a:rPr>
              <a:t>i</a:t>
            </a:r>
            <a:r>
              <a:rPr dirty="0" smtClean="0" sz="2000" spc="0" b="1">
                <a:solidFill>
                  <a:srgbClr val="006FC0"/>
                </a:solidFill>
                <a:latin typeface="Consolas"/>
                <a:cs typeface="Consolas"/>
              </a:rPr>
              <a:t>clo</a:t>
            </a:r>
            <a:r>
              <a:rPr dirty="0" smtClean="0" sz="2000" spc="-15" b="1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dirty="0" smtClean="0" sz="2000" spc="0" b="1">
                <a:solidFill>
                  <a:srgbClr val="006FC0"/>
                </a:solidFill>
                <a:latin typeface="Consolas"/>
                <a:cs typeface="Consolas"/>
              </a:rPr>
              <a:t>termin</a:t>
            </a:r>
            <a:r>
              <a:rPr dirty="0" smtClean="0" sz="2000" spc="-15" b="1">
                <a:solidFill>
                  <a:srgbClr val="006FC0"/>
                </a:solidFill>
                <a:latin typeface="Consolas"/>
                <a:cs typeface="Consolas"/>
              </a:rPr>
              <a:t>e</a:t>
            </a:r>
            <a:r>
              <a:rPr dirty="0" smtClean="0" sz="2000" spc="0" b="1">
                <a:solidFill>
                  <a:srgbClr val="006FC0"/>
                </a:solidFill>
                <a:latin typeface="Consolas"/>
                <a:cs typeface="Consolas"/>
              </a:rPr>
              <a:t>’’’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 h="0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 h="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578989" y="2027554"/>
            <a:ext cx="6301740" cy="11334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60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3600" spc="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3600" spc="0" b="1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dirty="0" smtClean="0" sz="36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3600" spc="-20" b="1">
                <a:solidFill>
                  <a:srgbClr val="FFFFFF"/>
                </a:solidFill>
                <a:latin typeface="Calibri"/>
                <a:cs typeface="Calibri"/>
              </a:rPr>
              <a:t>preguntas</a:t>
            </a:r>
            <a:r>
              <a:rPr dirty="0" smtClean="0" sz="36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3600" spc="-20" b="1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dirty="0" smtClean="0" sz="36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3600" spc="-20" b="1">
                <a:solidFill>
                  <a:srgbClr val="FFFFFF"/>
                </a:solidFill>
                <a:latin typeface="Calibri"/>
                <a:cs typeface="Calibri"/>
              </a:rPr>
              <a:t>nos</a:t>
            </a:r>
            <a:r>
              <a:rPr dirty="0" smtClean="0" sz="36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3600" spc="0" b="1">
                <a:solidFill>
                  <a:srgbClr val="FFFFFF"/>
                </a:solidFill>
                <a:latin typeface="Calibri"/>
                <a:cs typeface="Calibri"/>
              </a:rPr>
              <a:t>debemos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mtClean="0" sz="3600" b="1">
                <a:solidFill>
                  <a:srgbClr val="FFFFFF"/>
                </a:solidFill>
                <a:latin typeface="Calibri"/>
                <a:cs typeface="Calibri"/>
              </a:rPr>
              <a:t>hacer</a:t>
            </a:r>
            <a:r>
              <a:rPr dirty="0" smtClean="0" sz="36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3600" spc="-2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3600" spc="-3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3600" spc="0" b="1">
                <a:solidFill>
                  <a:srgbClr val="FFFFFF"/>
                </a:solidFill>
                <a:latin typeface="Calibri"/>
                <a:cs typeface="Calibri"/>
              </a:rPr>
              <a:t>tes</a:t>
            </a:r>
            <a:r>
              <a:rPr dirty="0" smtClean="0" sz="36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3600" spc="0" b="1">
                <a:solidFill>
                  <a:srgbClr val="FFFFFF"/>
                </a:solidFill>
                <a:latin typeface="Calibri"/>
                <a:cs typeface="Calibri"/>
              </a:rPr>
              <a:t>de codificar </a:t>
            </a:r>
            <a:r>
              <a:rPr dirty="0" smtClean="0" sz="3600" spc="-20" b="1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dirty="0" smtClean="0" sz="36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3600" spc="5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3600" spc="0" b="1">
                <a:solidFill>
                  <a:srgbClr val="FFFFFF"/>
                </a:solidFill>
                <a:latin typeface="Calibri"/>
                <a:cs typeface="Calibri"/>
              </a:rPr>
              <a:t>iclo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 h="0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 h="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682367" y="224663"/>
            <a:ext cx="6364605" cy="44259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dirty="0" smtClean="0" sz="3600" spc="-5">
                <a:solidFill>
                  <a:srgbClr val="18BAD4"/>
                </a:solidFill>
                <a:latin typeface="Calibri"/>
                <a:cs typeface="Calibri"/>
              </a:rPr>
              <a:t>1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.¿Qué</a:t>
            </a:r>
            <a:r>
              <a:rPr dirty="0" smtClean="0" sz="3600" spc="-1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quiero</a:t>
            </a:r>
            <a:r>
              <a:rPr dirty="0" smtClean="0" sz="3600" spc="-3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repe</a:t>
            </a:r>
            <a:r>
              <a:rPr dirty="0" smtClean="0" sz="3600" spc="-1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ir?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-5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.¿Cuántas</a:t>
            </a:r>
            <a:r>
              <a:rPr dirty="0" smtClean="0" sz="3600" spc="-2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veces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des</a:t>
            </a:r>
            <a:r>
              <a:rPr dirty="0" smtClean="0" sz="3600" spc="-3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dirty="0" smtClean="0" sz="36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repetirlo?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-5">
                <a:solidFill>
                  <a:srgbClr val="18BAD4"/>
                </a:solidFill>
                <a:latin typeface="Calibri"/>
                <a:cs typeface="Calibri"/>
              </a:rPr>
              <a:t>3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.¿Qué</a:t>
            </a:r>
            <a:r>
              <a:rPr dirty="0" smtClean="0" sz="3600" spc="-1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debe</a:t>
            </a:r>
            <a:r>
              <a:rPr dirty="0" smtClean="0" sz="3600" spc="-2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cambi</a:t>
            </a:r>
            <a:r>
              <a:rPr dirty="0" smtClean="0" sz="3600" spc="5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dirty="0" smtClean="0" sz="3600" spc="-15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dirty="0" smtClean="0" sz="3600" spc="-3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en</a:t>
            </a:r>
            <a:r>
              <a:rPr dirty="0" smtClean="0" sz="3600" spc="-1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cada</a:t>
            </a:r>
            <a:endParaRPr sz="36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repetición?</a:t>
            </a:r>
            <a:endParaRPr sz="36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21"/>
              </a:spcBef>
            </a:pPr>
            <a:endParaRPr sz="1300"/>
          </a:p>
          <a:p>
            <a:pPr algn="just" marL="12700" marR="3937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Adi</a:t>
            </a:r>
            <a:r>
              <a:rPr dirty="0" smtClean="0" sz="3600" spc="5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ional: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¿Termina</a:t>
            </a:r>
            <a:r>
              <a:rPr dirty="0" smtClean="0" sz="3600" spc="-4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el ciclo o</a:t>
            </a:r>
            <a:r>
              <a:rPr dirty="0" smtClean="0" sz="36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q</a:t>
            </a:r>
            <a:r>
              <a:rPr dirty="0" smtClean="0" sz="3600" spc="5">
                <a:solidFill>
                  <a:srgbClr val="18BAD4"/>
                </a:solidFill>
                <a:latin typeface="Calibri"/>
                <a:cs typeface="Calibri"/>
              </a:rPr>
              <a:t>u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é</a:t>
            </a:r>
            <a:r>
              <a:rPr dirty="0" smtClean="0" sz="3600" spc="-1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-10">
                <a:solidFill>
                  <a:srgbClr val="18BAD4"/>
                </a:solidFill>
                <a:latin typeface="Calibri"/>
                <a:cs typeface="Calibri"/>
              </a:rPr>
              <a:t>debo</a:t>
            </a:r>
            <a:r>
              <a:rPr dirty="0" smtClean="0" sz="36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hacer</a:t>
            </a:r>
            <a:r>
              <a:rPr dirty="0" smtClean="0" sz="3600" spc="-3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para</a:t>
            </a:r>
            <a:r>
              <a:rPr dirty="0" smtClean="0" sz="3600" spc="-2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que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dirty="0" smtClean="0" sz="3600" spc="-15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rmine</a:t>
            </a:r>
            <a:r>
              <a:rPr dirty="0" smtClean="0" sz="3600" spc="-1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y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 no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 qu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ede</a:t>
            </a:r>
            <a:r>
              <a:rPr dirty="0" smtClean="0" sz="3600" spc="-3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como</a:t>
            </a:r>
            <a:r>
              <a:rPr dirty="0" smtClean="0" sz="3600" spc="1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ciclo infinito?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 h="0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 h="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879851" y="584327"/>
            <a:ext cx="5258435" cy="5715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Contador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es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y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 Acum</a:t>
            </a:r>
            <a:r>
              <a:rPr dirty="0" smtClean="0" sz="3600" spc="5">
                <a:solidFill>
                  <a:srgbClr val="18BAD4"/>
                </a:solidFill>
                <a:latin typeface="Calibri"/>
                <a:cs typeface="Calibri"/>
              </a:rPr>
              <a:t>u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lado</a:t>
            </a:r>
            <a:r>
              <a:rPr dirty="0" smtClean="0" sz="3600" spc="5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es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48788" y="1401190"/>
            <a:ext cx="6245225" cy="36791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400" b="1">
                <a:solidFill>
                  <a:srgbClr val="37A9DD"/>
                </a:solidFill>
                <a:latin typeface="Calibri"/>
                <a:cs typeface="Calibri"/>
              </a:rPr>
              <a:t>Conta</a:t>
            </a:r>
            <a:r>
              <a:rPr dirty="0" smtClean="0" sz="2400" spc="-10" b="1">
                <a:solidFill>
                  <a:srgbClr val="37A9DD"/>
                </a:solidFill>
                <a:latin typeface="Calibri"/>
                <a:cs typeface="Calibri"/>
              </a:rPr>
              <a:t>d</a:t>
            </a:r>
            <a:r>
              <a:rPr dirty="0" smtClean="0" sz="2400" spc="0" b="1">
                <a:solidFill>
                  <a:srgbClr val="37A9DD"/>
                </a:solidFill>
                <a:latin typeface="Calibri"/>
                <a:cs typeface="Calibri"/>
              </a:rPr>
              <a:t>ores</a:t>
            </a:r>
            <a:endParaRPr sz="2400">
              <a:latin typeface="Calibri"/>
              <a:cs typeface="Calibri"/>
            </a:endParaRPr>
          </a:p>
          <a:p>
            <a:pPr marL="12700" marR="956310">
              <a:lnSpc>
                <a:spcPct val="100000"/>
              </a:lnSpc>
              <a:spcBef>
                <a:spcPts val="100"/>
              </a:spcBef>
            </a:pPr>
            <a:r>
              <a:rPr dirty="0" smtClean="0" sz="200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incrementa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/de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 valor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fi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mtClean="0" sz="200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nt=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mtClean="0" sz="2000">
                <a:solidFill>
                  <a:srgbClr val="FFFFFF"/>
                </a:solidFill>
                <a:latin typeface="Arial"/>
                <a:cs typeface="Arial"/>
              </a:rPr>
              <a:t>cont+=1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/>
          </a:p>
          <a:p>
            <a:pPr marL="1915160">
              <a:lnSpc>
                <a:spcPct val="100000"/>
              </a:lnSpc>
            </a:pPr>
            <a:r>
              <a:rPr dirty="0" smtClean="0" sz="2000" b="1">
                <a:solidFill>
                  <a:srgbClr val="37A9DD"/>
                </a:solidFill>
                <a:latin typeface="Arial"/>
                <a:cs typeface="Arial"/>
              </a:rPr>
              <a:t>Acum</a:t>
            </a:r>
            <a:r>
              <a:rPr dirty="0" smtClean="0" sz="2000" spc="-10" b="1">
                <a:solidFill>
                  <a:srgbClr val="37A9DD"/>
                </a:solidFill>
                <a:latin typeface="Arial"/>
                <a:cs typeface="Arial"/>
              </a:rPr>
              <a:t>u</a:t>
            </a:r>
            <a:r>
              <a:rPr dirty="0" smtClean="0" sz="2000" spc="0" b="1">
                <a:solidFill>
                  <a:srgbClr val="37A9DD"/>
                </a:solidFill>
                <a:latin typeface="Arial"/>
                <a:cs typeface="Arial"/>
              </a:rPr>
              <a:t>ladores</a:t>
            </a:r>
            <a:endParaRPr sz="2000">
              <a:latin typeface="Arial"/>
              <a:cs typeface="Arial"/>
            </a:endParaRPr>
          </a:p>
          <a:p>
            <a:pPr marL="1915160" marR="12700">
              <a:lnSpc>
                <a:spcPct val="100000"/>
              </a:lnSpc>
            </a:pPr>
            <a:r>
              <a:rPr dirty="0" smtClean="0" sz="200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 incrementan</a:t>
            </a:r>
            <a:r>
              <a:rPr dirty="0" smtClean="0" sz="2000" spc="-2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dec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ntan</a:t>
            </a:r>
            <a:r>
              <a:rPr dirty="0" smtClean="0" sz="20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valores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 di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erentes:</a:t>
            </a:r>
            <a:endParaRPr sz="2000">
              <a:latin typeface="Arial"/>
              <a:cs typeface="Arial"/>
            </a:endParaRPr>
          </a:p>
          <a:p>
            <a:pPr marL="1915160" marR="2480310">
              <a:lnSpc>
                <a:spcPts val="2880"/>
              </a:lnSpc>
              <a:spcBef>
                <a:spcPts val="20"/>
              </a:spcBef>
            </a:pPr>
            <a:r>
              <a:rPr dirty="0" smtClean="0" sz="2400" spc="-15">
                <a:solidFill>
                  <a:srgbClr val="FFFFFF"/>
                </a:solidFill>
                <a:latin typeface="Consolas"/>
                <a:cs typeface="Consolas"/>
              </a:rPr>
              <a:t>ac</a:t>
            </a:r>
            <a:r>
              <a:rPr dirty="0" smtClean="0" sz="2400" spc="-5">
                <a:solidFill>
                  <a:srgbClr val="FFFFFF"/>
                </a:solidFill>
                <a:latin typeface="Consolas"/>
                <a:cs typeface="Consolas"/>
              </a:rPr>
              <a:t>u</a:t>
            </a:r>
            <a:r>
              <a:rPr dirty="0" smtClean="0" sz="2400" spc="-15">
                <a:solidFill>
                  <a:srgbClr val="FFFFFF"/>
                </a:solidFill>
                <a:latin typeface="Consolas"/>
                <a:cs typeface="Consolas"/>
              </a:rPr>
              <a:t>m=</a:t>
            </a:r>
            <a:r>
              <a:rPr dirty="0" smtClean="0" sz="2400" spc="-5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dirty="0" smtClean="0" sz="2400" spc="-15">
                <a:solidFill>
                  <a:srgbClr val="FFFFFF"/>
                </a:solidFill>
                <a:latin typeface="Consolas"/>
                <a:cs typeface="Consolas"/>
              </a:rPr>
              <a:t>c</a:t>
            </a:r>
            <a:r>
              <a:rPr dirty="0" smtClean="0" sz="2400" spc="-5">
                <a:solidFill>
                  <a:srgbClr val="FFFFFF"/>
                </a:solidFill>
                <a:latin typeface="Consolas"/>
                <a:cs typeface="Consolas"/>
              </a:rPr>
              <a:t>u</a:t>
            </a:r>
            <a:r>
              <a:rPr dirty="0" smtClean="0" sz="2400" spc="-5">
                <a:solidFill>
                  <a:srgbClr val="FFFFFF"/>
                </a:solidFill>
                <a:latin typeface="Consolas"/>
                <a:cs typeface="Consolas"/>
              </a:rPr>
              <a:t>m</a:t>
            </a:r>
            <a:r>
              <a:rPr dirty="0" smtClean="0" sz="2400" spc="-15">
                <a:solidFill>
                  <a:srgbClr val="FFFFFF"/>
                </a:solidFill>
                <a:latin typeface="Consolas"/>
                <a:cs typeface="Consolas"/>
              </a:rPr>
              <a:t>+x</a:t>
            </a:r>
            <a:r>
              <a:rPr dirty="0" smtClean="0" sz="2400" spc="-15">
                <a:solidFill>
                  <a:srgbClr val="FFFFFF"/>
                </a:solidFill>
                <a:latin typeface="Consolas"/>
                <a:cs typeface="Consolas"/>
              </a:rPr>
              <a:t> ac</a:t>
            </a:r>
            <a:r>
              <a:rPr dirty="0" smtClean="0" sz="2400" spc="-5">
                <a:solidFill>
                  <a:srgbClr val="FFFFFF"/>
                </a:solidFill>
                <a:latin typeface="Consolas"/>
                <a:cs typeface="Consolas"/>
              </a:rPr>
              <a:t>u</a:t>
            </a:r>
            <a:r>
              <a:rPr dirty="0" smtClean="0" sz="2400" spc="-15">
                <a:solidFill>
                  <a:srgbClr val="FFFFFF"/>
                </a:solidFill>
                <a:latin typeface="Consolas"/>
                <a:cs typeface="Consolas"/>
              </a:rPr>
              <a:t>m+</a:t>
            </a:r>
            <a:r>
              <a:rPr dirty="0" smtClean="0" sz="2400" spc="-5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mtClean="0" sz="2400" spc="-15">
                <a:solidFill>
                  <a:srgbClr val="FFFFFF"/>
                </a:solidFill>
                <a:latin typeface="Consolas"/>
                <a:cs typeface="Consolas"/>
              </a:rPr>
              <a:t>x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 h="0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 h="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614041" y="1142746"/>
            <a:ext cx="5314315" cy="11334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dirty="0" smtClean="0" sz="3600" spc="5">
                <a:solidFill>
                  <a:srgbClr val="18BAD4"/>
                </a:solidFill>
                <a:latin typeface="Calibri"/>
                <a:cs typeface="Calibri"/>
              </a:rPr>
              <a:t>p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era</a:t>
            </a:r>
            <a:r>
              <a:rPr dirty="0" smtClean="0" sz="3600" spc="-5">
                <a:solidFill>
                  <a:srgbClr val="18BAD4"/>
                </a:solidFill>
                <a:latin typeface="Calibri"/>
                <a:cs typeface="Calibri"/>
              </a:rPr>
              <a:t>d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ores</a:t>
            </a:r>
            <a:r>
              <a:rPr dirty="0" smtClean="0" sz="3600" spc="-3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sim</a:t>
            </a:r>
            <a:r>
              <a:rPr dirty="0" smtClean="0" sz="3600" spc="10">
                <a:solidFill>
                  <a:srgbClr val="18BAD4"/>
                </a:solidFill>
                <a:latin typeface="Calibri"/>
                <a:cs typeface="Calibri"/>
              </a:rPr>
              <a:t>p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li</a:t>
            </a:r>
            <a:r>
              <a:rPr dirty="0" smtClean="0" sz="3600" spc="10">
                <a:solidFill>
                  <a:srgbClr val="18BAD4"/>
                </a:solidFill>
                <a:latin typeface="Calibri"/>
                <a:cs typeface="Calibri"/>
              </a:rPr>
              <a:t>f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ic</a:t>
            </a:r>
            <a:r>
              <a:rPr dirty="0" smtClean="0" sz="3600" spc="5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dos</a:t>
            </a:r>
            <a:r>
              <a:rPr dirty="0" smtClean="0" sz="3600" spc="-1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 ope</a:t>
            </a:r>
            <a:r>
              <a:rPr dirty="0" smtClean="0" sz="3600" spc="-5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ac</a:t>
            </a:r>
            <a:r>
              <a:rPr dirty="0" smtClean="0" sz="3600" spc="5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ó</a:t>
            </a:r>
            <a:r>
              <a:rPr dirty="0" smtClean="0" sz="3600" spc="-5">
                <a:solidFill>
                  <a:srgbClr val="18BAD4"/>
                </a:solidFill>
                <a:latin typeface="Calibri"/>
                <a:cs typeface="Calibri"/>
              </a:rPr>
              <a:t>n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-asignación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095244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076912" y="688535"/>
            <a:ext cx="6062521" cy="0"/>
          </a:xfrm>
          <a:custGeom>
            <a:avLst/>
            <a:gdLst/>
            <a:ahLst/>
            <a:cxnLst/>
            <a:rect l="l" t="t" r="r" b="b"/>
            <a:pathLst>
              <a:path w="6062521" h="0">
                <a:moveTo>
                  <a:pt x="0" y="0"/>
                </a:moveTo>
                <a:lnTo>
                  <a:pt x="6062521" y="0"/>
                </a:lnTo>
              </a:path>
            </a:pathLst>
          </a:custGeom>
          <a:ln w="13695">
            <a:solidFill>
              <a:srgbClr val="83ACB8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192037" y="164526"/>
            <a:ext cx="1064895" cy="3003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900" spc="10">
                <a:solidFill>
                  <a:srgbClr val="4F8093"/>
                </a:solidFill>
                <a:latin typeface="Arial"/>
                <a:cs typeface="Arial"/>
              </a:rPr>
              <a:t>Operador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94405" y="145476"/>
            <a:ext cx="995044" cy="3244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50" spc="85">
                <a:solidFill>
                  <a:srgbClr val="4F8093"/>
                </a:solidFill>
                <a:latin typeface="Times New Roman"/>
                <a:cs typeface="Times New Roman"/>
              </a:rPr>
              <a:t>Ejemplo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62419" y="150035"/>
            <a:ext cx="2105660" cy="3244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900" spc="55">
                <a:solidFill>
                  <a:srgbClr val="4F8093"/>
                </a:solidFill>
                <a:latin typeface="Arial"/>
                <a:cs typeface="Arial"/>
              </a:rPr>
              <a:t>Es</a:t>
            </a:r>
            <a:r>
              <a:rPr dirty="0" smtClean="0" sz="1900" spc="-365">
                <a:solidFill>
                  <a:srgbClr val="4F8093"/>
                </a:solidFill>
                <a:latin typeface="Arial"/>
                <a:cs typeface="Arial"/>
              </a:rPr>
              <a:t> </a:t>
            </a:r>
            <a:r>
              <a:rPr dirty="0" smtClean="0" sz="2050" spc="155">
                <a:solidFill>
                  <a:srgbClr val="4F8093"/>
                </a:solidFill>
                <a:latin typeface="Times New Roman"/>
                <a:cs typeface="Times New Roman"/>
              </a:rPr>
              <a:t>lo</a:t>
            </a:r>
            <a:r>
              <a:rPr dirty="0" smtClean="0" sz="2050" spc="-215">
                <a:solidFill>
                  <a:srgbClr val="4F8093"/>
                </a:solidFill>
                <a:latin typeface="Times New Roman"/>
                <a:cs typeface="Times New Roman"/>
              </a:rPr>
              <a:t> </a:t>
            </a:r>
            <a:r>
              <a:rPr dirty="0" smtClean="0" sz="2050" spc="185">
                <a:solidFill>
                  <a:srgbClr val="4F8093"/>
                </a:solidFill>
                <a:latin typeface="Times New Roman"/>
                <a:cs typeface="Times New Roman"/>
              </a:rPr>
              <a:t>mismo</a:t>
            </a:r>
            <a:r>
              <a:rPr dirty="0" smtClean="0" sz="2050" spc="-120">
                <a:solidFill>
                  <a:srgbClr val="4F8093"/>
                </a:solidFill>
                <a:latin typeface="Times New Roman"/>
                <a:cs typeface="Times New Roman"/>
              </a:rPr>
              <a:t> </a:t>
            </a:r>
            <a:r>
              <a:rPr dirty="0" smtClean="0" sz="2050" spc="155">
                <a:solidFill>
                  <a:srgbClr val="4F8093"/>
                </a:solidFill>
                <a:latin typeface="Times New Roman"/>
                <a:cs typeface="Times New Roman"/>
              </a:rPr>
              <a:t>que_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1813" y="893290"/>
            <a:ext cx="341630" cy="3225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50" spc="35">
                <a:solidFill>
                  <a:srgbClr val="FD1313"/>
                </a:solidFill>
                <a:latin typeface="Arial"/>
                <a:cs typeface="Arial"/>
              </a:rPr>
              <a:t>+=</a:t>
            </a:r>
            <a:endParaRPr sz="2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5707" y="888729"/>
            <a:ext cx="799465" cy="3225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50" spc="65">
                <a:solidFill>
                  <a:srgbClr val="4F8093"/>
                </a:solidFill>
                <a:latin typeface="Arial"/>
                <a:cs typeface="Arial"/>
              </a:rPr>
              <a:t>y+=10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37628" y="888729"/>
            <a:ext cx="939165" cy="3225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50" spc="65">
                <a:solidFill>
                  <a:srgbClr val="4F8093"/>
                </a:solidFill>
                <a:latin typeface="Arial"/>
                <a:cs typeface="Arial"/>
              </a:rPr>
              <a:t>y=y+10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66379" y="1489514"/>
            <a:ext cx="325120" cy="11995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1590">
              <a:lnSpc>
                <a:spcPct val="100000"/>
              </a:lnSpc>
            </a:pPr>
            <a:r>
              <a:rPr dirty="0" smtClean="0" sz="3100" spc="90">
                <a:solidFill>
                  <a:srgbClr val="FD1313"/>
                </a:solidFill>
                <a:latin typeface="Times New Roman"/>
                <a:cs typeface="Times New Roman"/>
              </a:rPr>
              <a:t>--</a:t>
            </a:r>
            <a:endParaRPr sz="3100">
              <a:latin typeface="Times New Roman"/>
              <a:cs typeface="Times New Roman"/>
            </a:endParaRPr>
          </a:p>
          <a:p>
            <a:pPr>
              <a:lnSpc>
                <a:spcPts val="1400"/>
              </a:lnSpc>
              <a:spcBef>
                <a:spcPts val="50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dirty="0" smtClean="0" sz="2050" spc="-225">
                <a:solidFill>
                  <a:srgbClr val="FD1313"/>
                </a:solidFill>
                <a:latin typeface="Courier New"/>
                <a:cs typeface="Courier New"/>
              </a:rPr>
              <a:t>*</a:t>
            </a:r>
            <a:r>
              <a:rPr dirty="0" smtClean="0" baseline="-8064" sz="4650" spc="480">
                <a:solidFill>
                  <a:srgbClr val="FD1313"/>
                </a:solidFill>
                <a:latin typeface="Times New Roman"/>
                <a:cs typeface="Times New Roman"/>
              </a:rPr>
              <a:t>-</a:t>
            </a:r>
            <a:endParaRPr baseline="-8064" sz="4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99403" y="1600063"/>
            <a:ext cx="769620" cy="3225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50" spc="120">
                <a:solidFill>
                  <a:srgbClr val="4F8093"/>
                </a:solidFill>
                <a:latin typeface="Arial"/>
                <a:cs typeface="Arial"/>
              </a:rPr>
              <a:t>y-=10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46757" y="1609185"/>
            <a:ext cx="908050" cy="3225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50" spc="204">
                <a:solidFill>
                  <a:srgbClr val="4F8093"/>
                </a:solidFill>
                <a:latin typeface="Arial"/>
                <a:cs typeface="Arial"/>
              </a:rPr>
              <a:t>y-y-10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99403" y="2311400"/>
            <a:ext cx="765810" cy="3225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50" spc="95">
                <a:solidFill>
                  <a:srgbClr val="4F8093"/>
                </a:solidFill>
                <a:latin typeface="Arial"/>
                <a:cs typeface="Arial"/>
              </a:rPr>
              <a:t>y*=10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46757" y="2320519"/>
            <a:ext cx="901065" cy="3225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50" spc="80">
                <a:solidFill>
                  <a:srgbClr val="4F8093"/>
                </a:solidFill>
                <a:latin typeface="Arial"/>
                <a:cs typeface="Arial"/>
              </a:rPr>
              <a:t>y=y*10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75509" y="3054822"/>
            <a:ext cx="281940" cy="3606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300" spc="5" i="1">
                <a:solidFill>
                  <a:srgbClr val="FD1313"/>
                </a:solidFill>
                <a:latin typeface="Arial"/>
                <a:cs typeface="Arial"/>
              </a:rPr>
              <a:t>I=</a:t>
            </a:r>
            <a:endParaRPr sz="2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17664" y="3077453"/>
            <a:ext cx="727075" cy="3225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50" spc="80">
                <a:solidFill>
                  <a:srgbClr val="4F8093"/>
                </a:solidFill>
                <a:latin typeface="Arial"/>
                <a:cs typeface="Arial"/>
              </a:rPr>
              <a:t>y/=10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69585" y="2917859"/>
            <a:ext cx="861060" cy="3225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50" spc="70">
                <a:solidFill>
                  <a:srgbClr val="4F8093"/>
                </a:solidFill>
                <a:latin typeface="Arial"/>
                <a:cs typeface="Arial"/>
              </a:rPr>
              <a:t>y=y/10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20728" y="3856544"/>
            <a:ext cx="351155" cy="3848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450" spc="-254" i="1">
                <a:solidFill>
                  <a:srgbClr val="FD1313"/>
                </a:solidFill>
                <a:latin typeface="Times New Roman"/>
                <a:cs typeface="Times New Roman"/>
              </a:rPr>
              <a:t>II=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72013" y="3889104"/>
            <a:ext cx="812800" cy="3225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50" spc="80">
                <a:solidFill>
                  <a:srgbClr val="4F8093"/>
                </a:solidFill>
                <a:latin typeface="Arial"/>
                <a:cs typeface="Arial"/>
              </a:rPr>
              <a:t>y//=10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19368" y="3734070"/>
            <a:ext cx="956310" cy="3225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50" spc="85">
                <a:solidFill>
                  <a:srgbClr val="4F8093"/>
                </a:solidFill>
                <a:latin typeface="Arial"/>
                <a:cs typeface="Arial"/>
              </a:rPr>
              <a:t>y=y//10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02466" y="4700756"/>
            <a:ext cx="439420" cy="3225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50" spc="105">
                <a:solidFill>
                  <a:srgbClr val="FD1313"/>
                </a:solidFill>
                <a:latin typeface="Arial"/>
                <a:cs typeface="Arial"/>
              </a:rPr>
              <a:t>%=</a:t>
            </a:r>
            <a:endParaRPr sz="2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82846" y="4541161"/>
            <a:ext cx="1033144" cy="3225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50" spc="85">
                <a:solidFill>
                  <a:srgbClr val="4F8093"/>
                </a:solidFill>
                <a:latin typeface="Arial"/>
                <a:cs typeface="Arial"/>
              </a:rPr>
              <a:t>y=y%10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30926" y="4700756"/>
            <a:ext cx="892810" cy="3225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50" spc="85">
                <a:solidFill>
                  <a:srgbClr val="4F8093"/>
                </a:solidFill>
                <a:latin typeface="Arial"/>
                <a:cs typeface="Arial"/>
              </a:rPr>
              <a:t>y%=10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833497" y="1816735"/>
            <a:ext cx="1911985" cy="17164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60960">
              <a:lnSpc>
                <a:spcPct val="100000"/>
              </a:lnSpc>
            </a:pP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n=5</a:t>
            </a:r>
            <a:endParaRPr sz="2800">
              <a:latin typeface="Arial"/>
              <a:cs typeface="Arial"/>
            </a:endParaRPr>
          </a:p>
          <a:p>
            <a:pPr marL="504825" marR="12700" indent="-492759">
              <a:lnSpc>
                <a:spcPts val="3360"/>
              </a:lnSpc>
              <a:spcBef>
                <a:spcPts val="110"/>
              </a:spcBef>
            </a:pP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whi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dirty="0" smtClean="0" sz="2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0: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 pr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nt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n)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 n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mtClean="0" sz="2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34990" y="2259838"/>
            <a:ext cx="271780" cy="21437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60960">
              <a:lnSpc>
                <a:spcPct val="100000"/>
              </a:lnSpc>
            </a:pP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6111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Ejemplo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terms:created xsi:type="dcterms:W3CDTF">2019-11-19T11:44:45Z</dcterms:created>
  <dcterms:modified xsi:type="dcterms:W3CDTF">2019-11-19T11:44:45Z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2019-06-28T00:00:00Z</vt:filetime>
  </property>
  <property fmtid="{D5CDD505-2E9C-101B-9397-08002B2CF9AE}" pid="3" name="LastSaved">
    <vt:filetime>2019-11-19T00:00:00Z</vt:filetime>
  </property>
</Properties>
</file>