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782" y="637159"/>
            <a:ext cx="5520435" cy="6043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526792" y="2132076"/>
            <a:ext cx="2109216" cy="2011680"/>
          </a:xfrm>
          <a:custGeom>
            <a:avLst/>
            <a:gdLst/>
            <a:ahLst/>
            <a:cxnLst/>
            <a:rect l="l" t="t" r="r" b="b"/>
            <a:pathLst>
              <a:path w="2109216" h="2011679">
                <a:moveTo>
                  <a:pt x="1523619" y="0"/>
                </a:moveTo>
                <a:lnTo>
                  <a:pt x="585596" y="0"/>
                </a:lnTo>
                <a:lnTo>
                  <a:pt x="0" y="1005840"/>
                </a:lnTo>
                <a:lnTo>
                  <a:pt x="585596" y="2011680"/>
                </a:lnTo>
                <a:lnTo>
                  <a:pt x="1523619" y="2011680"/>
                </a:lnTo>
                <a:lnTo>
                  <a:pt x="2109216" y="1005840"/>
                </a:lnTo>
                <a:lnTo>
                  <a:pt x="152361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139" y="153415"/>
            <a:ext cx="7333720" cy="12139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2050" y="1467865"/>
            <a:ext cx="7219899" cy="17201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73752"/>
            <a:ext cx="221488" cy="1940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#</a:t>
            </a:fld>
            <a:endParaRPr sz="1200">
              <a:latin typeface="Arial"/>
              <a:cs typeface="Arial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hyperlink" Target="https://www.sinnexus.com/business_intelligence/cuadro_mando_integral.aspx" TargetMode="External"/><Relationship Id="rId6" Type="http://schemas.openxmlformats.org/officeDocument/2006/relationships/hyperlink" Target="https://www.sinnexus.com/business_intelligence/cuadro_mando_integral.aspx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688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912494" marR="12700" indent="-34036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Arial"/>
                <a:cs typeface="Arial"/>
              </a:rPr>
              <a:t>1.</a:t>
            </a:r>
            <a:r>
              <a:rPr dirty="0" smtClean="0" sz="4800" spc="-15">
                <a:solidFill>
                  <a:srgbClr val="18BAD4"/>
                </a:solidFill>
                <a:latin typeface="Arial"/>
                <a:cs typeface="Arial"/>
              </a:rPr>
              <a:t>1</a:t>
            </a:r>
            <a:r>
              <a:rPr dirty="0" smtClean="0" sz="4800" spc="0">
                <a:solidFill>
                  <a:srgbClr val="18BAD4"/>
                </a:solidFill>
                <a:latin typeface="Arial"/>
                <a:cs typeface="Arial"/>
              </a:rPr>
              <a:t>1</a:t>
            </a:r>
            <a:r>
              <a:rPr dirty="0" smtClean="0" sz="4800" spc="3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Arial"/>
                <a:cs typeface="Arial"/>
              </a:rPr>
              <a:t>Ma</a:t>
            </a:r>
            <a:r>
              <a:rPr dirty="0" smtClean="0" sz="4800" spc="-1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4800" spc="0">
                <a:solidFill>
                  <a:srgbClr val="18BAD4"/>
                </a:solidFill>
                <a:latin typeface="Arial"/>
                <a:cs typeface="Arial"/>
              </a:rPr>
              <a:t>ejo</a:t>
            </a:r>
            <a:r>
              <a:rPr dirty="0" smtClean="0" sz="4800" spc="2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Arial"/>
                <a:cs typeface="Arial"/>
              </a:rPr>
              <a:t>de Bases</a:t>
            </a:r>
            <a:r>
              <a:rPr dirty="0" smtClean="0" sz="4800" spc="0">
                <a:solidFill>
                  <a:srgbClr val="18BAD4"/>
                </a:solidFill>
                <a:latin typeface="Arial"/>
                <a:cs typeface="Arial"/>
              </a:rPr>
              <a:t> de datos</a:t>
            </a:r>
            <a:r>
              <a:rPr dirty="0" smtClean="0" sz="4800" spc="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Arial"/>
                <a:cs typeface="Arial"/>
              </a:rPr>
              <a:t>con</a:t>
            </a:r>
            <a:r>
              <a:rPr dirty="0" smtClean="0" sz="4800" spc="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Arial"/>
                <a:cs typeface="Arial"/>
              </a:rPr>
              <a:t>Power</a:t>
            </a:r>
            <a:endParaRPr sz="4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82009" y="2921761"/>
            <a:ext cx="1381125" cy="7258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5710"/>
              </a:lnSpc>
            </a:pPr>
            <a:r>
              <a:rPr dirty="0" smtClean="0" sz="4800">
                <a:solidFill>
                  <a:srgbClr val="18BAD4"/>
                </a:solidFill>
                <a:latin typeface="Arial"/>
                <a:cs typeface="Arial"/>
              </a:rPr>
              <a:t>Pivot</a:t>
            </a:r>
            <a:endParaRPr sz="4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9136" y="4852619"/>
            <a:ext cx="3726179" cy="224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Elaborad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por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dirty="0" smtClean="0" sz="14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1400" spc="-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cío</a:t>
            </a:r>
            <a:r>
              <a:rPr dirty="0" smtClean="0" sz="1400" spc="-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Villagóme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z</a:t>
            </a:r>
            <a:r>
              <a:rPr dirty="0" smtClean="0" sz="1400" spc="-3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1400" spc="5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rada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4760"/>
              </a:lnSpc>
            </a:pPr>
            <a:r>
              <a:rPr dirty="0" smtClean="0" sz="4000" spc="-30">
                <a:solidFill>
                  <a:srgbClr val="18BAD4"/>
                </a:solidFill>
                <a:latin typeface="Arial"/>
                <a:cs typeface="Arial"/>
              </a:rPr>
              <a:t>Re</a:t>
            </a:r>
            <a:r>
              <a:rPr dirty="0" smtClean="0" sz="4000" spc="-4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Arial"/>
                <a:cs typeface="Arial"/>
              </a:rPr>
              <a:t>lizar</a:t>
            </a:r>
            <a:r>
              <a:rPr dirty="0" smtClean="0" sz="4000" spc="2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Gráficos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1989" y="1447525"/>
            <a:ext cx="5916295" cy="5473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29565" marR="12700" indent="-317500">
              <a:lnSpc>
                <a:spcPct val="100099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Da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clic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 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nú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 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ecc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ám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esc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fico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mico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5895" y="2147314"/>
            <a:ext cx="5085587" cy="2961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555" y="97688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811782" y="904113"/>
            <a:ext cx="4146550" cy="604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476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Gráficos</a:t>
            </a:r>
            <a:r>
              <a:rPr dirty="0" smtClean="0" sz="4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4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realizar</a:t>
            </a:r>
            <a:endParaRPr sz="40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1782" y="1763014"/>
            <a:ext cx="6477000" cy="2620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aliza 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 gr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ficos </a:t>
            </a:r>
            <a:r>
              <a:rPr dirty="0" smtClean="0" sz="1800" spc="-40" b="1">
                <a:solidFill>
                  <a:srgbClr val="00E0C5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tic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38100">
              <a:lnSpc>
                <a:spcPct val="100000"/>
              </a:lnSpc>
            </a:pPr>
            <a:r>
              <a:rPr dirty="0" smtClean="0" sz="1800" b="1">
                <a:solidFill>
                  <a:srgbClr val="00E0C5"/>
                </a:solidFill>
                <a:latin typeface="Arial"/>
                <a:cs typeface="Arial"/>
              </a:rPr>
              <a:t>Mediante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n gr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n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col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mnas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3D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tre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el Prom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del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imp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rte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 la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Fa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tura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y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el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total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cu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nto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$ x ti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 de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cliente.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-55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gregue</a:t>
            </a:r>
            <a:r>
              <a:rPr dirty="0" smtClean="0" sz="1800" spc="4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ñ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, titu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o,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etiq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et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 de datos,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tit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lo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en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l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ej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</a:pPr>
            <a:r>
              <a:rPr dirty="0" smtClean="0" sz="1800" b="1">
                <a:solidFill>
                  <a:srgbClr val="00E0C5"/>
                </a:solidFill>
                <a:latin typeface="Arial"/>
                <a:cs typeface="Arial"/>
              </a:rPr>
              <a:t>Mediante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n gr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 de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mue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tre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5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entes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q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m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compr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ron,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q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 p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col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se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p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eda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stin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3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cu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nto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compr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ron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p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da</a:t>
            </a:r>
            <a:r>
              <a:rPr dirty="0" smtClean="0" sz="1800" spc="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forma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 pag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.</a:t>
            </a:r>
            <a:r>
              <a:rPr dirty="0" smtClean="0" sz="1800" spc="-2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-55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gregue</a:t>
            </a:r>
            <a:r>
              <a:rPr dirty="0" smtClean="0" sz="1800" spc="4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ñ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, titu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o,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tiquet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de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tos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y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títu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os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n los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je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1782" y="0"/>
            <a:ext cx="5698490" cy="12141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Agrega</a:t>
            </a:r>
            <a:r>
              <a:rPr dirty="0" smtClean="0" sz="4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segme</a:t>
            </a:r>
            <a:r>
              <a:rPr dirty="0" smtClean="0" sz="4000" spc="-4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tación</a:t>
            </a:r>
            <a:r>
              <a:rPr dirty="0" smtClean="0" sz="4000" spc="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de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76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dirty="0" smtClean="0" sz="4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Es</a:t>
            </a:r>
            <a:r>
              <a:rPr dirty="0" smtClean="0" sz="4000" spc="-1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ala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tiempo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329565" marR="61594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taci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 y esc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mpo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til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zan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filtrar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ficos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 al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ún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 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ú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/>
          </a:p>
          <a:p>
            <a:pPr marL="329565" marR="12700" indent="-317500">
              <a:lnSpc>
                <a:spcPct val="100000"/>
              </a:lnSpc>
              <a:tabLst>
                <a:tab pos="329565" algn="l"/>
                <a:tab pos="448119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cci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na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fico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do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tro,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en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ú 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fico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mico	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ntro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filtrar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ecc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Ins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rtar 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taci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57527" y="3177539"/>
            <a:ext cx="5314188" cy="132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1782" y="0"/>
            <a:ext cx="5698490" cy="12141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Agrega</a:t>
            </a:r>
            <a:r>
              <a:rPr dirty="0" smtClean="0" sz="4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segme</a:t>
            </a:r>
            <a:r>
              <a:rPr dirty="0" smtClean="0" sz="4000" spc="-4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tación</a:t>
            </a:r>
            <a:r>
              <a:rPr dirty="0" smtClean="0" sz="4000" spc="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de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76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dirty="0" smtClean="0" sz="4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Es</a:t>
            </a:r>
            <a:r>
              <a:rPr dirty="0" smtClean="0" sz="4000" spc="-1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ala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tiempo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983" y="1523110"/>
            <a:ext cx="5104130" cy="3092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29565" marR="1270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 x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tipo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cli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nte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ve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 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sta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os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í 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sta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y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 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car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tro.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329565" marR="15113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esc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mpo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fec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aF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ctura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ce lo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mismo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ecc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do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esc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 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la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rte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mes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s,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rmite esc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como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res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ts val="214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o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ías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40685" y="4068775"/>
            <a:ext cx="2707640" cy="10750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ro si 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 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os,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trimestres o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934455" y="1184147"/>
            <a:ext cx="1434083" cy="1970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479792" y="1517903"/>
            <a:ext cx="1359407" cy="13030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835396" y="3154679"/>
            <a:ext cx="2724911" cy="1837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767583" y="4091939"/>
            <a:ext cx="2680716" cy="10515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200" rIns="0" bIns="0" rtlCol="0" vert="horz">
            <a:noAutofit/>
          </a:bodyPr>
          <a:lstStyle/>
          <a:p>
            <a:pPr marL="962025">
              <a:lnSpc>
                <a:spcPct val="100000"/>
              </a:lnSpc>
            </a:pP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Vinc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lar</a:t>
            </a:r>
            <a:r>
              <a:rPr dirty="0" smtClean="0" sz="28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dirty="0" smtClean="0" sz="28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gme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ta</a:t>
            </a:r>
            <a:r>
              <a:rPr dirty="0" smtClean="0" sz="2800" spc="-1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ión</a:t>
            </a:r>
            <a:r>
              <a:rPr dirty="0" smtClean="0" sz="28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dirty="0" smtClean="0" sz="28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ala</a:t>
            </a:r>
            <a:r>
              <a:rPr dirty="0" smtClean="0" sz="28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de</a:t>
            </a:r>
            <a:endParaRPr sz="2800">
              <a:latin typeface="Arial"/>
              <a:cs typeface="Arial"/>
            </a:endParaRPr>
          </a:p>
          <a:p>
            <a:pPr marL="962025">
              <a:lnSpc>
                <a:spcPct val="100000"/>
              </a:lnSpc>
            </a:pPr>
            <a:r>
              <a:rPr dirty="0" smtClean="0" sz="2800" spc="-10">
                <a:solidFill>
                  <a:srgbClr val="18BAD4"/>
                </a:solidFill>
                <a:latin typeface="Arial"/>
                <a:cs typeface="Arial"/>
              </a:rPr>
              <a:t>ti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mpo</a:t>
            </a:r>
            <a:r>
              <a:rPr dirty="0" smtClean="0" sz="28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28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más</a:t>
            </a:r>
            <a:r>
              <a:rPr dirty="0" smtClean="0" sz="28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28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un</a:t>
            </a:r>
            <a:r>
              <a:rPr dirty="0" smtClean="0" sz="28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g</a:t>
            </a:r>
            <a:r>
              <a:rPr dirty="0" smtClean="0" sz="2800" spc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áf</a:t>
            </a:r>
            <a:r>
              <a:rPr dirty="0" smtClean="0" sz="2800" spc="-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co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983" y="1522095"/>
            <a:ext cx="4599940" cy="92519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329565" marR="1270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Selec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ion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r   </a:t>
            </a:r>
            <a:r>
              <a:rPr dirty="0" smtClean="0" sz="2000" spc="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a   </a:t>
            </a:r>
            <a:r>
              <a:rPr dirty="0" smtClean="0" sz="2000" spc="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20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ntaci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n   </a:t>
            </a:r>
            <a:r>
              <a:rPr dirty="0" smtClean="0" sz="2000" spc="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 dat</a:t>
            </a:r>
            <a:r>
              <a:rPr dirty="0" smtClean="0" sz="2000" spc="-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esca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2000" spc="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-1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6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ti</a:t>
            </a:r>
            <a:r>
              <a:rPr dirty="0" smtClean="0" sz="2000" spc="-2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mpo</a:t>
            </a:r>
            <a:r>
              <a:rPr dirty="0" smtClean="0" sz="2000" spc="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que</a:t>
            </a:r>
            <a:r>
              <a:rPr dirty="0" smtClean="0" sz="2000" spc="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incula</a:t>
            </a:r>
            <a:r>
              <a:rPr dirty="0" smtClean="0" sz="2000" spc="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6983" y="2512948"/>
            <a:ext cx="459994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  <a:tabLst>
                <a:tab pos="316865" algn="l"/>
                <a:tab pos="974725" algn="l"/>
                <a:tab pos="1590675" algn="l"/>
                <a:tab pos="2755265" algn="l"/>
                <a:tab pos="4290060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Dar	</a:t>
            </a: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clic	</a:t>
            </a: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recho	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xion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	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  <a:p>
            <a:pPr algn="r" marR="13335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los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3975" y="2817444"/>
            <a:ext cx="1172845" cy="9258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info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mes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 gr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fic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 v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ula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82114" y="2817748"/>
            <a:ext cx="2214880" cy="3155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520065" algn="l"/>
              </a:tabLst>
            </a:pP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y	</a:t>
            </a: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leccio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am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6373" y="3122548"/>
            <a:ext cx="3128010" cy="3155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414655" algn="l"/>
                <a:tab pos="1002665" algn="l"/>
                <a:tab pos="1690370" algn="l"/>
              </a:tabLst>
            </a:pP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a	</a:t>
            </a: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los	</a:t>
            </a: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que	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cesitem</a:t>
            </a:r>
            <a:r>
              <a:rPr dirty="0" smtClean="0" sz="2000" spc="-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983" y="3808679"/>
            <a:ext cx="459994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29565" marR="1270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2000" spc="1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ven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aja</a:t>
            </a:r>
            <a:r>
              <a:rPr dirty="0" smtClean="0" sz="2000" spc="13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2000" spc="11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ula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lo</a:t>
            </a:r>
            <a:r>
              <a:rPr dirty="0" smtClean="0" sz="2000" spc="13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2000" spc="11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mas</a:t>
            </a:r>
            <a:r>
              <a:rPr dirty="0" smtClean="0" sz="2000" spc="1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2000" spc="1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 gr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fico</a:t>
            </a:r>
            <a:r>
              <a:rPr dirty="0" smtClean="0" sz="2000" spc="1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2000" spc="1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1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cuan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1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cambiem</a:t>
            </a:r>
            <a:r>
              <a:rPr dirty="0" smtClean="0" sz="2000" spc="-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1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183123" y="1495044"/>
            <a:ext cx="3887724" cy="2348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23975" y="4418279"/>
            <a:ext cx="4283075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f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ro </a:t>
            </a:r>
            <a:r>
              <a:rPr dirty="0" smtClean="0" sz="2000" spc="-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de </a:t>
            </a:r>
            <a:r>
              <a:rPr dirty="0" smtClean="0" sz="2000" spc="-2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2000" spc="-2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egm</a:t>
            </a:r>
            <a:r>
              <a:rPr dirty="0" smtClean="0" sz="20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nt</a:t>
            </a:r>
            <a:r>
              <a:rPr dirty="0" smtClean="0" sz="2000" spc="-2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ción </a:t>
            </a:r>
            <a:r>
              <a:rPr dirty="0" smtClean="0" sz="2000" spc="-2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de </a:t>
            </a:r>
            <a:r>
              <a:rPr dirty="0" smtClean="0" sz="2000" spc="-2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dat</a:t>
            </a:r>
            <a:r>
              <a:rPr dirty="0" smtClean="0" sz="2000" spc="-2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2000" spc="-2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Arial"/>
                <a:cs typeface="Arial"/>
              </a:rPr>
              <a:t>escala</a:t>
            </a:r>
            <a:r>
              <a:rPr dirty="0" smtClean="0" sz="2000" spc="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2000" spc="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ti</a:t>
            </a:r>
            <a:r>
              <a:rPr dirty="0" smtClean="0" sz="2000" spc="-2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mpo</a:t>
            </a:r>
            <a:r>
              <a:rPr dirty="0" smtClean="0" sz="2000" spc="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2000" spc="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2000" spc="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2000" spc="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reflejar</a:t>
            </a:r>
            <a:r>
              <a:rPr dirty="0" smtClean="0" sz="2000" spc="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2000" spc="-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14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3755" rIns="0" bIns="0" rtlCol="0" vert="horz">
            <a:noAutofit/>
          </a:bodyPr>
          <a:lstStyle/>
          <a:p>
            <a:pPr marL="2226945">
              <a:lnSpc>
                <a:spcPct val="100000"/>
              </a:lnSpc>
            </a:pPr>
            <a:r>
              <a:rPr dirty="0" smtClean="0" sz="2800" spc="-15">
                <a:solidFill>
                  <a:srgbClr val="18BAD4"/>
                </a:solidFill>
                <a:latin typeface="Arial"/>
                <a:cs typeface="Arial"/>
              </a:rPr>
              <a:t>Activ</a:t>
            </a:r>
            <a:r>
              <a:rPr dirty="0" smtClean="0" sz="2800" spc="-5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dad</a:t>
            </a:r>
            <a:r>
              <a:rPr dirty="0" smtClean="0" sz="28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18BAD4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7492" y="1218946"/>
            <a:ext cx="5230495" cy="3882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560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eriod"/>
              <a:tabLst>
                <a:tab pos="354965" algn="l"/>
              </a:tabLst>
            </a:pP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aliza un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lcu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q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tenga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el IVA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del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mtClean="0" sz="1800" b="1">
                <a:solidFill>
                  <a:srgbClr val="00E0C5"/>
                </a:solidFill>
                <a:latin typeface="Arial"/>
                <a:cs typeface="Arial"/>
              </a:rPr>
              <a:t>importe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de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la f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tur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55600" marR="13716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eriod" startAt="2"/>
              <a:tabLst>
                <a:tab pos="354965" algn="l"/>
              </a:tabLst>
            </a:pP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H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z 2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ficos </a:t>
            </a:r>
            <a:r>
              <a:rPr dirty="0" smtClean="0" sz="1800" spc="-40" b="1">
                <a:solidFill>
                  <a:srgbClr val="00E0C5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tic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les</a:t>
            </a:r>
            <a:r>
              <a:rPr dirty="0" smtClean="0" sz="1800" spc="5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q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cumpla con lo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sig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iente: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Arial"/>
              <a:buAutoNum type="arabicPeriod" startAt="2"/>
            </a:pPr>
            <a:endParaRPr sz="550"/>
          </a:p>
          <a:p>
            <a:pPr lvl="1" marL="355600" marR="1270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lphaLcPeriod"/>
              <a:tabLst>
                <a:tab pos="354965" algn="l"/>
                <a:tab pos="3465829" algn="l"/>
              </a:tabLst>
            </a:pP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Gr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col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mnas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3D q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tre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5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pro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uctos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m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n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 </a:t>
            </a:r>
            <a:r>
              <a:rPr dirty="0" smtClean="0" sz="1800" spc="-45" b="1">
                <a:solidFill>
                  <a:srgbClr val="00E0C5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end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	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mostr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n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n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mbre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pro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ucto y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m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a.</a:t>
            </a:r>
            <a:r>
              <a:rPr dirty="0" smtClean="0" sz="1800" spc="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-55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grega</a:t>
            </a:r>
            <a:r>
              <a:rPr dirty="0" smtClean="0" sz="1800" spc="4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ño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al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47"/>
              </a:spcBef>
              <a:buClr>
                <a:srgbClr val="18BAD4"/>
              </a:buClr>
              <a:buFont typeface="Arial"/>
              <a:buAutoNum type="alphaLcPeriod"/>
            </a:pPr>
            <a:endParaRPr sz="550"/>
          </a:p>
          <a:p>
            <a:pPr lvl="1" marL="355600" marR="633095" indent="-342900">
              <a:lnSpc>
                <a:spcPct val="100099"/>
              </a:lnSpc>
              <a:buClr>
                <a:srgbClr val="18BAD4"/>
              </a:buClr>
              <a:buSzPct val="77777"/>
              <a:buFont typeface="Arial"/>
              <a:buAutoNum type="alphaLcPeriod"/>
              <a:tabLst>
                <a:tab pos="354965" algn="l"/>
              </a:tabLst>
            </a:pP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Gr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 de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ba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que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mu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tre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uant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fa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turas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hay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en c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da 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tatus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y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ti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o</a:t>
            </a:r>
            <a:r>
              <a:rPr dirty="0" smtClean="0" sz="1800" spc="-2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 compr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.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-55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grega</a:t>
            </a:r>
            <a:r>
              <a:rPr dirty="0" smtClean="0" sz="1800" spc="4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ño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al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fico.</a:t>
            </a:r>
            <a:endParaRPr sz="18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Arial"/>
              <a:buAutoNum type="alphaLcPeriod"/>
            </a:pPr>
            <a:endParaRPr sz="600"/>
          </a:p>
          <a:p>
            <a:pPr lvl="1" marL="35560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lphaLcPeriod"/>
              <a:tabLst>
                <a:tab pos="354965" algn="l"/>
              </a:tabLst>
            </a:pPr>
            <a:r>
              <a:rPr dirty="0" smtClean="0" sz="1800" spc="-55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grega</a:t>
            </a:r>
            <a:r>
              <a:rPr dirty="0" smtClean="0" sz="1800" spc="4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un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gmento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de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atos y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la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mtClean="0" sz="1800" b="1">
                <a:solidFill>
                  <a:srgbClr val="00E0C5"/>
                </a:solidFill>
                <a:latin typeface="Arial"/>
                <a:cs typeface="Arial"/>
              </a:rPr>
              <a:t>de tie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po</a:t>
            </a:r>
            <a:r>
              <a:rPr dirty="0" smtClean="0" sz="1800" spc="-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de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uado </a:t>
            </a:r>
            <a:r>
              <a:rPr dirty="0" smtClean="0" sz="1800" spc="5" b="1">
                <a:solidFill>
                  <a:srgbClr val="00E0C5"/>
                </a:solidFill>
                <a:latin typeface="Arial"/>
                <a:cs typeface="Arial"/>
              </a:rPr>
              <a:t>p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ra</a:t>
            </a:r>
            <a:r>
              <a:rPr dirty="0" smtClean="0" sz="1800" spc="-15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tos gr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ficos</a:t>
            </a:r>
            <a:r>
              <a:rPr dirty="0" smtClean="0" sz="1800" spc="-10" b="1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0975" y="678180"/>
            <a:ext cx="1883664" cy="16931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2456" y="4873752"/>
            <a:ext cx="196215" cy="194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688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11782" y="270128"/>
            <a:ext cx="4371340" cy="12141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¿Que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es</a:t>
            </a:r>
            <a:r>
              <a:rPr dirty="0" smtClean="0" sz="4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un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cuadro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760"/>
              </a:lnSpc>
            </a:pP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mando?</a:t>
            </a:r>
            <a:endParaRPr sz="40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4939" y="1604136"/>
            <a:ext cx="4672330" cy="31051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29565" marR="29146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“El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Int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 (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MI),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do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como 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-10" b="1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lanc</a:t>
            </a:r>
            <a:r>
              <a:rPr dirty="0" smtClean="0" sz="1800" spc="-10" b="1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 S</a:t>
            </a:r>
            <a:r>
              <a:rPr dirty="0" smtClean="0" sz="1800" spc="-10" b="1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ore</a:t>
            </a:r>
            <a:r>
              <a:rPr dirty="0" smtClean="0" sz="1800" spc="-10" b="1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 b="1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15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(BS</a:t>
            </a:r>
            <a:r>
              <a:rPr dirty="0" smtClean="0" sz="1800" spc="-10" b="1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)</a:t>
            </a:r>
            <a:r>
              <a:rPr dirty="0" smtClean="0" sz="1800" spc="5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da</a:t>
            </a:r>
            <a:r>
              <a:rPr dirty="0" smtClean="0" sz="1800" spc="-10" b="1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5" b="1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 b="1">
                <a:solidFill>
                  <a:srgbClr val="C5DAEB"/>
                </a:solidFill>
                <a:latin typeface="Arial"/>
                <a:cs typeface="Arial"/>
              </a:rPr>
              <a:t>oard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,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h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rram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trol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res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te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sta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 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z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tivos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mpr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 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sus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fer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ár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s”</a:t>
            </a:r>
            <a:r>
              <a:rPr dirty="0" smtClean="0" sz="1100" spc="0">
                <a:solidFill>
                  <a:srgbClr val="C5DAEB"/>
                </a:solidFill>
                <a:latin typeface="Sylfaen"/>
                <a:cs typeface="Sylfaen"/>
              </a:rPr>
              <a:t>1</a:t>
            </a:r>
            <a:endParaRPr sz="1100">
              <a:latin typeface="Sylfaen"/>
              <a:cs typeface="Sylfaen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329565" marR="1270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Es un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itor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sta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em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,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é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de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ter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ctivos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rmite filtrar(s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r)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ú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criter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1931" y="4698796"/>
            <a:ext cx="1852930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ú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21579" y="877824"/>
            <a:ext cx="4011168" cy="408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190296" y="4643780"/>
            <a:ext cx="4741545" cy="1720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u="sng">
                <a:solidFill>
                  <a:srgbClr val="1154CC"/>
                </a:solidFill>
                <a:latin typeface="Arial"/>
                <a:cs typeface="Arial"/>
                <a:hlinkClick r:id="rId5"/>
              </a:rPr>
              <a:t>1</a:t>
            </a:r>
            <a:r>
              <a:rPr dirty="0" smtClean="0" sz="800" spc="60" u="sng">
                <a:solidFill>
                  <a:srgbClr val="1154CC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h</a:t>
            </a:r>
            <a:r>
              <a:rPr dirty="0" smtClean="0" sz="105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ps</a:t>
            </a:r>
            <a:r>
              <a:rPr dirty="0" smtClean="0" sz="105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: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w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w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w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si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nnexu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co</a:t>
            </a:r>
            <a:r>
              <a:rPr dirty="0" smtClean="0" sz="1050" spc="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bus</a:t>
            </a:r>
            <a:r>
              <a:rPr dirty="0" smtClean="0" sz="1050" spc="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ness_</a:t>
            </a:r>
            <a:r>
              <a:rPr dirty="0" smtClean="0" sz="1050" spc="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n</a:t>
            </a:r>
            <a:r>
              <a:rPr dirty="0" smtClean="0" sz="105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sz="1050" spc="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l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l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gen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sz="105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cuadro_mando_</a:t>
            </a:r>
            <a:r>
              <a:rPr dirty="0" smtClean="0" sz="1050" spc="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n</a:t>
            </a:r>
            <a:r>
              <a:rPr dirty="0" smtClean="0" sz="1050" spc="-2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egral</a:t>
            </a:r>
            <a:r>
              <a:rPr dirty="0" smtClean="0" sz="1050" spc="-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105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aspx</a:t>
            </a:r>
            <a:endParaRPr sz="105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0850" y="2524125"/>
            <a:ext cx="1183640" cy="1230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-1905">
              <a:lnSpc>
                <a:spcPct val="100000"/>
              </a:lnSpc>
            </a:pPr>
            <a:r>
              <a:rPr dirty="0" smtClean="0" sz="1600" spc="-65" b="1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ct</a:t>
            </a:r>
            <a:r>
              <a:rPr dirty="0" smtClean="0" sz="1600" spc="0" b="1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25" b="1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ar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Po</a:t>
            </a:r>
            <a:r>
              <a:rPr dirty="0" smtClean="0" sz="1600" spc="25" b="1">
                <a:solidFill>
                  <a:srgbClr val="C5DAEB"/>
                </a:solidFill>
                <a:latin typeface="Arial"/>
                <a:cs typeface="Arial"/>
              </a:rPr>
              <a:t>w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er</a:t>
            </a:r>
            <a:r>
              <a:rPr dirty="0" smtClean="0" sz="1600" spc="-40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Pi</a:t>
            </a:r>
            <a:r>
              <a:rPr dirty="0" smtClean="0" sz="1600" spc="-50" b="1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ot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y</a:t>
            </a:r>
            <a:r>
              <a:rPr dirty="0" smtClean="0" sz="1600" spc="-5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co</a:t>
            </a:r>
            <a:r>
              <a:rPr dirty="0" smtClean="0" sz="1600" spc="-20" b="1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ectar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el</a:t>
            </a:r>
            <a:r>
              <a:rPr dirty="0" smtClean="0" sz="1600" spc="10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origen</a:t>
            </a:r>
            <a:r>
              <a:rPr dirty="0" smtClean="0" sz="1600" spc="20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da</a:t>
            </a:r>
            <a:r>
              <a:rPr dirty="0" smtClean="0" sz="1600" spc="-20" b="1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782" y="1132713"/>
            <a:ext cx="3836035" cy="617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Proceso</a:t>
            </a:r>
            <a:r>
              <a:rPr dirty="0" smtClean="0" sz="40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seguir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0876" y="2132076"/>
            <a:ext cx="2109216" cy="2011680"/>
          </a:xfrm>
          <a:custGeom>
            <a:avLst/>
            <a:gdLst/>
            <a:ahLst/>
            <a:cxnLst/>
            <a:rect l="l" t="t" r="r" b="b"/>
            <a:pathLst>
              <a:path w="2109216" h="2011679">
                <a:moveTo>
                  <a:pt x="0" y="1005840"/>
                </a:moveTo>
                <a:lnTo>
                  <a:pt x="585597" y="0"/>
                </a:lnTo>
                <a:lnTo>
                  <a:pt x="1523619" y="0"/>
                </a:lnTo>
                <a:lnTo>
                  <a:pt x="2109216" y="1005840"/>
                </a:lnTo>
                <a:lnTo>
                  <a:pt x="1523619" y="2011680"/>
                </a:lnTo>
                <a:lnTo>
                  <a:pt x="585597" y="2011680"/>
                </a:lnTo>
                <a:lnTo>
                  <a:pt x="0" y="1005840"/>
                </a:lnTo>
                <a:close/>
              </a:path>
            </a:pathLst>
          </a:custGeom>
          <a:ln w="9144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1751" y="2645801"/>
            <a:ext cx="1009015" cy="986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2540">
              <a:lnSpc>
                <a:spcPct val="100099"/>
              </a:lnSpc>
            </a:pP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Depurar</a:t>
            </a:r>
            <a:r>
              <a:rPr dirty="0" smtClean="0" sz="16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preparar</a:t>
            </a:r>
            <a:r>
              <a:rPr dirty="0" smtClean="0" sz="16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arch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vo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fuente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4315" y="2132076"/>
            <a:ext cx="2109216" cy="2011680"/>
          </a:xfrm>
          <a:custGeom>
            <a:avLst/>
            <a:gdLst/>
            <a:ahLst/>
            <a:cxnLst/>
            <a:rect l="l" t="t" r="r" b="b"/>
            <a:pathLst>
              <a:path w="2109215" h="2011679">
                <a:moveTo>
                  <a:pt x="0" y="1005840"/>
                </a:moveTo>
                <a:lnTo>
                  <a:pt x="585597" y="0"/>
                </a:lnTo>
                <a:lnTo>
                  <a:pt x="1523619" y="0"/>
                </a:lnTo>
                <a:lnTo>
                  <a:pt x="2109216" y="1005840"/>
                </a:lnTo>
                <a:lnTo>
                  <a:pt x="1523619" y="2011680"/>
                </a:lnTo>
                <a:lnTo>
                  <a:pt x="585597" y="2011680"/>
                </a:lnTo>
                <a:lnTo>
                  <a:pt x="0" y="1005840"/>
                </a:lnTo>
                <a:close/>
              </a:path>
            </a:pathLst>
          </a:custGeom>
          <a:ln w="9144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25617" y="2767721"/>
            <a:ext cx="1087120" cy="742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99"/>
              </a:lnSpc>
            </a:pP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Relaciones,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cálculos,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jera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quías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4783" y="2132076"/>
            <a:ext cx="2109216" cy="2011680"/>
          </a:xfrm>
          <a:custGeom>
            <a:avLst/>
            <a:gdLst/>
            <a:ahLst/>
            <a:cxnLst/>
            <a:rect l="l" t="t" r="r" b="b"/>
            <a:pathLst>
              <a:path w="2109216" h="2011679">
                <a:moveTo>
                  <a:pt x="1523619" y="0"/>
                </a:moveTo>
                <a:lnTo>
                  <a:pt x="585597" y="0"/>
                </a:lnTo>
                <a:lnTo>
                  <a:pt x="0" y="1005840"/>
                </a:lnTo>
                <a:lnTo>
                  <a:pt x="585597" y="2011680"/>
                </a:lnTo>
                <a:lnTo>
                  <a:pt x="1523619" y="2011680"/>
                </a:lnTo>
                <a:lnTo>
                  <a:pt x="2109216" y="1005840"/>
                </a:lnTo>
                <a:lnTo>
                  <a:pt x="152361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08493" y="2280285"/>
            <a:ext cx="1163955" cy="17183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00"/>
              </a:lnSpc>
            </a:pP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Reali</a:t>
            </a:r>
            <a:r>
              <a:rPr dirty="0" smtClean="0" sz="1600" spc="-5" b="1">
                <a:solidFill>
                  <a:srgbClr val="C5DAEB"/>
                </a:solidFill>
                <a:latin typeface="Arial"/>
                <a:cs typeface="Arial"/>
              </a:rPr>
              <a:t>z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ar</a:t>
            </a:r>
            <a:r>
              <a:rPr dirty="0" smtClean="0" sz="1600" spc="10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los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gráfic</a:t>
            </a:r>
            <a:r>
              <a:rPr dirty="0" smtClean="0" sz="1600" spc="-15" b="1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c</a:t>
            </a:r>
            <a:r>
              <a:rPr dirty="0" smtClean="0" sz="1600" spc="-15" b="1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segme</a:t>
            </a:r>
            <a:r>
              <a:rPr dirty="0" smtClean="0" sz="1600" spc="-20" b="1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taci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ón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5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da</a:t>
            </a:r>
            <a:r>
              <a:rPr dirty="0" smtClean="0" sz="1600" spc="-20" b="1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os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y</a:t>
            </a:r>
            <a:r>
              <a:rPr dirty="0" smtClean="0" sz="1600" spc="-5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escala</a:t>
            </a:r>
            <a:r>
              <a:rPr dirty="0" smtClean="0" sz="1600" spc="10" b="1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 tie</a:t>
            </a:r>
            <a:r>
              <a:rPr dirty="0" smtClean="0" sz="1600" spc="-20" b="1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600" spc="-10" b="1">
                <a:solidFill>
                  <a:srgbClr val="C5DAEB"/>
                </a:solidFill>
                <a:latin typeface="Arial"/>
                <a:cs typeface="Arial"/>
              </a:rPr>
              <a:t>po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71247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Depurar</a:t>
            </a:r>
            <a:r>
              <a:rPr dirty="0" smtClean="0" sz="4000" spc="2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preparar</a:t>
            </a:r>
            <a:r>
              <a:rPr dirty="0" smtClean="0" sz="4000" spc="3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el</a:t>
            </a:r>
            <a:r>
              <a:rPr dirty="0" smtClean="0" sz="4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archivo</a:t>
            </a:r>
            <a:endParaRPr sz="4000">
              <a:latin typeface="Arial"/>
              <a:cs typeface="Arial"/>
            </a:endParaRPr>
          </a:p>
          <a:p>
            <a:pPr marL="712470">
              <a:lnSpc>
                <a:spcPts val="476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fuente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7737" y="1640078"/>
            <a:ext cx="7605395" cy="2543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rch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vo: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tosOr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s-A1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rea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iza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sig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nte: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355600" marR="12700" indent="-342900">
              <a:lnSpc>
                <a:spcPct val="100000"/>
              </a:lnSpc>
              <a:tabLst>
                <a:tab pos="354965" algn="l"/>
                <a:tab pos="5678170" algn="l"/>
              </a:tabLst>
            </a:pP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1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)	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rtir de la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sig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s: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nte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co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col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3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IdC</a:t>
            </a:r>
            <a:r>
              <a:rPr dirty="0" smtClean="0" sz="1800" spc="-10" u="heavy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-10" u="heavy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nt</a:t>
            </a:r>
            <a:r>
              <a:rPr dirty="0" smtClean="0" sz="1800" spc="-5" u="heavy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1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mbre</a:t>
            </a:r>
            <a:r>
              <a:rPr dirty="0" smtClean="0" sz="1800" spc="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1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RFC,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 Frec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ci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dirty="0" smtClean="0" sz="1800" spc="3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1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-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te.</a:t>
            </a:r>
            <a:r>
              <a:rPr dirty="0" smtClean="0" sz="1800" spc="2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cto 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2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s:</a:t>
            </a:r>
            <a:r>
              <a:rPr dirty="0" smtClean="0" sz="1800" spc="2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ID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Pro</a:t>
            </a:r>
            <a:r>
              <a:rPr dirty="0" smtClean="0" sz="1800" spc="-10" u="heavy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uct</a:t>
            </a:r>
            <a:r>
              <a:rPr dirty="0" smtClean="0" sz="1800" spc="-10" u="heavy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5" u="heavy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mbre</a:t>
            </a:r>
            <a:r>
              <a:rPr dirty="0" smtClean="0" sz="1800" spc="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cto,</a:t>
            </a:r>
            <a:r>
              <a:rPr dirty="0" smtClean="0" sz="1800" spc="1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iste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2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sp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b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d,</a:t>
            </a:r>
            <a:r>
              <a:rPr dirty="0" smtClean="0" sz="1800" spc="3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Prec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o,</a:t>
            </a:r>
            <a:r>
              <a:rPr dirty="0" smtClean="0" sz="1800" spc="1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1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 Marca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y</a:t>
            </a:r>
            <a:r>
              <a:rPr dirty="0" smtClean="0" sz="1800" spc="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es.</a:t>
            </a:r>
            <a:r>
              <a:rPr dirty="0" smtClean="0" sz="1800" spc="3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Factura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2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 col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mn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s:	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-10" u="heavy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mFact</a:t>
            </a:r>
            <a:r>
              <a:rPr dirty="0" smtClean="0" sz="1800" spc="0" u="heavy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10">
                <a:solidFill>
                  <a:srgbClr val="FFC000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om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dirty="0" smtClean="0" sz="1800" spc="-5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IDC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1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Fec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Factur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, 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status y Forma de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Pa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o.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Fact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5">
                <a:solidFill>
                  <a:srgbClr val="D5E6F1"/>
                </a:solidFill>
                <a:latin typeface="Arial"/>
                <a:cs typeface="Arial"/>
              </a:rPr>
              <a:t>-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cto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2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 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s:</a:t>
            </a:r>
            <a:r>
              <a:rPr dirty="0" smtClean="0" sz="1800" spc="2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dirty="0" smtClean="0" sz="1800" spc="-15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mFa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t, ID Pr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cto,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 C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nti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,</a:t>
            </a:r>
            <a:r>
              <a:rPr dirty="0" smtClean="0" sz="1800" spc="1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Prec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y D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scu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3032" y="4635639"/>
            <a:ext cx="64008" cy="256032"/>
          </a:xfrm>
          <a:custGeom>
            <a:avLst/>
            <a:gdLst/>
            <a:ahLst/>
            <a:cxnLst/>
            <a:rect l="l" t="t" r="r" b="b"/>
            <a:pathLst>
              <a:path w="64008" h="256032">
                <a:moveTo>
                  <a:pt x="0" y="256032"/>
                </a:moveTo>
                <a:lnTo>
                  <a:pt x="64008" y="256032"/>
                </a:lnTo>
                <a:lnTo>
                  <a:pt x="64008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solidFill>
            <a:srgbClr val="C5DA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2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64210">
              <a:lnSpc>
                <a:spcPct val="100000"/>
              </a:lnSpc>
            </a:pPr>
            <a:r>
              <a:rPr dirty="0" smtClean="0" sz="4000" spc="-3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dirty="0" smtClean="0" sz="4000" spc="-40">
                <a:solidFill>
                  <a:srgbClr val="18BAD4"/>
                </a:solidFill>
                <a:latin typeface="Arial"/>
                <a:cs typeface="Arial"/>
              </a:rPr>
              <a:t>p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urar</a:t>
            </a:r>
            <a:r>
              <a:rPr dirty="0" smtClean="0" sz="4000" spc="3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prep</a:t>
            </a:r>
            <a:r>
              <a:rPr dirty="0" smtClean="0" sz="4000" spc="-45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rar</a:t>
            </a:r>
            <a:r>
              <a:rPr dirty="0" smtClean="0" sz="4000" spc="3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el</a:t>
            </a:r>
            <a:r>
              <a:rPr dirty="0" smtClean="0" sz="4000" spc="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archivo</a:t>
            </a:r>
            <a:endParaRPr sz="4000">
              <a:latin typeface="Arial"/>
              <a:cs typeface="Arial"/>
            </a:endParaRPr>
          </a:p>
          <a:p>
            <a:pPr marL="664210">
              <a:lnSpc>
                <a:spcPts val="476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fuente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775" y="1359153"/>
            <a:ext cx="8023225" cy="19945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5600" marR="1270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arenR" startAt="2"/>
              <a:tabLst>
                <a:tab pos="354965" algn="l"/>
              </a:tabLst>
            </a:pP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las 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vas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h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s:</a:t>
            </a:r>
            <a:r>
              <a:rPr dirty="0" smtClean="0" sz="1800" spc="1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,</a:t>
            </a:r>
            <a:r>
              <a:rPr dirty="0" smtClean="0" sz="1800" spc="1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Pro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ucto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y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Factura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ita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 val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res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re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eti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os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 tom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como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b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cam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ave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(cam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com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ú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 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 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 d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fer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h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s)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y ver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fica 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 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en</a:t>
            </a:r>
            <a:r>
              <a:rPr dirty="0" smtClean="0" sz="1800" spc="1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as</a:t>
            </a:r>
            <a:r>
              <a:rPr dirty="0" smtClean="0" sz="1800" spc="2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 este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 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rgbClr val="18BAD4"/>
              </a:buClr>
              <a:buFont typeface="Arial"/>
              <a:buAutoNum type="arabicParenR" startAt="2"/>
            </a:pPr>
            <a:endParaRPr sz="600"/>
          </a:p>
          <a:p>
            <a:pPr marL="355600" marR="127635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arenR" startAt="2"/>
              <a:tabLst>
                <a:tab pos="354965" algn="l"/>
              </a:tabLst>
            </a:pP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 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nte</a:t>
            </a:r>
            <a:r>
              <a:rPr dirty="0" smtClean="0" sz="1800" spc="1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se 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RFC sea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vi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2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res 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art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 se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do</a:t>
            </a:r>
            <a:r>
              <a:rPr dirty="0" smtClean="0" sz="1800" spc="1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 g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s,</a:t>
            </a:r>
            <a:r>
              <a:rPr dirty="0" smtClean="0" sz="1800" spc="1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uti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iza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fu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te p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rmitan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ma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ar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 te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to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ra 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mu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stre lo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te:</a:t>
            </a:r>
            <a:r>
              <a:rPr dirty="0" smtClean="0" sz="1800" spc="1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x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x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x</a:t>
            </a:r>
            <a:r>
              <a:rPr dirty="0" smtClean="0" sz="1800" spc="-5">
                <a:solidFill>
                  <a:srgbClr val="D5E6F1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-9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9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999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9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-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xx</a:t>
            </a:r>
            <a:r>
              <a:rPr dirty="0" smtClean="0" sz="1800" spc="-15">
                <a:solidFill>
                  <a:srgbClr val="D5E6F1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6775" y="4133118"/>
            <a:ext cx="8011795" cy="834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5600" marR="12700" indent="-342900">
              <a:lnSpc>
                <a:spcPct val="100099"/>
              </a:lnSpc>
              <a:tabLst>
                <a:tab pos="354965" algn="l"/>
              </a:tabLst>
            </a:pP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4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)	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mbra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go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tos de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las ta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cre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 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sto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 faci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ite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imp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rtaci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al P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-40">
                <a:solidFill>
                  <a:srgbClr val="D5E6F1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er</a:t>
            </a:r>
            <a:r>
              <a:rPr dirty="0" smtClean="0" sz="1800" spc="5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Piv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t. 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om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ra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,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 Pro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uct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Pro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uct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,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Factur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 la ta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Factur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,</a:t>
            </a:r>
            <a:r>
              <a:rPr dirty="0" smtClean="0" sz="1800" spc="1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Factur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sPro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uct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5780" y="3576828"/>
            <a:ext cx="7395972" cy="3794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676" y="4956657"/>
            <a:ext cx="2653030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D5E6F1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la</a:t>
            </a:r>
            <a:r>
              <a:rPr dirty="0" smtClean="0" sz="1800" spc="5">
                <a:solidFill>
                  <a:srgbClr val="D5E6F1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Factur</a:t>
            </a:r>
            <a:r>
              <a:rPr dirty="0" smtClean="0" sz="1800" spc="-5">
                <a:solidFill>
                  <a:srgbClr val="D5E6F1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-Pro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uct</a:t>
            </a:r>
            <a:r>
              <a:rPr dirty="0" smtClean="0" sz="1800" spc="-10">
                <a:solidFill>
                  <a:srgbClr val="D5E6F1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1782" y="27559"/>
            <a:ext cx="4770755" cy="12141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conectar</a:t>
            </a:r>
            <a:r>
              <a:rPr dirty="0" smtClean="0" sz="4000" spc="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el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origen</a:t>
            </a:r>
            <a:r>
              <a:rPr dirty="0" smtClean="0" sz="4000" spc="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Arial"/>
                <a:cs typeface="Arial"/>
              </a:rPr>
              <a:t>de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76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1782" y="1447525"/>
            <a:ext cx="6515734" cy="2074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51435">
              <a:lnSpc>
                <a:spcPct val="100099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ivo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evo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x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,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ár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rcic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1.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1 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iza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si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te: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355600" marR="12700" indent="-342900">
              <a:lnSpc>
                <a:spcPct val="100000"/>
              </a:lnSpc>
              <a:tabLst>
                <a:tab pos="354965" algn="l"/>
              </a:tabLst>
            </a:pP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1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.	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 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ma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u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dirty="0" smtClean="0" sz="1800" spc="10" u="heavy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de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intr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d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u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cci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ó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n</a:t>
            </a:r>
            <a:r>
              <a:rPr dirty="0" smtClean="0" sz="1800" spc="20" u="heavy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a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u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a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d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ros</a:t>
            </a:r>
            <a:r>
              <a:rPr dirty="0" smtClean="0" sz="1800" spc="5" u="heavy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de</a:t>
            </a:r>
            <a:r>
              <a:rPr dirty="0" smtClean="0" sz="1800" spc="5" u="heavy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ma</a:t>
            </a:r>
            <a:r>
              <a:rPr dirty="0" smtClean="0" sz="1800" spc="-10" u="heavy">
                <a:solidFill>
                  <a:srgbClr val="1154CC"/>
                </a:solidFill>
                <a:latin typeface="Arial"/>
                <a:cs typeface="Arial"/>
              </a:rPr>
              <a:t>n</a:t>
            </a:r>
            <a:r>
              <a:rPr dirty="0" smtClean="0" sz="1800" spc="0" u="heavy">
                <a:solidFill>
                  <a:srgbClr val="1154CC"/>
                </a:solidFill>
                <a:latin typeface="Arial"/>
                <a:cs typeface="Arial"/>
              </a:rPr>
              <a:t>do</a:t>
            </a:r>
            <a:r>
              <a:rPr dirty="0" smtClean="0" sz="1800" spc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ect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 el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tos, im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orta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h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: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tes,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cto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, Fact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-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ctos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Factur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9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2.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9332" y="3246754"/>
            <a:ext cx="1990725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37795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iz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sig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4530" y="3246754"/>
            <a:ext cx="3698240" cy="3416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3495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cá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os: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024570" y="3216719"/>
          <a:ext cx="5677090" cy="147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197"/>
                <a:gridCol w="3697604"/>
              </a:tblGrid>
              <a:tr h="366522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Imp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rte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nti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*Pr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cio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66585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scu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nt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nti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*Pr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ci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o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*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esc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ñ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oF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ctura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Y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(Fec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h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aF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ctur</a:t>
                      </a:r>
                      <a:r>
                        <a:rPr dirty="0" smtClean="0" sz="18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MesFact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u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Mo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n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t</a:t>
                      </a:r>
                      <a:r>
                        <a:rPr dirty="0" smtClean="0" sz="180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(Fec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h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aF</a:t>
                      </a:r>
                      <a:r>
                        <a:rPr dirty="0" smtClean="0" sz="1800" spc="-10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ctur</a:t>
                      </a:r>
                      <a:r>
                        <a:rPr dirty="0" smtClean="0" sz="1800" spc="-5"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50263" y="0"/>
            <a:ext cx="4627880" cy="6172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Relaciones</a:t>
            </a:r>
            <a:r>
              <a:rPr dirty="0" smtClean="0" sz="4000" spc="2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entre</a:t>
            </a:r>
            <a:r>
              <a:rPr dirty="0" smtClean="0" sz="4000" spc="1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las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304" y="323850"/>
            <a:ext cx="7684770" cy="29133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081405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tablas</a:t>
            </a:r>
            <a:endParaRPr sz="4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22"/>
              </a:spcBef>
            </a:pPr>
            <a:endParaRPr sz="750"/>
          </a:p>
          <a:p>
            <a:pPr algn="just" marL="329565" marR="12700" indent="-317500">
              <a:lnSpc>
                <a:spcPct val="100000"/>
              </a:lnSpc>
              <a:tabLst>
                <a:tab pos="329565" algn="l"/>
                <a:tab pos="56578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Co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fin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dad</a:t>
            </a:r>
            <a:r>
              <a:rPr dirty="0" smtClean="0" sz="1600" spc="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que</a:t>
            </a:r>
            <a:r>
              <a:rPr dirty="0" smtClean="0" sz="1600" spc="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los</a:t>
            </a:r>
            <a:r>
              <a:rPr dirty="0" smtClean="0" sz="1600" spc="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datos</a:t>
            </a:r>
            <a:r>
              <a:rPr dirty="0" smtClean="0" sz="1600" spc="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las</a:t>
            </a:r>
            <a:r>
              <a:rPr dirty="0" smtClean="0" sz="1600" spc="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tab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as</a:t>
            </a:r>
            <a:r>
              <a:rPr dirty="0" smtClean="0" sz="1600" spc="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puedan</a:t>
            </a:r>
            <a:r>
              <a:rPr dirty="0" smtClean="0" sz="1600" spc="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selec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nar,</a:t>
            </a:r>
            <a:r>
              <a:rPr dirty="0" smtClean="0" sz="1600" spc="10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ontr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y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	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cesar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forma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9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pida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efi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az,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ne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esario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qu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las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tablas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1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se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en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uentren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aisl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das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unas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ot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relación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una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asoci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ón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estab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ida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entre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9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campos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omunes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9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(co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na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)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9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dos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bla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8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rela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600" spc="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tab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permite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mar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datos</a:t>
            </a:r>
            <a:r>
              <a:rPr dirty="0" smtClean="0" sz="1600" spc="2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cualq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ellas</a:t>
            </a:r>
            <a:r>
              <a:rPr dirty="0" smtClean="0" sz="1600" spc="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ece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idad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hacer</a:t>
            </a:r>
            <a:r>
              <a:rPr dirty="0" smtClean="0" sz="1600" spc="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filtro</a:t>
            </a:r>
            <a:r>
              <a:rPr dirty="0" smtClean="0" sz="1600" spc="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6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cada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una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Por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ejemp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z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búsqueda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pedido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qu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al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zó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ient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:</a:t>
            </a:r>
            <a:r>
              <a:rPr dirty="0" smtClean="0" sz="1600" spc="13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Juan</a:t>
            </a:r>
            <a:r>
              <a:rPr dirty="0" smtClean="0" sz="16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nzál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z,</a:t>
            </a:r>
            <a:r>
              <a:rPr dirty="0" smtClean="0" sz="16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al</a:t>
            </a:r>
            <a:r>
              <a:rPr dirty="0" smtClean="0" sz="16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filtrar</a:t>
            </a:r>
            <a:r>
              <a:rPr dirty="0" smtClean="0" sz="1600" spc="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6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tab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13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entes</a:t>
            </a:r>
            <a:r>
              <a:rPr dirty="0" smtClean="0" sz="1600" spc="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esa</a:t>
            </a:r>
            <a:r>
              <a:rPr dirty="0" smtClean="0" sz="16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persona</a:t>
            </a:r>
            <a:r>
              <a:rPr dirty="0" smtClean="0" sz="16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puede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ver</a:t>
            </a:r>
            <a:r>
              <a:rPr dirty="0" smtClean="0" sz="16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que</a:t>
            </a:r>
            <a:r>
              <a:rPr dirty="0" smtClean="0" sz="1600" spc="1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600" spc="1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6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101</a:t>
            </a:r>
            <a:r>
              <a:rPr dirty="0" smtClean="0" sz="1600" spc="1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600" spc="1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600" spc="1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1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tab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1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                                               </a:t>
            </a:r>
            <a:r>
              <a:rPr dirty="0" smtClean="0" sz="1600" spc="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ese</a:t>
            </a:r>
            <a:r>
              <a:rPr dirty="0" smtClean="0" sz="16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client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: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mo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tra</a:t>
            </a:r>
            <a:r>
              <a:rPr dirty="0" smtClean="0" sz="1600" spc="-2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ía</a:t>
            </a:r>
            <a:r>
              <a:rPr dirty="0" smtClean="0" sz="1600" spc="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solamente</a:t>
            </a:r>
            <a:r>
              <a:rPr dirty="0" smtClean="0" sz="16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6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1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6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6.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05300" y="2739008"/>
            <a:ext cx="2776855" cy="16078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175">
              <a:lnSpc>
                <a:spcPct val="100000"/>
              </a:lnSpc>
            </a:pP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ped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dos</a:t>
            </a:r>
            <a:r>
              <a:rPr dirty="0" smtClean="0" sz="1600" spc="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filtraría</a:t>
            </a:r>
            <a:r>
              <a:rPr dirty="0" smtClean="0" sz="16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los</a:t>
            </a:r>
            <a:r>
              <a:rPr dirty="0" smtClean="0" sz="1600" spc="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ped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dos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304" y="4583684"/>
            <a:ext cx="7684134" cy="254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Cad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tab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20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debe</a:t>
            </a:r>
            <a:r>
              <a:rPr dirty="0" smtClean="0" sz="1600" spc="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tener</a:t>
            </a:r>
            <a:r>
              <a:rPr dirty="0" smtClean="0" sz="1600" spc="20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1600" spc="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campo</a:t>
            </a:r>
            <a:r>
              <a:rPr dirty="0" smtClean="0" sz="1600" spc="2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lave,</a:t>
            </a:r>
            <a:r>
              <a:rPr dirty="0" smtClean="0" sz="1600" spc="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el</a:t>
            </a:r>
            <a:r>
              <a:rPr dirty="0" smtClean="0" sz="1600" spc="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cu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600" spc="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be</a:t>
            </a:r>
            <a:r>
              <a:rPr dirty="0" smtClean="0" sz="1600" spc="20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ser</a:t>
            </a:r>
            <a:r>
              <a:rPr dirty="0" smtClean="0" sz="1600" spc="20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único,</a:t>
            </a:r>
            <a:r>
              <a:rPr dirty="0" smtClean="0" sz="1600" spc="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600" spc="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ir,</a:t>
            </a:r>
            <a:r>
              <a:rPr dirty="0" smtClean="0" sz="1600" spc="20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no</a:t>
            </a:r>
            <a:r>
              <a:rPr dirty="0" smtClean="0" sz="1600" spc="20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05300" y="2819400"/>
            <a:ext cx="2776728" cy="1527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098296" y="4827523"/>
            <a:ext cx="7364095" cy="254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debe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rep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tir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est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9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vacío.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9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campo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llave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rv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0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6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rela</a:t>
            </a:r>
            <a:r>
              <a:rPr dirty="0" smtClean="0" sz="1600" spc="-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io</a:t>
            </a:r>
            <a:r>
              <a:rPr dirty="0" smtClean="0" sz="1600" spc="-25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ar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Arial"/>
                <a:cs typeface="Arial"/>
              </a:rPr>
              <a:t>las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3743" rIns="0" bIns="0" rtlCol="0" vert="horz">
            <a:noAutofit/>
          </a:bodyPr>
          <a:lstStyle/>
          <a:p>
            <a:pPr marL="918844">
              <a:lnSpc>
                <a:spcPts val="476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Rel</a:t>
            </a:r>
            <a:r>
              <a:rPr dirty="0" smtClean="0" sz="4000" spc="-4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cionar</a:t>
            </a:r>
            <a:r>
              <a:rPr dirty="0" smtClean="0" sz="40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las</a:t>
            </a:r>
            <a:r>
              <a:rPr dirty="0" smtClean="0" sz="4000" spc="-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tablas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1782" y="1447800"/>
            <a:ext cx="6627495" cy="8972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rch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vo: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rcic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1.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1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za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sig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marL="12700" marR="12700">
              <a:lnSpc>
                <a:spcPct val="100000"/>
              </a:lnSpc>
              <a:tabLst>
                <a:tab pos="3719195" algn="l"/>
              </a:tabLst>
            </a:pP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3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.- 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na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	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 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ave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ta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(es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 pr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mer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16" y="3124835"/>
            <a:ext cx="9130665" cy="13392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810385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59"/>
              </a:spcBef>
            </a:pPr>
            <a:endParaRPr sz="1300"/>
          </a:p>
          <a:p>
            <a:pPr marL="1810385">
              <a:lnSpc>
                <a:spcPct val="100000"/>
              </a:lnSpc>
              <a:tabLst>
                <a:tab pos="2153285" algn="l"/>
              </a:tabLst>
            </a:pPr>
            <a:r>
              <a:rPr dirty="0" smtClean="0" sz="1400" spc="-5">
                <a:solidFill>
                  <a:srgbClr val="18BAD4"/>
                </a:solidFill>
                <a:latin typeface="Arial"/>
                <a:cs typeface="Arial"/>
              </a:rPr>
              <a:t>1</a:t>
            </a:r>
            <a:r>
              <a:rPr dirty="0" smtClean="0" sz="1400" spc="0">
                <a:solidFill>
                  <a:srgbClr val="18BAD4"/>
                </a:solidFill>
                <a:latin typeface="Arial"/>
                <a:cs typeface="Arial"/>
              </a:rPr>
              <a:t>)	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7001" y="4199750"/>
            <a:ext cx="64007" cy="256032"/>
          </a:xfrm>
          <a:custGeom>
            <a:avLst/>
            <a:gdLst/>
            <a:ahLst/>
            <a:cxnLst/>
            <a:rect l="l" t="t" r="r" b="b"/>
            <a:pathLst>
              <a:path w="64007" h="256032">
                <a:moveTo>
                  <a:pt x="0" y="256032"/>
                </a:moveTo>
                <a:lnTo>
                  <a:pt x="64007" y="256032"/>
                </a:lnTo>
                <a:lnTo>
                  <a:pt x="64007" y="0"/>
                </a:lnTo>
                <a:lnTo>
                  <a:pt x="0" y="0"/>
                </a:lnTo>
                <a:lnTo>
                  <a:pt x="0" y="256032"/>
                </a:lnTo>
                <a:close/>
              </a:path>
            </a:pathLst>
          </a:custGeom>
          <a:solidFill>
            <a:srgbClr val="C5DAE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3716" y="2516123"/>
            <a:ext cx="9130283" cy="1947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1782" y="82422"/>
            <a:ext cx="3440429" cy="604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ts val="4760"/>
              </a:lnSpc>
            </a:pP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Crear</a:t>
            </a:r>
            <a:r>
              <a:rPr dirty="0" smtClean="0" sz="4000" spc="15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Arial"/>
                <a:cs typeface="Arial"/>
              </a:rPr>
              <a:t>jerarquía</a:t>
            </a:r>
            <a:endParaRPr sz="4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2937" y="693420"/>
            <a:ext cx="7320915" cy="4067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329565" marR="1333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forma 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ific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 </a:t>
            </a:r>
            <a:r>
              <a:rPr dirty="0" smtClean="0" sz="1800" spc="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elo </a:t>
            </a:r>
            <a:r>
              <a:rPr dirty="0" smtClean="0" sz="1800" spc="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1800" spc="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30">
                <a:solidFill>
                  <a:srgbClr val="C5DAEB"/>
                </a:solidFill>
                <a:latin typeface="Arial"/>
                <a:cs typeface="Arial"/>
              </a:rPr>
              <a:t>w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rPiv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 </a:t>
            </a:r>
            <a:r>
              <a:rPr dirty="0" smtClean="0" sz="1800" spc="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es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regar </a:t>
            </a:r>
            <a:r>
              <a:rPr dirty="0" smtClean="0" sz="1800" spc="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1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uí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 </a:t>
            </a:r>
            <a:r>
              <a:rPr dirty="0" smtClean="0" sz="1800" spc="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 </a:t>
            </a:r>
            <a:r>
              <a:rPr dirty="0" smtClean="0" sz="1800" spc="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emplo, </a:t>
            </a:r>
            <a:r>
              <a:rPr dirty="0" smtClean="0" sz="18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si </a:t>
            </a:r>
            <a:r>
              <a:rPr dirty="0" smtClean="0" sz="1800" spc="1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ne </a:t>
            </a:r>
            <a:r>
              <a:rPr dirty="0" smtClean="0" sz="1800" spc="1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 </a:t>
            </a:r>
            <a:r>
              <a:rPr dirty="0" smtClean="0" sz="1800" spc="1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geo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ráfic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s,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ede</a:t>
            </a:r>
            <a:r>
              <a:rPr dirty="0" smtClean="0" sz="1800" spc="1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</a:t>
            </a:r>
            <a:r>
              <a:rPr dirty="0" smtClean="0" sz="1800" spc="1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10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uía</a:t>
            </a:r>
            <a:r>
              <a:rPr dirty="0" smtClean="0" sz="1800" spc="1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qu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10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tenga</a:t>
            </a:r>
            <a:r>
              <a:rPr dirty="0" smtClean="0" sz="1800" spc="10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114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ís</a:t>
            </a:r>
            <a:r>
              <a:rPr dirty="0" smtClean="0" sz="1800" spc="1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10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10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1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y pr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zar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n,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 est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ci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algn="just" marL="329565" marR="1270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uía</a:t>
            </a:r>
            <a:r>
              <a:rPr dirty="0" smtClean="0" sz="1800" spc="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un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ista</a:t>
            </a:r>
            <a:r>
              <a:rPr dirty="0" smtClean="0" sz="1800" spc="6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as</a:t>
            </a:r>
            <a:r>
              <a:rPr dirty="0" smtClean="0" sz="1800" spc="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qu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</a:t>
            </a:r>
            <a:r>
              <a:rPr dirty="0" smtClean="0" sz="1800" spc="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mulan</a:t>
            </a:r>
            <a:r>
              <a:rPr dirty="0" smtClean="0" sz="1800" spc="7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5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emento </a:t>
            </a:r>
            <a:r>
              <a:rPr dirty="0" smtClean="0" sz="1800" spc="-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-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-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forme </a:t>
            </a:r>
            <a:r>
              <a:rPr dirty="0" smtClean="0" sz="1800" spc="-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-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 </a:t>
            </a:r>
            <a:r>
              <a:rPr dirty="0" smtClean="0" sz="1800" spc="-2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din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mi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-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 </a:t>
            </a:r>
            <a:r>
              <a:rPr dirty="0" smtClean="0" sz="1800" spc="-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-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30">
                <a:solidFill>
                  <a:srgbClr val="C5DAEB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er </a:t>
            </a:r>
            <a:r>
              <a:rPr dirty="0" smtClean="0" sz="1800" spc="-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40">
                <a:solidFill>
                  <a:srgbClr val="C5DAEB"/>
                </a:solidFill>
                <a:latin typeface="Arial"/>
                <a:cs typeface="Arial"/>
              </a:rPr>
              <a:t>w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 </a:t>
            </a:r>
            <a:r>
              <a:rPr dirty="0" smtClean="0" sz="1800" spc="-2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Una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rarquía </a:t>
            </a:r>
            <a:r>
              <a:rPr dirty="0" smtClean="0" sz="1800" spc="-2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apa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ece </a:t>
            </a:r>
            <a:r>
              <a:rPr dirty="0" smtClean="0" sz="1800" spc="-2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como </a:t>
            </a:r>
            <a:r>
              <a:rPr dirty="0" smtClean="0" sz="1800" spc="-2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-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 </a:t>
            </a:r>
            <a:r>
              <a:rPr dirty="0" smtClean="0" sz="1800" spc="-2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eto </a:t>
            </a:r>
            <a:r>
              <a:rPr dirty="0" smtClean="0" sz="1800" spc="-2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-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-2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sta </a:t>
            </a:r>
            <a:r>
              <a:rPr dirty="0" smtClean="0" sz="1800" spc="-2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-2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mpo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 </a:t>
            </a:r>
            <a:r>
              <a:rPr dirty="0" smtClean="0" sz="1800" spc="-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Las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ías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fac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ri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-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ec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-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 </a:t>
            </a:r>
            <a:r>
              <a:rPr dirty="0" smtClean="0" sz="1800" spc="-25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sp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z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rut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tos com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 cre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formes y ta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algn="just" marL="329565" marR="12700" indent="-317500">
              <a:lnSpc>
                <a:spcPct val="100000"/>
              </a:lnSpc>
              <a:tabLst>
                <a:tab pos="329565" algn="l"/>
                <a:tab pos="920750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 </a:t>
            </a:r>
            <a:r>
              <a:rPr dirty="0" smtClean="0" sz="1800" spc="-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-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í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 </a:t>
            </a:r>
            <a:r>
              <a:rPr dirty="0" smtClean="0" sz="1800" spc="-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se </a:t>
            </a:r>
            <a:r>
              <a:rPr dirty="0" smtClean="0" sz="1800" spc="-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deb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-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mo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ar </a:t>
            </a:r>
            <a:r>
              <a:rPr dirty="0" smtClean="0" sz="1800" spc="-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1800" spc="-1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1800" spc="-18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 </a:t>
            </a:r>
            <a:r>
              <a:rPr dirty="0" smtClean="0" sz="1800" spc="-19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mas </a:t>
            </a:r>
            <a:r>
              <a:rPr dirty="0" smtClean="0" sz="1800" spc="-17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-19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mas	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que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  </a:t>
            </a:r>
            <a:r>
              <a:rPr dirty="0" smtClean="0" sz="1800" spc="-2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(C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oria-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).  </a:t>
            </a:r>
            <a:r>
              <a:rPr dirty="0" smtClean="0" sz="1800" spc="-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  </a:t>
            </a:r>
            <a:r>
              <a:rPr dirty="0" smtClean="0" sz="1800" spc="-24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empl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:  </a:t>
            </a:r>
            <a:r>
              <a:rPr dirty="0" smtClean="0" sz="1800" spc="-2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Fami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ia  </a:t>
            </a:r>
            <a:r>
              <a:rPr dirty="0" smtClean="0" sz="1800" spc="-24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S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fam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,</a:t>
            </a:r>
            <a:r>
              <a:rPr dirty="0" smtClean="0" sz="1800" spc="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Fact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ra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Fact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algn="just" marL="329565" marR="1270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aliza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na </a:t>
            </a:r>
            <a:r>
              <a:rPr dirty="0" smtClean="0" sz="1800" spc="-2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jerarq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ía </a:t>
            </a:r>
            <a:r>
              <a:rPr dirty="0" smtClean="0" sz="1800" spc="-2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</a:t>
            </a:r>
            <a:r>
              <a:rPr dirty="0" smtClean="0" sz="1800" spc="-229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 </a:t>
            </a:r>
            <a:r>
              <a:rPr dirty="0" smtClean="0" sz="1800" spc="-21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 </a:t>
            </a:r>
            <a:r>
              <a:rPr dirty="0" smtClean="0" sz="1800" spc="-23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Mes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la </a:t>
            </a:r>
            <a:r>
              <a:rPr dirty="0" smtClean="0" sz="1800" spc="-22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ñ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-15">
                <a:solidFill>
                  <a:srgbClr val="C5DAEB"/>
                </a:solidFill>
                <a:latin typeface="Arial"/>
                <a:cs typeface="Arial"/>
              </a:rPr>
              <a:t>y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M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es, </a:t>
            </a:r>
            <a:r>
              <a:rPr dirty="0" smtClean="0" sz="1800" spc="-2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pando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 l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campos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  A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Factura 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y </a:t>
            </a:r>
            <a:r>
              <a:rPr dirty="0" smtClean="0" sz="1800" spc="-2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Mes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Factur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 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Gu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rda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am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s 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04988" y="2360676"/>
            <a:ext cx="1150620" cy="11003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9929" y="4763414"/>
            <a:ext cx="2259965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Arial"/>
                <a:cs typeface="Arial"/>
              </a:rPr>
              <a:t>arc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ivo</a:t>
            </a:r>
            <a:r>
              <a:rPr dirty="0" smtClean="0" sz="1800" spc="5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Ej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rcic</a:t>
            </a:r>
            <a:r>
              <a:rPr dirty="0" smtClean="0" sz="1800" spc="-1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dirty="0" smtClean="0" sz="1800" spc="1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1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dirty="0" smtClean="0" sz="1800" spc="-5">
                <a:solidFill>
                  <a:srgbClr val="C5DAEB"/>
                </a:solidFill>
                <a:latin typeface="Arial"/>
                <a:cs typeface="Arial"/>
              </a:rPr>
              <a:t>11</a:t>
            </a:r>
            <a:r>
              <a:rPr dirty="0" smtClean="0" sz="1800" spc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>
                <a:solidFill>
                  <a:srgbClr val="18BAD4"/>
                </a:solidFill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CPU</dc:creator>
  <dc:title>1.11 Manejo de Bases de datos con Power Pivot</dc:title>
  <dcterms:created xsi:type="dcterms:W3CDTF">2019-11-19T11:46:45Z</dcterms:created>
  <dcterms:modified xsi:type="dcterms:W3CDTF">2019-11-19T11:46:45Z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2019-09-17T00:00:00Z</vt:filetime>
  </property>
  <property fmtid="{D5CDD505-2E9C-101B-9397-08002B2CF9AE}" pid="3" name="LastSaved">
    <vt:filetime>2019-11-19T00:00:00Z</vt:filetime>
  </property>
</Properties>
</file>