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3" r:id="rId5"/>
    <p:sldId id="28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7" r:id="rId17"/>
    <p:sldId id="282" r:id="rId18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CGMyjzlv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r.uva.es/~jvegas/cursos/prog/tema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8677" y="1700783"/>
            <a:ext cx="5872480" cy="1494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Introducción</a:t>
            </a:r>
            <a:r>
              <a:rPr sz="4800" spc="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Lógica</a:t>
            </a:r>
            <a:endParaRPr sz="4800" dirty="0">
              <a:latin typeface="Calibri"/>
              <a:cs typeface="Calibri"/>
            </a:endParaRPr>
          </a:p>
          <a:p>
            <a:pPr marL="0" algn="ctr">
              <a:lnSpc>
                <a:spcPct val="100000"/>
              </a:lnSpc>
            </a:pPr>
            <a:r>
              <a:rPr sz="4800" dirty="0">
                <a:solidFill>
                  <a:srgbClr val="18BAD4"/>
                </a:solidFill>
                <a:latin typeface="Calibri"/>
                <a:cs typeface="Calibri"/>
              </a:rPr>
              <a:t>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535941" y="3181350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Algoritmo, lenguaje de programación, pseudocódigo y diagrama de flujo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6257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Ps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udocódigo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9" y="836761"/>
            <a:ext cx="436054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5391150" cy="192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serie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pasos para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cumplir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 objetiv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o,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ito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forma abr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viada en idi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inglés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españo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 dirty="0"/>
          </a:p>
          <a:p>
            <a:pPr marL="12700" marR="292100">
              <a:lnSpc>
                <a:spcPct val="100000"/>
              </a:lnSpc>
            </a:pP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 un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lenguaje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ram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ción</a:t>
            </a:r>
            <a:r>
              <a:rPr sz="2400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quiere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cierta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estru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tura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la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scritu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74613" y="2532735"/>
            <a:ext cx="1462279" cy="109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Pseudocódi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 comp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avión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nternet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09" rIns="0" bIns="0" rtlCol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4600" y="812293"/>
            <a:ext cx="5147021" cy="4197857"/>
          </a:xfrm>
          <a:custGeom>
            <a:avLst/>
            <a:gdLst/>
            <a:ahLst/>
            <a:cxnLst/>
            <a:rect l="l" t="t" r="r" b="b"/>
            <a:pathLst>
              <a:path w="4448556" h="4323588">
                <a:moveTo>
                  <a:pt x="0" y="4323588"/>
                </a:moveTo>
                <a:lnTo>
                  <a:pt x="4448556" y="4323588"/>
                </a:lnTo>
                <a:lnTo>
                  <a:pt x="4448556" y="0"/>
                </a:lnTo>
                <a:lnTo>
                  <a:pt x="0" y="0"/>
                </a:lnTo>
                <a:lnTo>
                  <a:pt x="0" y="432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570890" y="980694"/>
            <a:ext cx="4288481" cy="10176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r s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io_a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b="1" spc="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sz="1100" b="1" spc="-15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nea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en,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no,</a:t>
            </a:r>
            <a:r>
              <a:rPr sz="11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fecha, cantidad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tipo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_vi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aje</a:t>
            </a:r>
            <a:endParaRPr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1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_vi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aje</a:t>
            </a:r>
            <a:r>
              <a:rPr sz="1100" b="1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100" b="1" spc="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edond</a:t>
            </a:r>
            <a:r>
              <a:rPr sz="11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ntonces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5.1 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fecha_regreso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AD493283-C84F-4343-B525-93C2C4AF5E77}"/>
              </a:ext>
            </a:extLst>
          </p:cNvPr>
          <p:cNvSpPr txBox="1"/>
          <p:nvPr/>
        </p:nvSpPr>
        <p:spPr>
          <a:xfrm>
            <a:off x="2576364" y="2027682"/>
            <a:ext cx="5119836" cy="2830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12700">
              <a:lnSpc>
                <a:spcPts val="1700"/>
              </a:lnSpc>
              <a:buClr>
                <a:srgbClr val="18BAD4"/>
              </a:buClr>
              <a:buSzPct val="140000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FinSi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Buscar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sitio_aerolínea_vuelos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(origen, destino, fecha,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fecha_regreso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cantidad_personas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sitio_aerolínea_vuelo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sitio_aerolínea_costo_vuelo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Leer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servicios_adicionales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Buscar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sitio_aerolínea_servicios_adicionales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sitio_aerolínea_costo_servicios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Pago =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sitio_aerolínea_costo_vuelo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sitio_aerolínea_costo_servicios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Guardar Pago en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sitio_aerolínea_pago</a:t>
            </a: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Imprimir Pago, </a:t>
            </a:r>
            <a:r>
              <a:rPr lang="es-MX" sz="11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sitio_aerolínea_pase</a:t>
            </a: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 de abordar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r>
              <a:rPr lang="es-MX" sz="1100" b="1" spc="-5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</a:p>
          <a:p>
            <a:pPr marL="355600" indent="-342900">
              <a:lnSpc>
                <a:spcPts val="1700"/>
              </a:lnSpc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354965" algn="l"/>
              </a:tabLst>
            </a:pPr>
            <a:endParaRPr lang="es-MX" sz="11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05000" y="1983484"/>
            <a:ext cx="6611113" cy="1883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https://www.youtube.com/watch?v=U3CGMyjzlvM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solidFill>
                  <a:srgbClr val="00C5DC"/>
                </a:solidFill>
                <a:latin typeface="MS Gothic"/>
                <a:cs typeface="MS Gothic"/>
                <a:hlinkClick r:id="rId4"/>
              </a:rPr>
              <a:t>https://www.infor.uva.es/~jvegas/cursos/prog/tema1.html</a:t>
            </a: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18764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9" y="1020190"/>
            <a:ext cx="3107690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60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mo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4286250" cy="1189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serie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pasos para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cumplir con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objetiv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Debe ser 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fini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74089" y="300608"/>
            <a:ext cx="7291837" cy="750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sz="32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15" dirty="0" err="1">
                <a:solidFill>
                  <a:srgbClr val="18BAD4"/>
                </a:solidFill>
                <a:latin typeface="Calibri"/>
                <a:cs typeface="Calibri"/>
              </a:rPr>
              <a:t>fo</a:t>
            </a:r>
            <a:r>
              <a:rPr sz="3200" spc="-25" dirty="0" err="1">
                <a:solidFill>
                  <a:srgbClr val="18BAD4"/>
                </a:solidFill>
                <a:latin typeface="Calibri"/>
                <a:cs typeface="Calibri"/>
              </a:rPr>
              <a:t>rmas</a:t>
            </a: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lang="es-MX" sz="32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20" dirty="0" err="1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32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sz="3200" spc="-25" dirty="0">
                <a:solidFill>
                  <a:srgbClr val="18BAD4"/>
                </a:solidFill>
                <a:latin typeface="Calibri"/>
                <a:cs typeface="Calibri"/>
              </a:rPr>
              <a:t>itmo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E93D39D-F278-424E-AD1B-BBC62A81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14" y="1010448"/>
            <a:ext cx="7048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654E8CE-3B37-4E49-9DBB-52D93081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52550"/>
            <a:ext cx="7124700" cy="3667125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9224E25-BABD-4439-A43D-5C63157D7C56}"/>
              </a:ext>
            </a:extLst>
          </p:cNvPr>
          <p:cNvSpPr txBox="1"/>
          <p:nvPr/>
        </p:nvSpPr>
        <p:spPr>
          <a:xfrm>
            <a:off x="2364739" y="-19050"/>
            <a:ext cx="522605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fo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rmas de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itmo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22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046096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>
                <a:solidFill>
                  <a:srgbClr val="C5DAEB"/>
                </a:solidFill>
                <a:latin typeface="Calibri"/>
                <a:cs typeface="Calibri"/>
              </a:rPr>
              <a:t>Algori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fo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natu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al para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lang="es-MX" b="1" spc="0" dirty="0" err="1">
                <a:solidFill>
                  <a:srgbClr val="C5DAEB"/>
                </a:solidFill>
                <a:latin typeface="Calibri"/>
                <a:cs typeface="Calibri"/>
              </a:rPr>
              <a:t>vión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4793" y="2860801"/>
            <a:ext cx="3653154" cy="2078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C5DAEB"/>
                </a:solidFill>
                <a:latin typeface="Calibri"/>
                <a:cs typeface="Calibri"/>
              </a:rPr>
              <a:t>vión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-300686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4792" y="1322267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38600" y="1497330"/>
            <a:ext cx="3653154" cy="3055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Iniciar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En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rar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al 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spc="0" dirty="0">
                <a:latin typeface="Calibri"/>
                <a:cs typeface="Calibri"/>
              </a:rPr>
              <a:t>tio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aerol</a:t>
            </a:r>
            <a:r>
              <a:rPr sz="1400" b="1" spc="5" dirty="0">
                <a:latin typeface="Calibri"/>
                <a:cs typeface="Calibri"/>
              </a:rPr>
              <a:t>í</a:t>
            </a:r>
            <a:r>
              <a:rPr sz="1400" b="1" spc="0" dirty="0">
                <a:latin typeface="Calibri"/>
                <a:cs typeface="Calibri"/>
              </a:rPr>
              <a:t>nea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agencia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marR="127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Int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oducir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origen,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5" dirty="0">
                <a:latin typeface="Calibri"/>
                <a:cs typeface="Calibri"/>
              </a:rPr>
              <a:t>s</a:t>
            </a:r>
            <a:r>
              <a:rPr sz="1400" b="1" spc="0" dirty="0">
                <a:latin typeface="Calibri"/>
                <a:cs typeface="Calibri"/>
              </a:rPr>
              <a:t>tino,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fecha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y la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cantidad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pe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sonas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Definir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si es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sencil</a:t>
            </a:r>
            <a:r>
              <a:rPr sz="1400" b="1" spc="5" dirty="0">
                <a:latin typeface="Calibri"/>
                <a:cs typeface="Calibri"/>
              </a:rPr>
              <a:t>l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redondo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 err="1">
                <a:latin typeface="Calibri"/>
                <a:cs typeface="Calibri"/>
              </a:rPr>
              <a:t>Buscar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vuelos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Seleccio</a:t>
            </a:r>
            <a:r>
              <a:rPr sz="1400" b="1" spc="5" dirty="0">
                <a:latin typeface="Calibri"/>
                <a:cs typeface="Calibri"/>
              </a:rPr>
              <a:t>n</a:t>
            </a:r>
            <a:r>
              <a:rPr sz="1400" b="1" spc="0" dirty="0">
                <a:latin typeface="Calibri"/>
                <a:cs typeface="Calibri"/>
              </a:rPr>
              <a:t>ar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vuelo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Int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oducir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los </a:t>
            </a:r>
            <a:r>
              <a:rPr sz="1400" b="1" spc="0" dirty="0" err="1">
                <a:latin typeface="Calibri"/>
                <a:cs typeface="Calibri"/>
              </a:rPr>
              <a:t>servicios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de</a:t>
            </a:r>
            <a:r>
              <a:rPr sz="1400" b="1" spc="5" dirty="0" err="1">
                <a:latin typeface="Calibri"/>
                <a:cs typeface="Calibri"/>
              </a:rPr>
              <a:t>s</a:t>
            </a:r>
            <a:r>
              <a:rPr sz="1400" b="1" spc="0" dirty="0" err="1">
                <a:latin typeface="Calibri"/>
                <a:cs typeface="Calibri"/>
              </a:rPr>
              <a:t>ead</a:t>
            </a:r>
            <a:r>
              <a:rPr sz="1400" b="1" spc="-10" dirty="0" err="1">
                <a:latin typeface="Calibri"/>
                <a:cs typeface="Calibri"/>
              </a:rPr>
              <a:t>o</a:t>
            </a:r>
            <a:r>
              <a:rPr sz="1400" b="1" spc="0" dirty="0" err="1">
                <a:latin typeface="Calibri"/>
                <a:cs typeface="Calibri"/>
              </a:rPr>
              <a:t>s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Pa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spc="0" dirty="0">
                <a:latin typeface="Calibri"/>
                <a:cs typeface="Calibri"/>
              </a:rPr>
              <a:t>ar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el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bo</a:t>
            </a:r>
            <a:r>
              <a:rPr sz="1400" b="1" spc="5" dirty="0" err="1">
                <a:latin typeface="Calibri"/>
                <a:cs typeface="Calibri"/>
              </a:rPr>
              <a:t>l</a:t>
            </a:r>
            <a:r>
              <a:rPr sz="1400" b="1" spc="0" dirty="0" err="1">
                <a:latin typeface="Calibri"/>
                <a:cs typeface="Calibri"/>
              </a:rPr>
              <a:t>e</a:t>
            </a:r>
            <a:r>
              <a:rPr sz="1400" b="1" spc="5" dirty="0" err="1">
                <a:latin typeface="Calibri"/>
                <a:cs typeface="Calibri"/>
              </a:rPr>
              <a:t>t</a:t>
            </a:r>
            <a:r>
              <a:rPr sz="1400" b="1" spc="0" dirty="0" err="1">
                <a:latin typeface="Calibri"/>
                <a:cs typeface="Calibri"/>
              </a:rPr>
              <a:t>o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400" b="1" spc="0" dirty="0">
                <a:latin typeface="Calibri"/>
                <a:cs typeface="Calibri"/>
              </a:rPr>
              <a:t>Recibir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comp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ob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spc="0" dirty="0">
                <a:latin typeface="Calibri"/>
                <a:cs typeface="Calibri"/>
              </a:rPr>
              <a:t>n</a:t>
            </a:r>
            <a:r>
              <a:rPr sz="1400" b="1" spc="-5" dirty="0">
                <a:latin typeface="Calibri"/>
                <a:cs typeface="Calibri"/>
              </a:rPr>
              <a:t>t</a:t>
            </a:r>
            <a:r>
              <a:rPr sz="1400" b="1" spc="0" dirty="0">
                <a:latin typeface="Calibri"/>
                <a:cs typeface="Calibri"/>
              </a:rPr>
              <a:t>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pase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0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0" dirty="0" err="1">
                <a:latin typeface="Calibri"/>
                <a:cs typeface="Calibri"/>
              </a:rPr>
              <a:t>abordar</a:t>
            </a:r>
            <a:r>
              <a:rPr lang="es-MX" sz="1400" b="1" spc="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Calibri"/>
              <a:buAutoNum type="arabicPeriod"/>
            </a:pPr>
            <a:endParaRPr sz="550" dirty="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sz="1400" b="1" spc="0" dirty="0">
                <a:latin typeface="Calibri"/>
                <a:cs typeface="Calibri"/>
              </a:rPr>
              <a:t>Te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spc="0" dirty="0">
                <a:latin typeface="Calibri"/>
                <a:cs typeface="Calibri"/>
              </a:rPr>
              <a:t>min</a:t>
            </a:r>
            <a:r>
              <a:rPr sz="1400" b="1" spc="5" dirty="0">
                <a:latin typeface="Calibri"/>
                <a:cs typeface="Calibri"/>
              </a:rPr>
              <a:t>a</a:t>
            </a:r>
            <a:r>
              <a:rPr sz="1400" b="1" spc="0" dirty="0">
                <a:latin typeface="Calibri"/>
                <a:cs typeface="Calibri"/>
              </a:rPr>
              <a:t>r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969510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Lenguaje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50288" y="541020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Lenguaje de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275" y="1745503"/>
            <a:ext cx="7125970" cy="29956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conjunto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glas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ibir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instruc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iones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en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un lenguaje que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computad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pueda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entende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sz="24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>
              <a:lnSpc>
                <a:spcPct val="100099"/>
              </a:lnSpc>
            </a:pPr>
            <a:endParaRPr lang="es-MX" sz="24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>
              <a:lnSpc>
                <a:spcPct val="100099"/>
              </a:lnSpc>
            </a:pP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Hay </a:t>
            </a:r>
            <a:r>
              <a:rPr lang="es-MX"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C,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+, Basic,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et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Éstos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requie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 compilarse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y/o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int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rp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 y </a:t>
            </a:r>
          </a:p>
          <a:p>
            <a:pPr marL="12700" marR="12700">
              <a:lnSpc>
                <a:spcPct val="100099"/>
              </a:lnSpc>
            </a:pP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hay </a:t>
            </a:r>
            <a:r>
              <a:rPr lang="es-MX"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com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maquina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sz="2400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quier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 compila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1183" y="249237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5: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21132" y="297942"/>
            <a:ext cx="668274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r>
              <a:rPr sz="40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Pytho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4600" y="1200150"/>
            <a:ext cx="5001768" cy="3630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492</Words>
  <Application>Microsoft Office PowerPoint</Application>
  <PresentationFormat>Presentación en pantalla (16:9)</PresentationFormat>
  <Paragraphs>105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MS Gothic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Pseudocódigo</vt:lpstr>
      <vt:lpstr>Presentación de PowerPoint</vt:lpstr>
      <vt:lpstr>Presentación de PowerPoint</vt:lpstr>
      <vt:lpstr>Diagrama de flujo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33</cp:revision>
  <dcterms:created xsi:type="dcterms:W3CDTF">2019-07-16T10:22:21Z</dcterms:created>
  <dcterms:modified xsi:type="dcterms:W3CDTF">2019-11-06T18:17:53Z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