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262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295" r:id="rId23"/>
    <p:sldId id="296" r:id="rId24"/>
    <p:sldId id="346" r:id="rId25"/>
    <p:sldId id="267" r:id="rId26"/>
    <p:sldId id="347" r:id="rId27"/>
    <p:sldId id="355" r:id="rId28"/>
    <p:sldId id="354" r:id="rId29"/>
    <p:sldId id="356" r:id="rId30"/>
    <p:sldId id="350" r:id="rId31"/>
    <p:sldId id="357" r:id="rId32"/>
    <p:sldId id="353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1897" autoAdjust="0"/>
  </p:normalViewPr>
  <p:slideViewPr>
    <p:cSldViewPr>
      <p:cViewPr varScale="1">
        <p:scale>
          <a:sx n="83" d="100"/>
          <a:sy n="83" d="100"/>
        </p:scale>
        <p:origin x="9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libre.org/consultar/python/lecciones/python-if-els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5056" y="2032683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compuestas y 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if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if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print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else: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52" y="1541486"/>
            <a:ext cx="5548333" cy="235161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346557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240121"/>
            <a:ext cx="2316453" cy="1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2991084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1913371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733550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03341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00545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787544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759577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787752" y="266191"/>
            <a:ext cx="3649700" cy="10731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438150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if dentro de las acciones del else.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78003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364232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AAFCB65-DF48-428D-9512-4AC10FF8182F}"/>
              </a:ext>
            </a:extLst>
          </p:cNvPr>
          <p:cNvSpPr/>
          <p:nvPr/>
        </p:nvSpPr>
        <p:spPr>
          <a:xfrm>
            <a:off x="2783401" y="3549301"/>
            <a:ext cx="38786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en: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esPositivo</a:t>
            </a: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si el número es positivo, negativo o cero. 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script principal, pedir un número y mandar llamar la función.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040D218E-375F-4908-A2F5-882F1797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02918"/>
              </p:ext>
            </p:extLst>
          </p:nvPr>
        </p:nvGraphicFramePr>
        <p:xfrm>
          <a:off x="2047641" y="2778774"/>
          <a:ext cx="46642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43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68159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5 es 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-3 es 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0 es cero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047641" y="2390282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47641" y="4350621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10934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679668"/>
            <a:ext cx="7152227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calculadora</a:t>
            </a: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(a y b) y un carácter que representa la operación a efectuar (* / + -).  Si el operador es: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+  mostrar el resultado de </a:t>
            </a:r>
            <a:r>
              <a:rPr lang="es-MX" sz="1400" dirty="0" err="1">
                <a:solidFill>
                  <a:srgbClr val="C5DAEB"/>
                </a:solidFill>
                <a:cs typeface="Calibri"/>
              </a:rPr>
              <a:t>a+b</a:t>
            </a:r>
            <a:endParaRPr lang="es-MX" sz="14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1400" spc="-10" dirty="0">
                <a:solidFill>
                  <a:srgbClr val="C5DAEB"/>
                </a:solidFill>
                <a:cs typeface="Calibri"/>
              </a:rPr>
              <a:t>-</a:t>
            </a:r>
            <a:r>
              <a:rPr lang="es-MX" sz="1400" spc="15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mostrar el resultado de a-b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*  mostrar el resultado de a*b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/  mostrar el resultado de a/b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difere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mostrar operador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vál</a:t>
            </a:r>
            <a:r>
              <a:rPr lang="es-MX" sz="1400" spc="-5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do.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dos números y el operador, y mandar llamar la función.</a:t>
            </a:r>
            <a:endParaRPr lang="es-ES" sz="1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1545335" y="262163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6277457" y="1276256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94378"/>
              </p:ext>
            </p:extLst>
          </p:nvPr>
        </p:nvGraphicFramePr>
        <p:xfrm>
          <a:off x="1545335" y="2943790"/>
          <a:ext cx="6680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90766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99030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resultado es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848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 no valido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areaCirculo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radio del círculo y regresa como resultado el área del círculo. Utiliza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math.pi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Importar </a:t>
            </a:r>
            <a:r>
              <a:rPr lang="es-MX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un número.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45683"/>
              </p:ext>
            </p:extLst>
          </p:nvPr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B3BA59B6-3A73-4EB2-9899-023635F3B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61" y="1197101"/>
            <a:ext cx="1656039" cy="1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areaTriangulo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la base y la altura del triángulo y regresa como resultado el área del triángulo. 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base y la altura.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8765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1706"/>
              </p:ext>
            </p:extLst>
          </p:nvPr>
        </p:nvGraphicFramePr>
        <p:xfrm>
          <a:off x="2159060" y="3409950"/>
          <a:ext cx="256534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1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925485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925485">
                  <a:extLst>
                    <a:ext uri="{9D8B030D-6E8A-4147-A177-3AD203B41FA5}">
                      <a16:colId xmlns:a16="http://schemas.microsoft.com/office/drawing/2014/main" val="1694947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18.675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BAF82642-0584-4BCB-AA81-57AB119E3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39" y="1148607"/>
            <a:ext cx="1539368" cy="15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60822" y="223266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5764" y="900663"/>
            <a:ext cx="4940658" cy="16710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masaCorporal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altura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(metros) y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peso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(kilogramos) de una persona. La función debe calcular e imprimir el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índice de masa corporal (IMC). Después calcular el nivel al que corresponde de acuerdo a la siguiente tabla, haciendo uso del 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-anidado.</a:t>
            </a:r>
          </a:p>
          <a:p>
            <a:pPr marL="12700" marR="12700" algn="just"/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altura y el peso. Mandar llamar la función.</a:t>
            </a:r>
            <a:endParaRPr lang="es-ES" sz="16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700" marR="12700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5377" y="2719369"/>
            <a:ext cx="2031492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Tabla 20">
            <a:extLst>
              <a:ext uri="{FF2B5EF4-FFF2-40B4-BE49-F238E27FC236}">
                <a16:creationId xmlns:a16="http://schemas.microsoft.com/office/drawing/2014/main" id="{658CB74F-5DE5-44C9-B09A-2D885B5C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56900"/>
              </p:ext>
            </p:extLst>
          </p:nvPr>
        </p:nvGraphicFramePr>
        <p:xfrm>
          <a:off x="6403555" y="-19050"/>
          <a:ext cx="2740445" cy="25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696">
                  <a:extLst>
                    <a:ext uri="{9D8B030D-6E8A-4147-A177-3AD203B41FA5}">
                      <a16:colId xmlns:a16="http://schemas.microsoft.com/office/drawing/2014/main" val="3841737167"/>
                    </a:ext>
                  </a:extLst>
                </a:gridCol>
                <a:gridCol w="1685749">
                  <a:extLst>
                    <a:ext uri="{9D8B030D-6E8A-4147-A177-3AD203B41FA5}">
                      <a16:colId xmlns:a16="http://schemas.microsoft.com/office/drawing/2014/main" val="516758453"/>
                    </a:ext>
                  </a:extLst>
                </a:gridCol>
              </a:tblGrid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98829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&lt;18.5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2944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18.5 - 24.9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40568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25 - 26.9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Sobrepeso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006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27 - 29.9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Preobesidad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1633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30 - 34.9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leve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79072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35 - 39.9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16276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&gt;=40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5042"/>
                  </a:ext>
                </a:extLst>
              </a:tr>
            </a:tbl>
          </a:graphicData>
        </a:graphic>
      </p:graphicFrame>
      <p:sp>
        <p:nvSpPr>
          <p:cNvPr id="22" name="object 25">
            <a:extLst>
              <a:ext uri="{FF2B5EF4-FFF2-40B4-BE49-F238E27FC236}">
                <a16:creationId xmlns:a16="http://schemas.microsoft.com/office/drawing/2014/main" id="{8E1901B5-A117-4469-A0AF-3AB37FDFC24A}"/>
              </a:ext>
            </a:extLst>
          </p:cNvPr>
          <p:cNvSpPr txBox="1"/>
          <p:nvPr/>
        </p:nvSpPr>
        <p:spPr>
          <a:xfrm>
            <a:off x="542543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58945" y="4341218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Tabla 15">
            <a:extLst>
              <a:ext uri="{FF2B5EF4-FFF2-40B4-BE49-F238E27FC236}">
                <a16:creationId xmlns:a16="http://schemas.microsoft.com/office/drawing/2014/main" id="{2C3891AA-9F3C-4425-A740-B0D6A38B0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31555"/>
              </p:ext>
            </p:extLst>
          </p:nvPr>
        </p:nvGraphicFramePr>
        <p:xfrm>
          <a:off x="504065" y="3054887"/>
          <a:ext cx="46510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64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727714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823440">
                  <a:extLst>
                    <a:ext uri="{9D8B030D-6E8A-4147-A177-3AD203B41FA5}">
                      <a16:colId xmlns:a16="http://schemas.microsoft.com/office/drawing/2014/main" val="3404614168"/>
                    </a:ext>
                  </a:extLst>
                </a:gridCol>
                <a:gridCol w="2222946">
                  <a:extLst>
                    <a:ext uri="{9D8B030D-6E8A-4147-A177-3AD203B41FA5}">
                      <a16:colId xmlns:a16="http://schemas.microsoft.com/office/drawing/2014/main" val="2032906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02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26.23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Sobrepeso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1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6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1161287"/>
            <a:ext cx="6677407" cy="30548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9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 Es positivo</a:t>
            </a: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Calculadora</a:t>
            </a: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 Área del círculo</a:t>
            </a: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 Área del triángulo</a:t>
            </a: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 Masa corporal</a:t>
            </a: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Pide una opción y la función debe regresar el valor de la opción.</a:t>
            </a:r>
            <a:endParaRPr lang="es-MX" sz="19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529" y="4411726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7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1117" y="1219801"/>
            <a:ext cx="6192776" cy="2113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mande llamar la función del menú y de acuerdo a la opción seleccionada por el usuario le dé la oportunidad de ejecutar cualquiera de las funciones que han sido construidas anteriormente, haciendo uso del </a:t>
            </a:r>
            <a:r>
              <a:rPr lang="es-MX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037545" y="3944873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13382" y="1048003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400" y="4709157"/>
            <a:ext cx="456945" cy="241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8091" y="2119505"/>
            <a:ext cx="8051130" cy="6454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html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429000" y="1593215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1698400"/>
            <a:ext cx="6112456" cy="16353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90622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1480</Words>
  <Application>Microsoft Office PowerPoint</Application>
  <PresentationFormat>Presentación en pantalla (16:9)</PresentationFormat>
  <Paragraphs>304</Paragraphs>
  <Slides>33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76</cp:revision>
  <dcterms:created xsi:type="dcterms:W3CDTF">2019-07-18T13:32:30Z</dcterms:created>
  <dcterms:modified xsi:type="dcterms:W3CDTF">2019-11-15T18:25:03Z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