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5"/>
  </p:notesMasterIdLst>
  <p:sldIdLst>
    <p:sldId id="256" r:id="rId2"/>
    <p:sldId id="257" r:id="rId3"/>
    <p:sldId id="258" r:id="rId4"/>
    <p:sldId id="274" r:id="rId5"/>
    <p:sldId id="299" r:id="rId6"/>
    <p:sldId id="282" r:id="rId7"/>
    <p:sldId id="300" r:id="rId8"/>
    <p:sldId id="272" r:id="rId9"/>
    <p:sldId id="339" r:id="rId10"/>
    <p:sldId id="340" r:id="rId11"/>
    <p:sldId id="341" r:id="rId12"/>
    <p:sldId id="342" r:id="rId13"/>
    <p:sldId id="343" r:id="rId14"/>
    <p:sldId id="344" r:id="rId15"/>
    <p:sldId id="345" r:id="rId16"/>
    <p:sldId id="275" r:id="rId17"/>
    <p:sldId id="301" r:id="rId18"/>
    <p:sldId id="348" r:id="rId19"/>
    <p:sldId id="349" r:id="rId20"/>
    <p:sldId id="346" r:id="rId21"/>
    <p:sldId id="350" r:id="rId22"/>
    <p:sldId id="347" r:id="rId23"/>
    <p:sldId id="351" r:id="rId24"/>
    <p:sldId id="352" r:id="rId25"/>
    <p:sldId id="353" r:id="rId26"/>
    <p:sldId id="277" r:id="rId27"/>
    <p:sldId id="355" r:id="rId28"/>
    <p:sldId id="354" r:id="rId29"/>
    <p:sldId id="278" r:id="rId30"/>
    <p:sldId id="279" r:id="rId31"/>
    <p:sldId id="280" r:id="rId32"/>
    <p:sldId id="303" r:id="rId33"/>
    <p:sldId id="284" r:id="rId34"/>
    <p:sldId id="356" r:id="rId35"/>
    <p:sldId id="263" r:id="rId36"/>
    <p:sldId id="304" r:id="rId37"/>
    <p:sldId id="285" r:id="rId38"/>
    <p:sldId id="264" r:id="rId39"/>
    <p:sldId id="358" r:id="rId40"/>
    <p:sldId id="359" r:id="rId41"/>
    <p:sldId id="393" r:id="rId42"/>
    <p:sldId id="368" r:id="rId43"/>
    <p:sldId id="309" r:id="rId44"/>
    <p:sldId id="361" r:id="rId45"/>
    <p:sldId id="365" r:id="rId46"/>
    <p:sldId id="364" r:id="rId47"/>
    <p:sldId id="366" r:id="rId48"/>
    <p:sldId id="369" r:id="rId49"/>
    <p:sldId id="370" r:id="rId50"/>
    <p:sldId id="371" r:id="rId51"/>
    <p:sldId id="373" r:id="rId52"/>
    <p:sldId id="372" r:id="rId53"/>
    <p:sldId id="374" r:id="rId54"/>
    <p:sldId id="375" r:id="rId55"/>
    <p:sldId id="377" r:id="rId56"/>
    <p:sldId id="394" r:id="rId57"/>
    <p:sldId id="378" r:id="rId58"/>
    <p:sldId id="379" r:id="rId59"/>
    <p:sldId id="395" r:id="rId60"/>
    <p:sldId id="380" r:id="rId61"/>
    <p:sldId id="398" r:id="rId62"/>
    <p:sldId id="399" r:id="rId63"/>
    <p:sldId id="400" r:id="rId64"/>
    <p:sldId id="384" r:id="rId65"/>
    <p:sldId id="385" r:id="rId66"/>
    <p:sldId id="387" r:id="rId67"/>
    <p:sldId id="389" r:id="rId68"/>
    <p:sldId id="357" r:id="rId69"/>
    <p:sldId id="266" r:id="rId70"/>
    <p:sldId id="321" r:id="rId71"/>
    <p:sldId id="322" r:id="rId72"/>
    <p:sldId id="401" r:id="rId73"/>
    <p:sldId id="323" r:id="rId74"/>
    <p:sldId id="402" r:id="rId75"/>
    <p:sldId id="403" r:id="rId76"/>
    <p:sldId id="268" r:id="rId77"/>
    <p:sldId id="328" r:id="rId78"/>
    <p:sldId id="326" r:id="rId79"/>
    <p:sldId id="404" r:id="rId80"/>
    <p:sldId id="405" r:id="rId81"/>
    <p:sldId id="327" r:id="rId82"/>
    <p:sldId id="329" r:id="rId83"/>
    <p:sldId id="331" r:id="rId84"/>
    <p:sldId id="422" r:id="rId85"/>
    <p:sldId id="421" r:id="rId86"/>
    <p:sldId id="407" r:id="rId87"/>
    <p:sldId id="409" r:id="rId88"/>
    <p:sldId id="415" r:id="rId89"/>
    <p:sldId id="411" r:id="rId90"/>
    <p:sldId id="412" r:id="rId91"/>
    <p:sldId id="416" r:id="rId92"/>
    <p:sldId id="425" r:id="rId93"/>
    <p:sldId id="426" r:id="rId94"/>
    <p:sldId id="417" r:id="rId95"/>
    <p:sldId id="418" r:id="rId96"/>
    <p:sldId id="427" r:id="rId97"/>
    <p:sldId id="428" r:id="rId98"/>
    <p:sldId id="419" r:id="rId99"/>
    <p:sldId id="420" r:id="rId100"/>
    <p:sldId id="435" r:id="rId101"/>
    <p:sldId id="436" r:id="rId102"/>
    <p:sldId id="437" r:id="rId103"/>
    <p:sldId id="438" r:id="rId10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4025" autoAdjust="0"/>
  </p:normalViewPr>
  <p:slideViewPr>
    <p:cSldViewPr>
      <p:cViewPr varScale="1">
        <p:scale>
          <a:sx n="85" d="100"/>
          <a:sy n="85" d="100"/>
        </p:scale>
        <p:origin x="102" y="10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07" Type="http://schemas.openxmlformats.org/officeDocument/2006/relationships/viewProps" Target="viewProps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ableStyles" Target="tableStyle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01/12/2019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25222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91941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14533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33929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218666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23119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74935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1240186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35560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554536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21659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07384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9898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41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144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00143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02530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482847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928364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07993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937259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4740821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49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263788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99777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831429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92399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8162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042107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873399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56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669504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54938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333070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59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043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609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6512567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6954321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900547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6525596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5566961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249887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252138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203640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69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7447075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7374087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99463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73983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649620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4262614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021468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363041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77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61426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8206739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6734003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939062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772885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26648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83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7937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8983345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474059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361830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689659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7830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00222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15237614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8003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9989257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4537256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0333543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8093926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971979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999076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426454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29389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916636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5518707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38265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6743197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3559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12/1/2019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1.png"/><Relationship Id="rId4" Type="http://schemas.openxmlformats.org/officeDocument/2006/relationships/image" Target="../media/image2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2.png"/><Relationship Id="rId4" Type="http://schemas.openxmlformats.org/officeDocument/2006/relationships/image" Target="../media/image2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hyperlink" Target="5_CuadrosDeMando.docx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innexus.com/business_intelligence/cuadro_mando_integral.aspx" TargetMode="External"/><Relationship Id="rId4" Type="http://schemas.openxmlformats.org/officeDocument/2006/relationships/image" Target="../media/image7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32.png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2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2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2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.png"/><Relationship Id="rId4" Type="http://schemas.openxmlformats.org/officeDocument/2006/relationships/image" Target="../media/image2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2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6.png"/><Relationship Id="rId4" Type="http://schemas.openxmlformats.org/officeDocument/2006/relationships/image" Target="../media/image2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6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8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1.png"/><Relationship Id="rId4" Type="http://schemas.openxmlformats.org/officeDocument/2006/relationships/image" Target="../media/image2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jp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2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2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jpg"/><Relationship Id="rId4" Type="http://schemas.openxmlformats.org/officeDocument/2006/relationships/image" Target="../media/image2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3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jpe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2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9.png"/><Relationship Id="rId5" Type="http://schemas.openxmlformats.org/officeDocument/2006/relationships/image" Target="../media/image64.jpeg"/><Relationship Id="rId4" Type="http://schemas.openxmlformats.org/officeDocument/2006/relationships/image" Target="../media/image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2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1.png"/><Relationship Id="rId4" Type="http://schemas.openxmlformats.org/officeDocument/2006/relationships/image" Target="../media/image2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2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jpeg"/><Relationship Id="rId4" Type="http://schemas.openxmlformats.org/officeDocument/2006/relationships/image" Target="../media/image2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2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2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2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6.png"/><Relationship Id="rId4" Type="http://schemas.openxmlformats.org/officeDocument/2006/relationships/image" Target="../media/image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8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2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0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43000" y="2266950"/>
            <a:ext cx="66294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Man</a:t>
            </a:r>
            <a:r>
              <a:rPr sz="36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jo</a:t>
            </a:r>
            <a:r>
              <a:rPr sz="36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3600" spc="0" dirty="0">
                <a:solidFill>
                  <a:srgbClr val="18BAD4"/>
                </a:solidFill>
                <a:latin typeface="Calibri"/>
                <a:cs typeface="Calibri"/>
              </a:rPr>
              <a:t>de Bases de </a:t>
            </a:r>
            <a:r>
              <a:rPr sz="3600" spc="0" dirty="0" err="1">
                <a:solidFill>
                  <a:srgbClr val="18BAD4"/>
                </a:solidFill>
                <a:latin typeface="Calibri"/>
                <a:cs typeface="Calibri"/>
              </a:rPr>
              <a:t>datos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sz="3600" spc="0" dirty="0">
                <a:solidFill>
                  <a:schemeClr val="bg1"/>
                </a:solidFill>
                <a:latin typeface="Calibri"/>
                <a:cs typeface="Calibri"/>
              </a:rPr>
              <a:t>Power Pivot</a:t>
            </a: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493521" y="1279343"/>
            <a:ext cx="7650479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ventana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Quitar duplicados 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para quitar los duplicados del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CAD768D-DB9D-45AC-80B0-8FF72326A2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1496" y="2393950"/>
            <a:ext cx="4524375" cy="2571750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05F13479-1F50-48FB-B37D-DAE830B638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67766" y="2389928"/>
            <a:ext cx="4076700" cy="23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741105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212067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 Segmentación de datos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Agrega segmentación de datos por Estatus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7926EB3-5634-4348-9A4D-E5BF3D03A7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8778" y="2393244"/>
            <a:ext cx="8491776" cy="2722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6950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209039" y="1397346"/>
            <a:ext cx="7871355" cy="9692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Agrega una escala de tiempo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Fecha factura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12850" lvl="2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454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Agrega una escala de tiempo por Fecha factura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BB94A30F-731F-4265-BD53-0842B12CD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01008" y="2749043"/>
            <a:ext cx="9245008" cy="239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61025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117219" y="592075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1992497" y="1201675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A14A2384-D151-4442-85A7-15A9B85D8B16}"/>
              </a:ext>
            </a:extLst>
          </p:cNvPr>
          <p:cNvSpPr txBox="1"/>
          <p:nvPr/>
        </p:nvSpPr>
        <p:spPr>
          <a:xfrm>
            <a:off x="2065158" y="1930022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Estatus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745671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286000" y="35064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28B00FF3-D99F-44EF-9A90-6C5417E6CF5F}"/>
              </a:ext>
            </a:extLst>
          </p:cNvPr>
          <p:cNvSpPr/>
          <p:nvPr/>
        </p:nvSpPr>
        <p:spPr>
          <a:xfrm>
            <a:off x="2209800" y="644664"/>
            <a:ext cx="631330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los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602FD5-DF4D-4D4E-9297-C7A30113E5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1833" y="1122679"/>
            <a:ext cx="6635618" cy="3920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69704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25952" y="1436945"/>
            <a:ext cx="7650479" cy="8365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 requiere que el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RFC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sea dividido en tres partes separado por guiones, para que muestre lo siguiente: 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      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xxxx-999999-xxx (iniciales del cliente – fecha de nacimiento –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homoclave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E54EBF81-0F23-40FC-A17E-78BDA4304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2726" y="2310638"/>
            <a:ext cx="4069079" cy="222275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AE8975A-8319-42C3-8DE0-00ED6F1D773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3106" y="2316971"/>
            <a:ext cx="4351096" cy="2216424"/>
          </a:xfrm>
          <a:prstGeom prst="rect">
            <a:avLst/>
          </a:prstGeom>
        </p:spPr>
      </p:pic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967" y="1397492"/>
            <a:ext cx="7131474" cy="125892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tres columnas distintas para: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las iniciales del cliente con la función IZQUIERDA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LEFT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fecha de nacimiento con la función EXTRAE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MID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marR="12700" indent="-285750" algn="just">
              <a:spcAft>
                <a:spcPts val="3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Obtener su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con la función DERECHA –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RIGHT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3D1574B-5C44-4A96-9E23-4C4CA5AF0D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5282" y="2648937"/>
            <a:ext cx="6648450" cy="238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71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87967" y="1397492"/>
            <a:ext cx="6227233" cy="94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agrega otra columna para concatenar las iniciales del cliente, fecha de nacimiento y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homoclave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separados por guiones. Hacer uso de la función CONCATENAR -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CONCATENATE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28112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Separar RFC con guiones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7670798-6818-49B3-9FEC-C98EEF536D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5470" y="2366151"/>
            <a:ext cx="7905750" cy="2333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1358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15284" y="1281249"/>
            <a:ext cx="7889078" cy="10670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Facturas_Productos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nombra el rango de datos de cada una de las tablas creadas, para que esto facilite la importación al Power </a:t>
            </a:r>
            <a:r>
              <a:rPr lang="es-MX" sz="1600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61950" marR="12700" lvl="1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los datos de cada tabla y en la sección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Cuadro de nombres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nombra cada tabla con los siguientes nombres: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2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z="1400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sz="1400"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143722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649152"/>
            <a:ext cx="315560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CEF98C68-5A2E-44B9-9013-EBE5BA0352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0707" y="2379227"/>
            <a:ext cx="7419444" cy="2742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archivo.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99357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200" y="3824323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62860" y="1552635"/>
            <a:ext cx="6540502" cy="25431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Ejercicio10_matrícula.xls,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Power </a:t>
            </a:r>
            <a:r>
              <a:rPr lang="es-MX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4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–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 - </a:t>
            </a:r>
            <a:r>
              <a:rPr lang="es-MX" sz="1400" b="1" spc="0" dirty="0">
                <a:solidFill>
                  <a:srgbClr val="C5DAEB"/>
                </a:solidFill>
                <a:cs typeface="Calibri"/>
              </a:rPr>
              <a:t>De otros orígenes – Archivo de Excel – Datos Ortopedicos_matrícula.xls</a:t>
            </a:r>
            <a:r>
              <a:rPr lang="es-MX" sz="1400" spc="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las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0" dirty="0">
                <a:solidFill>
                  <a:srgbClr val="C5DAEB"/>
                </a:solidFill>
                <a:cs typeface="Calibri"/>
              </a:rPr>
              <a:t>s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Cl</a:t>
            </a:r>
            <a:r>
              <a:rPr b="1" spc="10" dirty="0">
                <a:solidFill>
                  <a:srgbClr val="FFC000"/>
                </a:solidFill>
                <a:cs typeface="Calibri"/>
              </a:rPr>
              <a:t>i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en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pc="0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du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o</a:t>
            </a:r>
            <a:r>
              <a:rPr spc="-5" dirty="0">
                <a:solidFill>
                  <a:srgbClr val="C5DAEB"/>
                </a:solidFill>
                <a:cs typeface="Calibri"/>
              </a:rPr>
              <a:t>,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b="1" spc="5" dirty="0">
                <a:solidFill>
                  <a:srgbClr val="FFC000"/>
                </a:solidFill>
                <a:cs typeface="Calibri"/>
              </a:rPr>
              <a:t>-</a:t>
            </a:r>
            <a:r>
              <a:rPr b="1" spc="-5" dirty="0">
                <a:solidFill>
                  <a:srgbClr val="FFC000"/>
                </a:solidFill>
                <a:cs typeface="Calibri"/>
              </a:rPr>
              <a:t>P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o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d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cto</a:t>
            </a:r>
            <a:r>
              <a:rPr spc="3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y </a:t>
            </a:r>
            <a:r>
              <a:rPr b="1" spc="-10" dirty="0">
                <a:solidFill>
                  <a:srgbClr val="FFC000"/>
                </a:solidFill>
                <a:cs typeface="Calibri"/>
              </a:rPr>
              <a:t>Fac</a:t>
            </a:r>
            <a:r>
              <a:rPr b="1" spc="-20" dirty="0">
                <a:solidFill>
                  <a:srgbClr val="FFC000"/>
                </a:solidFill>
                <a:cs typeface="Calibri"/>
              </a:rPr>
              <a:t>t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u</a:t>
            </a:r>
            <a:r>
              <a:rPr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pc="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B581D7DD-FA4B-4D61-9E78-E74C0E05E3F2}"/>
              </a:ext>
            </a:extLst>
          </p:cNvPr>
          <p:cNvSpPr/>
          <p:nvPr/>
        </p:nvSpPr>
        <p:spPr>
          <a:xfrm>
            <a:off x="2463375" y="4331662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s-MX" spc="-10" dirty="0">
                <a:solidFill>
                  <a:srgbClr val="C5DAEB"/>
                </a:solidFill>
                <a:cs typeface="Calibri"/>
              </a:rPr>
              <a:t>Revisar</a:t>
            </a:r>
            <a:r>
              <a:rPr lang="es-MX" spc="2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pc="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manual de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In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t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15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cci</a:t>
            </a:r>
            <a:r>
              <a:rPr lang="es-MX" u="heavy" spc="-5" dirty="0">
                <a:solidFill>
                  <a:srgbClr val="1154CC"/>
                </a:solidFill>
                <a:cs typeface="Calibri"/>
                <a:hlinkClick r:id="rId7" action="ppaction://hlinkfile"/>
              </a:rPr>
              <a:t>ó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spc="4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5" dirty="0">
                <a:solidFill>
                  <a:srgbClr val="1154CC"/>
                </a:solidFill>
                <a:cs typeface="Calibri"/>
                <a:hlinkClick r:id="rId7" action="ppaction://hlinkfile"/>
              </a:rPr>
              <a:t> "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C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u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</a:t>
            </a:r>
            <a:r>
              <a:rPr lang="es-MX" u="heavy" spc="-20" dirty="0">
                <a:solidFill>
                  <a:srgbClr val="1154CC"/>
                </a:solidFill>
                <a:cs typeface="Calibri"/>
                <a:hlinkClick r:id="rId7" action="ppaction://hlinkfile"/>
              </a:rPr>
              <a:t>r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o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s</a:t>
            </a:r>
            <a:r>
              <a:rPr lang="es-MX" u="heavy" spc="25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de</a:t>
            </a:r>
            <a:r>
              <a:rPr lang="es-MX" u="heavy" spc="10" dirty="0">
                <a:solidFill>
                  <a:srgbClr val="1154CC"/>
                </a:solidFill>
                <a:cs typeface="Calibri"/>
                <a:hlinkClick r:id="rId7" action="ppaction://hlinkfile"/>
              </a:rPr>
              <a:t> 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ma</a:t>
            </a:r>
            <a:r>
              <a:rPr lang="es-MX" u="heavy" spc="-10" dirty="0">
                <a:solidFill>
                  <a:srgbClr val="1154CC"/>
                </a:solidFill>
                <a:cs typeface="Calibri"/>
                <a:hlinkClick r:id="rId7" action="ppaction://hlinkfile"/>
              </a:rPr>
              <a:t>n</a:t>
            </a:r>
            <a:r>
              <a:rPr lang="es-MX" u="heavy" dirty="0">
                <a:solidFill>
                  <a:srgbClr val="1154CC"/>
                </a:solidFill>
                <a:cs typeface="Calibri"/>
                <a:hlinkClick r:id="rId7" action="ppaction://hlinkfile"/>
              </a:rPr>
              <a:t>do”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03765" y="196431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67561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76209" y="1232505"/>
            <a:ext cx="6019815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6341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EB17B0D2-607C-4B29-AA81-9321AD38145E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6958" y="1639289"/>
            <a:ext cx="5096058" cy="341394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89321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3180" y="3685540"/>
            <a:ext cx="1036320" cy="89408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6379"/>
            <a:ext cx="1323339" cy="11455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5960" cy="708660"/>
          </a:xfrm>
          <a:custGeom>
            <a:avLst/>
            <a:gdLst/>
            <a:ahLst/>
            <a:cxnLst/>
            <a:rect l="l" t="t" r="r" b="b"/>
            <a:pathLst>
              <a:path w="695960" h="708660">
                <a:moveTo>
                  <a:pt x="0" y="571325"/>
                </a:moveTo>
                <a:lnTo>
                  <a:pt x="78769" y="708660"/>
                </a:lnTo>
                <a:lnTo>
                  <a:pt x="492734" y="708660"/>
                </a:lnTo>
                <a:lnTo>
                  <a:pt x="695960" y="354330"/>
                </a:lnTo>
                <a:lnTo>
                  <a:pt x="492734" y="0"/>
                </a:lnTo>
                <a:lnTo>
                  <a:pt x="78769" y="0"/>
                </a:lnTo>
                <a:lnTo>
                  <a:pt x="0" y="137334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7540" y="1440180"/>
            <a:ext cx="429259" cy="370840"/>
          </a:xfrm>
          <a:custGeom>
            <a:avLst/>
            <a:gdLst/>
            <a:ahLst/>
            <a:cxnLst/>
            <a:rect l="l" t="t" r="r" b="b"/>
            <a:pathLst>
              <a:path w="429259" h="370840">
                <a:moveTo>
                  <a:pt x="322910" y="0"/>
                </a:moveTo>
                <a:lnTo>
                  <a:pt x="106349" y="0"/>
                </a:lnTo>
                <a:lnTo>
                  <a:pt x="0" y="185420"/>
                </a:lnTo>
                <a:lnTo>
                  <a:pt x="106349" y="370840"/>
                </a:lnTo>
                <a:lnTo>
                  <a:pt x="322910" y="370840"/>
                </a:lnTo>
                <a:lnTo>
                  <a:pt x="429259" y="185420"/>
                </a:lnTo>
                <a:lnTo>
                  <a:pt x="32291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6060" y="0"/>
            <a:ext cx="820420" cy="579120"/>
          </a:xfrm>
          <a:custGeom>
            <a:avLst/>
            <a:gdLst/>
            <a:ahLst/>
            <a:cxnLst/>
            <a:rect l="l" t="t" r="r" b="b"/>
            <a:pathLst>
              <a:path w="820420" h="579120">
                <a:moveTo>
                  <a:pt x="0" y="223520"/>
                </a:moveTo>
                <a:lnTo>
                  <a:pt x="203962" y="579120"/>
                </a:lnTo>
                <a:lnTo>
                  <a:pt x="616458" y="579120"/>
                </a:lnTo>
                <a:lnTo>
                  <a:pt x="820420" y="223520"/>
                </a:lnTo>
                <a:lnTo>
                  <a:pt x="692215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6060" y="0"/>
            <a:ext cx="128204" cy="223520"/>
          </a:xfrm>
          <a:custGeom>
            <a:avLst/>
            <a:gdLst/>
            <a:ahLst/>
            <a:cxnLst/>
            <a:rect l="l" t="t" r="r" b="b"/>
            <a:pathLst>
              <a:path w="128204" h="223520">
                <a:moveTo>
                  <a:pt x="128204" y="0"/>
                </a:moveTo>
                <a:lnTo>
                  <a:pt x="0" y="2235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900"/>
            <a:ext cx="358140" cy="309879"/>
          </a:xfrm>
          <a:custGeom>
            <a:avLst/>
            <a:gdLst/>
            <a:ahLst/>
            <a:cxnLst/>
            <a:rect l="l" t="t" r="r" b="b"/>
            <a:pathLst>
              <a:path w="358140" h="309879">
                <a:moveTo>
                  <a:pt x="269278" y="0"/>
                </a:moveTo>
                <a:lnTo>
                  <a:pt x="88861" y="0"/>
                </a:lnTo>
                <a:lnTo>
                  <a:pt x="0" y="154939"/>
                </a:lnTo>
                <a:lnTo>
                  <a:pt x="88861" y="309879"/>
                </a:lnTo>
                <a:lnTo>
                  <a:pt x="269278" y="309879"/>
                </a:lnTo>
                <a:lnTo>
                  <a:pt x="358140" y="154939"/>
                </a:lnTo>
                <a:lnTo>
                  <a:pt x="26927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486140" y="458597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0" y="0"/>
                </a:moveTo>
                <a:lnTo>
                  <a:pt x="203200" y="354329"/>
                </a:lnTo>
                <a:lnTo>
                  <a:pt x="617219" y="354329"/>
                </a:lnTo>
                <a:lnTo>
                  <a:pt x="657859" y="283463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486140" y="4231640"/>
            <a:ext cx="657859" cy="354330"/>
          </a:xfrm>
          <a:custGeom>
            <a:avLst/>
            <a:gdLst/>
            <a:ahLst/>
            <a:cxnLst/>
            <a:rect l="l" t="t" r="r" b="b"/>
            <a:pathLst>
              <a:path w="657859" h="354329">
                <a:moveTo>
                  <a:pt x="657859" y="70866"/>
                </a:moveTo>
                <a:lnTo>
                  <a:pt x="617219" y="0"/>
                </a:lnTo>
                <a:lnTo>
                  <a:pt x="203200" y="0"/>
                </a:lnTo>
                <a:lnTo>
                  <a:pt x="0" y="35433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125459" y="4615179"/>
            <a:ext cx="429260" cy="370840"/>
          </a:xfrm>
          <a:custGeom>
            <a:avLst/>
            <a:gdLst/>
            <a:ahLst/>
            <a:cxnLst/>
            <a:rect l="l" t="t" r="r" b="b"/>
            <a:pathLst>
              <a:path w="429260" h="370839">
                <a:moveTo>
                  <a:pt x="322961" y="0"/>
                </a:moveTo>
                <a:lnTo>
                  <a:pt x="106299" y="0"/>
                </a:lnTo>
                <a:lnTo>
                  <a:pt x="0" y="185420"/>
                </a:lnTo>
                <a:lnTo>
                  <a:pt x="106299" y="370840"/>
                </a:lnTo>
                <a:lnTo>
                  <a:pt x="322961" y="370840"/>
                </a:lnTo>
                <a:lnTo>
                  <a:pt x="429260" y="185420"/>
                </a:lnTo>
                <a:lnTo>
                  <a:pt x="322961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820659" y="2936239"/>
            <a:ext cx="820420" cy="708660"/>
          </a:xfrm>
          <a:custGeom>
            <a:avLst/>
            <a:gdLst/>
            <a:ahLst/>
            <a:cxnLst/>
            <a:rect l="l" t="t" r="r" b="b"/>
            <a:pathLst>
              <a:path w="820420" h="708660">
                <a:moveTo>
                  <a:pt x="617220" y="0"/>
                </a:moveTo>
                <a:lnTo>
                  <a:pt x="203200" y="0"/>
                </a:lnTo>
                <a:lnTo>
                  <a:pt x="0" y="354330"/>
                </a:lnTo>
                <a:lnTo>
                  <a:pt x="203200" y="708660"/>
                </a:lnTo>
                <a:lnTo>
                  <a:pt x="617220" y="708660"/>
                </a:lnTo>
                <a:lnTo>
                  <a:pt x="820420" y="354330"/>
                </a:lnTo>
                <a:lnTo>
                  <a:pt x="61722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86140" y="3512820"/>
            <a:ext cx="360679" cy="309880"/>
          </a:xfrm>
          <a:custGeom>
            <a:avLst/>
            <a:gdLst/>
            <a:ahLst/>
            <a:cxnLst/>
            <a:rect l="l" t="t" r="r" b="b"/>
            <a:pathLst>
              <a:path w="360679" h="309879">
                <a:moveTo>
                  <a:pt x="0" y="154939"/>
                </a:moveTo>
                <a:lnTo>
                  <a:pt x="88900" y="309879"/>
                </a:lnTo>
                <a:lnTo>
                  <a:pt x="271779" y="309879"/>
                </a:lnTo>
                <a:lnTo>
                  <a:pt x="360679" y="154939"/>
                </a:lnTo>
                <a:lnTo>
                  <a:pt x="271779" y="0"/>
                </a:lnTo>
                <a:lnTo>
                  <a:pt x="88900" y="0"/>
                </a:lnTo>
                <a:lnTo>
                  <a:pt x="0" y="15493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729739" y="182879"/>
            <a:ext cx="81280" cy="185420"/>
          </a:xfrm>
          <a:custGeom>
            <a:avLst/>
            <a:gdLst/>
            <a:ahLst/>
            <a:cxnLst/>
            <a:rect l="l" t="t" r="r" b="b"/>
            <a:pathLst>
              <a:path w="81280" h="185420">
                <a:moveTo>
                  <a:pt x="81280" y="0"/>
                </a:moveTo>
                <a:lnTo>
                  <a:pt x="0" y="0"/>
                </a:lnTo>
                <a:lnTo>
                  <a:pt x="0" y="185420"/>
                </a:lnTo>
                <a:lnTo>
                  <a:pt x="81280" y="185420"/>
                </a:lnTo>
                <a:lnTo>
                  <a:pt x="81280" y="50927"/>
                </a:lnTo>
                <a:lnTo>
                  <a:pt x="49911" y="50927"/>
                </a:lnTo>
                <a:lnTo>
                  <a:pt x="46990" y="50292"/>
                </a:lnTo>
                <a:lnTo>
                  <a:pt x="35306" y="35941"/>
                </a:lnTo>
                <a:lnTo>
                  <a:pt x="35814" y="32893"/>
                </a:lnTo>
                <a:lnTo>
                  <a:pt x="49911" y="21082"/>
                </a:lnTo>
                <a:lnTo>
                  <a:pt x="81280" y="21082"/>
                </a:lnTo>
                <a:lnTo>
                  <a:pt x="81280" y="0"/>
                </a:lnTo>
                <a:close/>
              </a:path>
              <a:path w="81280" h="185420">
                <a:moveTo>
                  <a:pt x="81280" y="21082"/>
                </a:moveTo>
                <a:lnTo>
                  <a:pt x="49911" y="21082"/>
                </a:lnTo>
                <a:lnTo>
                  <a:pt x="52959" y="21590"/>
                </a:lnTo>
                <a:lnTo>
                  <a:pt x="58039" y="23622"/>
                </a:lnTo>
                <a:lnTo>
                  <a:pt x="64643" y="35941"/>
                </a:lnTo>
                <a:lnTo>
                  <a:pt x="64135" y="38989"/>
                </a:lnTo>
                <a:lnTo>
                  <a:pt x="49911" y="50927"/>
                </a:lnTo>
                <a:lnTo>
                  <a:pt x="81280" y="50927"/>
                </a:lnTo>
                <a:lnTo>
                  <a:pt x="81280" y="2108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823720" y="60960"/>
            <a:ext cx="256540" cy="325119"/>
          </a:xfrm>
          <a:custGeom>
            <a:avLst/>
            <a:gdLst/>
            <a:ahLst/>
            <a:cxnLst/>
            <a:rect l="l" t="t" r="r" b="b"/>
            <a:pathLst>
              <a:path w="256540" h="325119">
                <a:moveTo>
                  <a:pt x="132080" y="0"/>
                </a:moveTo>
                <a:lnTo>
                  <a:pt x="104012" y="30734"/>
                </a:lnTo>
                <a:lnTo>
                  <a:pt x="99949" y="42417"/>
                </a:lnTo>
                <a:lnTo>
                  <a:pt x="84200" y="77215"/>
                </a:lnTo>
                <a:lnTo>
                  <a:pt x="76454" y="86867"/>
                </a:lnTo>
                <a:lnTo>
                  <a:pt x="69342" y="94106"/>
                </a:lnTo>
                <a:lnTo>
                  <a:pt x="52578" y="109981"/>
                </a:lnTo>
                <a:lnTo>
                  <a:pt x="30099" y="130428"/>
                </a:lnTo>
                <a:lnTo>
                  <a:pt x="0" y="130428"/>
                </a:lnTo>
                <a:lnTo>
                  <a:pt x="0" y="281177"/>
                </a:lnTo>
                <a:lnTo>
                  <a:pt x="31623" y="281177"/>
                </a:lnTo>
                <a:lnTo>
                  <a:pt x="41782" y="286257"/>
                </a:lnTo>
                <a:lnTo>
                  <a:pt x="56134" y="292353"/>
                </a:lnTo>
                <a:lnTo>
                  <a:pt x="94868" y="307213"/>
                </a:lnTo>
                <a:lnTo>
                  <a:pt x="149987" y="322072"/>
                </a:lnTo>
                <a:lnTo>
                  <a:pt x="180086" y="325119"/>
                </a:lnTo>
                <a:lnTo>
                  <a:pt x="196342" y="325119"/>
                </a:lnTo>
                <a:lnTo>
                  <a:pt x="233044" y="311276"/>
                </a:lnTo>
                <a:lnTo>
                  <a:pt x="234569" y="296544"/>
                </a:lnTo>
                <a:lnTo>
                  <a:pt x="234061" y="292862"/>
                </a:lnTo>
                <a:lnTo>
                  <a:pt x="233044" y="289813"/>
                </a:lnTo>
                <a:lnTo>
                  <a:pt x="231012" y="286765"/>
                </a:lnTo>
                <a:lnTo>
                  <a:pt x="227965" y="284225"/>
                </a:lnTo>
                <a:lnTo>
                  <a:pt x="230505" y="283717"/>
                </a:lnTo>
                <a:lnTo>
                  <a:pt x="243840" y="250951"/>
                </a:lnTo>
                <a:lnTo>
                  <a:pt x="243840" y="246379"/>
                </a:lnTo>
                <a:lnTo>
                  <a:pt x="243331" y="243839"/>
                </a:lnTo>
                <a:lnTo>
                  <a:pt x="242316" y="241807"/>
                </a:lnTo>
                <a:lnTo>
                  <a:pt x="239649" y="238251"/>
                </a:lnTo>
                <a:lnTo>
                  <a:pt x="236600" y="235203"/>
                </a:lnTo>
                <a:lnTo>
                  <a:pt x="239141" y="234695"/>
                </a:lnTo>
                <a:lnTo>
                  <a:pt x="250952" y="202437"/>
                </a:lnTo>
                <a:lnTo>
                  <a:pt x="250952" y="197357"/>
                </a:lnTo>
                <a:lnTo>
                  <a:pt x="243331" y="186054"/>
                </a:lnTo>
                <a:lnTo>
                  <a:pt x="245363" y="185547"/>
                </a:lnTo>
                <a:lnTo>
                  <a:pt x="256540" y="153415"/>
                </a:lnTo>
                <a:lnTo>
                  <a:pt x="255524" y="148209"/>
                </a:lnTo>
                <a:lnTo>
                  <a:pt x="206502" y="128269"/>
                </a:lnTo>
                <a:lnTo>
                  <a:pt x="132080" y="123189"/>
                </a:lnTo>
                <a:lnTo>
                  <a:pt x="135636" y="117093"/>
                </a:lnTo>
                <a:lnTo>
                  <a:pt x="138684" y="109981"/>
                </a:lnTo>
                <a:lnTo>
                  <a:pt x="141731" y="102235"/>
                </a:lnTo>
                <a:lnTo>
                  <a:pt x="143763" y="94106"/>
                </a:lnTo>
                <a:lnTo>
                  <a:pt x="145923" y="85851"/>
                </a:lnTo>
                <a:lnTo>
                  <a:pt x="147955" y="77215"/>
                </a:lnTo>
                <a:lnTo>
                  <a:pt x="149987" y="60325"/>
                </a:lnTo>
                <a:lnTo>
                  <a:pt x="151511" y="44957"/>
                </a:lnTo>
                <a:lnTo>
                  <a:pt x="152527" y="32257"/>
                </a:lnTo>
                <a:lnTo>
                  <a:pt x="152527" y="16890"/>
                </a:lnTo>
                <a:lnTo>
                  <a:pt x="136144" y="507"/>
                </a:lnTo>
                <a:lnTo>
                  <a:pt x="13208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203294" y="1270000"/>
            <a:ext cx="165005" cy="287020"/>
          </a:xfrm>
          <a:custGeom>
            <a:avLst/>
            <a:gdLst/>
            <a:ahLst/>
            <a:cxnLst/>
            <a:rect l="l" t="t" r="r" b="b"/>
            <a:pathLst>
              <a:path w="165005" h="287020">
                <a:moveTo>
                  <a:pt x="146996" y="0"/>
                </a:moveTo>
                <a:lnTo>
                  <a:pt x="17914" y="0"/>
                </a:lnTo>
                <a:lnTo>
                  <a:pt x="14180" y="380"/>
                </a:lnTo>
                <a:lnTo>
                  <a:pt x="0" y="270001"/>
                </a:lnTo>
                <a:lnTo>
                  <a:pt x="248" y="272669"/>
                </a:lnTo>
                <a:lnTo>
                  <a:pt x="17914" y="287020"/>
                </a:lnTo>
                <a:lnTo>
                  <a:pt x="146996" y="287020"/>
                </a:lnTo>
                <a:lnTo>
                  <a:pt x="164721" y="272034"/>
                </a:lnTo>
                <a:lnTo>
                  <a:pt x="82455" y="272034"/>
                </a:lnTo>
                <a:lnTo>
                  <a:pt x="80080" y="271652"/>
                </a:lnTo>
                <a:lnTo>
                  <a:pt x="70568" y="260096"/>
                </a:lnTo>
                <a:lnTo>
                  <a:pt x="70911" y="257683"/>
                </a:lnTo>
                <a:lnTo>
                  <a:pt x="82455" y="248158"/>
                </a:lnTo>
                <a:lnTo>
                  <a:pt x="165005" y="248158"/>
                </a:lnTo>
                <a:lnTo>
                  <a:pt x="165005" y="233172"/>
                </a:lnTo>
                <a:lnTo>
                  <a:pt x="17914" y="233172"/>
                </a:lnTo>
                <a:lnTo>
                  <a:pt x="17914" y="35813"/>
                </a:lnTo>
                <a:lnTo>
                  <a:pt x="165005" y="35813"/>
                </a:lnTo>
                <a:lnTo>
                  <a:pt x="165005" y="21462"/>
                </a:lnTo>
                <a:lnTo>
                  <a:pt x="77362" y="21462"/>
                </a:lnTo>
                <a:lnTo>
                  <a:pt x="75648" y="21082"/>
                </a:lnTo>
                <a:lnTo>
                  <a:pt x="74632" y="20447"/>
                </a:lnTo>
                <a:lnTo>
                  <a:pt x="73628" y="19050"/>
                </a:lnTo>
                <a:lnTo>
                  <a:pt x="73286" y="17779"/>
                </a:lnTo>
                <a:lnTo>
                  <a:pt x="73628" y="16001"/>
                </a:lnTo>
                <a:lnTo>
                  <a:pt x="75648" y="13970"/>
                </a:lnTo>
                <a:lnTo>
                  <a:pt x="77362" y="13588"/>
                </a:lnTo>
                <a:lnTo>
                  <a:pt x="164436" y="13588"/>
                </a:lnTo>
                <a:lnTo>
                  <a:pt x="163646" y="10922"/>
                </a:lnTo>
                <a:lnTo>
                  <a:pt x="150730" y="380"/>
                </a:lnTo>
                <a:lnTo>
                  <a:pt x="146996" y="0"/>
                </a:lnTo>
                <a:close/>
              </a:path>
              <a:path w="165005" h="287020">
                <a:moveTo>
                  <a:pt x="165005" y="248158"/>
                </a:moveTo>
                <a:lnTo>
                  <a:pt x="82455" y="248158"/>
                </a:lnTo>
                <a:lnTo>
                  <a:pt x="84830" y="248538"/>
                </a:lnTo>
                <a:lnTo>
                  <a:pt x="87217" y="249174"/>
                </a:lnTo>
                <a:lnTo>
                  <a:pt x="94342" y="260096"/>
                </a:lnTo>
                <a:lnTo>
                  <a:pt x="93999" y="262509"/>
                </a:lnTo>
                <a:lnTo>
                  <a:pt x="82455" y="272034"/>
                </a:lnTo>
                <a:lnTo>
                  <a:pt x="164721" y="272034"/>
                </a:lnTo>
                <a:lnTo>
                  <a:pt x="164910" y="270001"/>
                </a:lnTo>
                <a:lnTo>
                  <a:pt x="165005" y="248158"/>
                </a:lnTo>
                <a:close/>
              </a:path>
              <a:path w="165005" h="287020">
                <a:moveTo>
                  <a:pt x="165005" y="35813"/>
                </a:moveTo>
                <a:lnTo>
                  <a:pt x="146996" y="35813"/>
                </a:lnTo>
                <a:lnTo>
                  <a:pt x="146996" y="233172"/>
                </a:lnTo>
                <a:lnTo>
                  <a:pt x="165005" y="233172"/>
                </a:lnTo>
                <a:lnTo>
                  <a:pt x="165005" y="35813"/>
                </a:lnTo>
                <a:close/>
              </a:path>
              <a:path w="165005" h="287020">
                <a:moveTo>
                  <a:pt x="164436" y="13588"/>
                </a:moveTo>
                <a:lnTo>
                  <a:pt x="87548" y="13588"/>
                </a:lnTo>
                <a:lnTo>
                  <a:pt x="89237" y="13970"/>
                </a:lnTo>
                <a:lnTo>
                  <a:pt x="90278" y="14986"/>
                </a:lnTo>
                <a:lnTo>
                  <a:pt x="91281" y="16001"/>
                </a:lnTo>
                <a:lnTo>
                  <a:pt x="91624" y="17779"/>
                </a:lnTo>
                <a:lnTo>
                  <a:pt x="91281" y="19050"/>
                </a:lnTo>
                <a:lnTo>
                  <a:pt x="90278" y="20447"/>
                </a:lnTo>
                <a:lnTo>
                  <a:pt x="89237" y="21082"/>
                </a:lnTo>
                <a:lnTo>
                  <a:pt x="87548" y="21462"/>
                </a:lnTo>
                <a:lnTo>
                  <a:pt x="165005" y="21462"/>
                </a:lnTo>
                <a:lnTo>
                  <a:pt x="164981" y="17779"/>
                </a:lnTo>
                <a:lnTo>
                  <a:pt x="164662" y="14350"/>
                </a:lnTo>
                <a:lnTo>
                  <a:pt x="164436" y="13588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8773159" y="4462779"/>
            <a:ext cx="246380" cy="246379"/>
          </a:xfrm>
          <a:custGeom>
            <a:avLst/>
            <a:gdLst/>
            <a:ahLst/>
            <a:cxnLst/>
            <a:rect l="l" t="t" r="r" b="b"/>
            <a:pathLst>
              <a:path w="246380" h="246379">
                <a:moveTo>
                  <a:pt x="167386" y="201422"/>
                </a:moveTo>
                <a:lnTo>
                  <a:pt x="78994" y="201422"/>
                </a:lnTo>
                <a:lnTo>
                  <a:pt x="83947" y="203898"/>
                </a:lnTo>
                <a:lnTo>
                  <a:pt x="88900" y="206019"/>
                </a:lnTo>
                <a:lnTo>
                  <a:pt x="94107" y="208140"/>
                </a:lnTo>
                <a:lnTo>
                  <a:pt x="99060" y="209562"/>
                </a:lnTo>
                <a:lnTo>
                  <a:pt x="101981" y="235051"/>
                </a:lnTo>
                <a:lnTo>
                  <a:pt x="114681" y="246380"/>
                </a:lnTo>
                <a:lnTo>
                  <a:pt x="131699" y="246380"/>
                </a:lnTo>
                <a:lnTo>
                  <a:pt x="147320" y="209562"/>
                </a:lnTo>
                <a:lnTo>
                  <a:pt x="152273" y="208140"/>
                </a:lnTo>
                <a:lnTo>
                  <a:pt x="157480" y="206019"/>
                </a:lnTo>
                <a:lnTo>
                  <a:pt x="162433" y="203898"/>
                </a:lnTo>
                <a:lnTo>
                  <a:pt x="167386" y="201422"/>
                </a:lnTo>
                <a:close/>
              </a:path>
              <a:path w="246380" h="246379">
                <a:moveTo>
                  <a:pt x="52705" y="26555"/>
                </a:moveTo>
                <a:lnTo>
                  <a:pt x="50673" y="26555"/>
                </a:lnTo>
                <a:lnTo>
                  <a:pt x="48133" y="26898"/>
                </a:lnTo>
                <a:lnTo>
                  <a:pt x="26543" y="50622"/>
                </a:lnTo>
                <a:lnTo>
                  <a:pt x="26543" y="52743"/>
                </a:lnTo>
                <a:lnTo>
                  <a:pt x="27305" y="54876"/>
                </a:lnTo>
                <a:lnTo>
                  <a:pt x="27940" y="56984"/>
                </a:lnTo>
                <a:lnTo>
                  <a:pt x="29337" y="59118"/>
                </a:lnTo>
                <a:lnTo>
                  <a:pt x="44958" y="78943"/>
                </a:lnTo>
                <a:lnTo>
                  <a:pt x="42545" y="83896"/>
                </a:lnTo>
                <a:lnTo>
                  <a:pt x="40386" y="88849"/>
                </a:lnTo>
                <a:lnTo>
                  <a:pt x="38226" y="94170"/>
                </a:lnTo>
                <a:lnTo>
                  <a:pt x="36830" y="99123"/>
                </a:lnTo>
                <a:lnTo>
                  <a:pt x="11303" y="101942"/>
                </a:lnTo>
                <a:lnTo>
                  <a:pt x="9271" y="102654"/>
                </a:lnTo>
                <a:lnTo>
                  <a:pt x="7112" y="103365"/>
                </a:lnTo>
                <a:lnTo>
                  <a:pt x="4953" y="104775"/>
                </a:lnTo>
                <a:lnTo>
                  <a:pt x="3556" y="106197"/>
                </a:lnTo>
                <a:lnTo>
                  <a:pt x="1016" y="110096"/>
                </a:lnTo>
                <a:lnTo>
                  <a:pt x="381" y="112217"/>
                </a:lnTo>
                <a:lnTo>
                  <a:pt x="0" y="114693"/>
                </a:lnTo>
                <a:lnTo>
                  <a:pt x="0" y="131686"/>
                </a:lnTo>
                <a:lnTo>
                  <a:pt x="9271" y="143725"/>
                </a:lnTo>
                <a:lnTo>
                  <a:pt x="11303" y="144424"/>
                </a:lnTo>
                <a:lnTo>
                  <a:pt x="36830" y="147256"/>
                </a:lnTo>
                <a:lnTo>
                  <a:pt x="38226" y="152209"/>
                </a:lnTo>
                <a:lnTo>
                  <a:pt x="40386" y="157518"/>
                </a:lnTo>
                <a:lnTo>
                  <a:pt x="42545" y="162471"/>
                </a:lnTo>
                <a:lnTo>
                  <a:pt x="44958" y="167436"/>
                </a:lnTo>
                <a:lnTo>
                  <a:pt x="29337" y="187261"/>
                </a:lnTo>
                <a:lnTo>
                  <a:pt x="27940" y="189395"/>
                </a:lnTo>
                <a:lnTo>
                  <a:pt x="27305" y="191503"/>
                </a:lnTo>
                <a:lnTo>
                  <a:pt x="26543" y="193636"/>
                </a:lnTo>
                <a:lnTo>
                  <a:pt x="26543" y="195757"/>
                </a:lnTo>
                <a:lnTo>
                  <a:pt x="26924" y="198234"/>
                </a:lnTo>
                <a:lnTo>
                  <a:pt x="50673" y="219824"/>
                </a:lnTo>
                <a:lnTo>
                  <a:pt x="52705" y="219824"/>
                </a:lnTo>
                <a:lnTo>
                  <a:pt x="57023" y="218401"/>
                </a:lnTo>
                <a:lnTo>
                  <a:pt x="59055" y="217347"/>
                </a:lnTo>
                <a:lnTo>
                  <a:pt x="78994" y="201422"/>
                </a:lnTo>
                <a:lnTo>
                  <a:pt x="218186" y="201422"/>
                </a:lnTo>
                <a:lnTo>
                  <a:pt x="218694" y="200367"/>
                </a:lnTo>
                <a:lnTo>
                  <a:pt x="219456" y="198234"/>
                </a:lnTo>
                <a:lnTo>
                  <a:pt x="219837" y="195757"/>
                </a:lnTo>
                <a:lnTo>
                  <a:pt x="219837" y="193636"/>
                </a:lnTo>
                <a:lnTo>
                  <a:pt x="219075" y="191503"/>
                </a:lnTo>
                <a:lnTo>
                  <a:pt x="218440" y="189395"/>
                </a:lnTo>
                <a:lnTo>
                  <a:pt x="217297" y="187261"/>
                </a:lnTo>
                <a:lnTo>
                  <a:pt x="201422" y="167436"/>
                </a:lnTo>
                <a:lnTo>
                  <a:pt x="203489" y="163182"/>
                </a:lnTo>
                <a:lnTo>
                  <a:pt x="119253" y="163182"/>
                </a:lnTo>
                <a:lnTo>
                  <a:pt x="115443" y="162471"/>
                </a:lnTo>
                <a:lnTo>
                  <a:pt x="111887" y="161417"/>
                </a:lnTo>
                <a:lnTo>
                  <a:pt x="107950" y="160362"/>
                </a:lnTo>
                <a:lnTo>
                  <a:pt x="84861" y="134162"/>
                </a:lnTo>
                <a:lnTo>
                  <a:pt x="83947" y="130975"/>
                </a:lnTo>
                <a:lnTo>
                  <a:pt x="83185" y="127076"/>
                </a:lnTo>
                <a:lnTo>
                  <a:pt x="83185" y="119303"/>
                </a:lnTo>
                <a:lnTo>
                  <a:pt x="83947" y="115404"/>
                </a:lnTo>
                <a:lnTo>
                  <a:pt x="84963" y="111861"/>
                </a:lnTo>
                <a:lnTo>
                  <a:pt x="85979" y="107962"/>
                </a:lnTo>
                <a:lnTo>
                  <a:pt x="111887" y="84963"/>
                </a:lnTo>
                <a:lnTo>
                  <a:pt x="115443" y="83896"/>
                </a:lnTo>
                <a:lnTo>
                  <a:pt x="119253" y="83197"/>
                </a:lnTo>
                <a:lnTo>
                  <a:pt x="203494" y="83197"/>
                </a:lnTo>
                <a:lnTo>
                  <a:pt x="201422" y="78943"/>
                </a:lnTo>
                <a:lnTo>
                  <a:pt x="217297" y="59118"/>
                </a:lnTo>
                <a:lnTo>
                  <a:pt x="218440" y="56984"/>
                </a:lnTo>
                <a:lnTo>
                  <a:pt x="219075" y="54876"/>
                </a:lnTo>
                <a:lnTo>
                  <a:pt x="219837" y="52743"/>
                </a:lnTo>
                <a:lnTo>
                  <a:pt x="219837" y="50622"/>
                </a:lnTo>
                <a:lnTo>
                  <a:pt x="219456" y="48145"/>
                </a:lnTo>
                <a:lnTo>
                  <a:pt x="218694" y="46012"/>
                </a:lnTo>
                <a:lnTo>
                  <a:pt x="218186" y="44958"/>
                </a:lnTo>
                <a:lnTo>
                  <a:pt x="78994" y="44958"/>
                </a:lnTo>
                <a:lnTo>
                  <a:pt x="59055" y="29375"/>
                </a:lnTo>
                <a:lnTo>
                  <a:pt x="57023" y="27978"/>
                </a:lnTo>
                <a:lnTo>
                  <a:pt x="52705" y="26555"/>
                </a:lnTo>
                <a:close/>
              </a:path>
              <a:path w="246380" h="246379">
                <a:moveTo>
                  <a:pt x="218186" y="201422"/>
                </a:moveTo>
                <a:lnTo>
                  <a:pt x="167386" y="201422"/>
                </a:lnTo>
                <a:lnTo>
                  <a:pt x="187325" y="217347"/>
                </a:lnTo>
                <a:lnTo>
                  <a:pt x="189357" y="218401"/>
                </a:lnTo>
                <a:lnTo>
                  <a:pt x="193675" y="219824"/>
                </a:lnTo>
                <a:lnTo>
                  <a:pt x="195707" y="219824"/>
                </a:lnTo>
                <a:lnTo>
                  <a:pt x="218186" y="201422"/>
                </a:lnTo>
                <a:close/>
              </a:path>
              <a:path w="246380" h="246379">
                <a:moveTo>
                  <a:pt x="203494" y="83197"/>
                </a:moveTo>
                <a:lnTo>
                  <a:pt x="127126" y="83197"/>
                </a:lnTo>
                <a:lnTo>
                  <a:pt x="130937" y="83896"/>
                </a:lnTo>
                <a:lnTo>
                  <a:pt x="134493" y="84963"/>
                </a:lnTo>
                <a:lnTo>
                  <a:pt x="161518" y="112217"/>
                </a:lnTo>
                <a:lnTo>
                  <a:pt x="162433" y="115404"/>
                </a:lnTo>
                <a:lnTo>
                  <a:pt x="163195" y="119303"/>
                </a:lnTo>
                <a:lnTo>
                  <a:pt x="163195" y="127076"/>
                </a:lnTo>
                <a:lnTo>
                  <a:pt x="162433" y="130975"/>
                </a:lnTo>
                <a:lnTo>
                  <a:pt x="161417" y="134518"/>
                </a:lnTo>
                <a:lnTo>
                  <a:pt x="160400" y="138417"/>
                </a:lnTo>
                <a:lnTo>
                  <a:pt x="134493" y="161417"/>
                </a:lnTo>
                <a:lnTo>
                  <a:pt x="130937" y="162471"/>
                </a:lnTo>
                <a:lnTo>
                  <a:pt x="127126" y="163182"/>
                </a:lnTo>
                <a:lnTo>
                  <a:pt x="203489" y="163182"/>
                </a:lnTo>
                <a:lnTo>
                  <a:pt x="203835" y="162471"/>
                </a:lnTo>
                <a:lnTo>
                  <a:pt x="205994" y="157518"/>
                </a:lnTo>
                <a:lnTo>
                  <a:pt x="208153" y="152209"/>
                </a:lnTo>
                <a:lnTo>
                  <a:pt x="209550" y="147256"/>
                </a:lnTo>
                <a:lnTo>
                  <a:pt x="235076" y="144424"/>
                </a:lnTo>
                <a:lnTo>
                  <a:pt x="237109" y="143725"/>
                </a:lnTo>
                <a:lnTo>
                  <a:pt x="239268" y="143014"/>
                </a:lnTo>
                <a:lnTo>
                  <a:pt x="241426" y="141592"/>
                </a:lnTo>
                <a:lnTo>
                  <a:pt x="242824" y="140182"/>
                </a:lnTo>
                <a:lnTo>
                  <a:pt x="245364" y="136283"/>
                </a:lnTo>
                <a:lnTo>
                  <a:pt x="245999" y="134162"/>
                </a:lnTo>
                <a:lnTo>
                  <a:pt x="246380" y="131686"/>
                </a:lnTo>
                <a:lnTo>
                  <a:pt x="246380" y="114693"/>
                </a:lnTo>
                <a:lnTo>
                  <a:pt x="237109" y="102654"/>
                </a:lnTo>
                <a:lnTo>
                  <a:pt x="235076" y="101942"/>
                </a:lnTo>
                <a:lnTo>
                  <a:pt x="209550" y="99123"/>
                </a:lnTo>
                <a:lnTo>
                  <a:pt x="208153" y="94170"/>
                </a:lnTo>
                <a:lnTo>
                  <a:pt x="205994" y="88849"/>
                </a:lnTo>
                <a:lnTo>
                  <a:pt x="203835" y="83896"/>
                </a:lnTo>
                <a:lnTo>
                  <a:pt x="203494" y="83197"/>
                </a:lnTo>
                <a:close/>
              </a:path>
              <a:path w="246380" h="246379">
                <a:moveTo>
                  <a:pt x="131699" y="0"/>
                </a:moveTo>
                <a:lnTo>
                  <a:pt x="114681" y="0"/>
                </a:lnTo>
                <a:lnTo>
                  <a:pt x="112268" y="368"/>
                </a:lnTo>
                <a:lnTo>
                  <a:pt x="99060" y="36817"/>
                </a:lnTo>
                <a:lnTo>
                  <a:pt x="94107" y="38239"/>
                </a:lnTo>
                <a:lnTo>
                  <a:pt x="88900" y="40347"/>
                </a:lnTo>
                <a:lnTo>
                  <a:pt x="83947" y="42481"/>
                </a:lnTo>
                <a:lnTo>
                  <a:pt x="78994" y="44958"/>
                </a:lnTo>
                <a:lnTo>
                  <a:pt x="167386" y="44958"/>
                </a:lnTo>
                <a:lnTo>
                  <a:pt x="162433" y="42481"/>
                </a:lnTo>
                <a:lnTo>
                  <a:pt x="157480" y="40347"/>
                </a:lnTo>
                <a:lnTo>
                  <a:pt x="152273" y="38239"/>
                </a:lnTo>
                <a:lnTo>
                  <a:pt x="147320" y="36817"/>
                </a:lnTo>
                <a:lnTo>
                  <a:pt x="144399" y="11328"/>
                </a:lnTo>
                <a:lnTo>
                  <a:pt x="134112" y="368"/>
                </a:lnTo>
                <a:lnTo>
                  <a:pt x="131699" y="0"/>
                </a:lnTo>
                <a:close/>
              </a:path>
              <a:path w="246380" h="246379">
                <a:moveTo>
                  <a:pt x="195707" y="26555"/>
                </a:moveTo>
                <a:lnTo>
                  <a:pt x="193675" y="26555"/>
                </a:lnTo>
                <a:lnTo>
                  <a:pt x="189357" y="27978"/>
                </a:lnTo>
                <a:lnTo>
                  <a:pt x="187325" y="29375"/>
                </a:lnTo>
                <a:lnTo>
                  <a:pt x="167386" y="44958"/>
                </a:lnTo>
                <a:lnTo>
                  <a:pt x="218186" y="44958"/>
                </a:lnTo>
                <a:lnTo>
                  <a:pt x="195707" y="265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635240" y="3426459"/>
            <a:ext cx="137159" cy="149859"/>
          </a:xfrm>
          <a:custGeom>
            <a:avLst/>
            <a:gdLst/>
            <a:ahLst/>
            <a:cxnLst/>
            <a:rect l="l" t="t" r="r" b="b"/>
            <a:pathLst>
              <a:path w="137159" h="149859">
                <a:moveTo>
                  <a:pt x="98678" y="0"/>
                </a:moveTo>
                <a:lnTo>
                  <a:pt x="72262" y="11302"/>
                </a:lnTo>
                <a:lnTo>
                  <a:pt x="69595" y="13842"/>
                </a:lnTo>
                <a:lnTo>
                  <a:pt x="67563" y="16890"/>
                </a:lnTo>
                <a:lnTo>
                  <a:pt x="65404" y="20065"/>
                </a:lnTo>
                <a:lnTo>
                  <a:pt x="63880" y="23113"/>
                </a:lnTo>
                <a:lnTo>
                  <a:pt x="62356" y="26669"/>
                </a:lnTo>
                <a:lnTo>
                  <a:pt x="61340" y="33908"/>
                </a:lnTo>
                <a:lnTo>
                  <a:pt x="60832" y="37972"/>
                </a:lnTo>
                <a:lnTo>
                  <a:pt x="61340" y="43560"/>
                </a:lnTo>
                <a:lnTo>
                  <a:pt x="62864" y="49275"/>
                </a:lnTo>
                <a:lnTo>
                  <a:pt x="64896" y="54356"/>
                </a:lnTo>
                <a:lnTo>
                  <a:pt x="67563" y="59054"/>
                </a:lnTo>
                <a:lnTo>
                  <a:pt x="0" y="137540"/>
                </a:lnTo>
                <a:lnTo>
                  <a:pt x="7746" y="143128"/>
                </a:lnTo>
                <a:lnTo>
                  <a:pt x="15112" y="149859"/>
                </a:lnTo>
                <a:lnTo>
                  <a:pt x="82550" y="71881"/>
                </a:lnTo>
                <a:lnTo>
                  <a:pt x="114807" y="71881"/>
                </a:lnTo>
                <a:lnTo>
                  <a:pt x="116839" y="70865"/>
                </a:lnTo>
                <a:lnTo>
                  <a:pt x="135000" y="48767"/>
                </a:lnTo>
                <a:lnTo>
                  <a:pt x="136143" y="45212"/>
                </a:lnTo>
                <a:lnTo>
                  <a:pt x="137159" y="37972"/>
                </a:lnTo>
                <a:lnTo>
                  <a:pt x="136651" y="33908"/>
                </a:lnTo>
                <a:lnTo>
                  <a:pt x="136143" y="30225"/>
                </a:lnTo>
                <a:lnTo>
                  <a:pt x="135000" y="26669"/>
                </a:lnTo>
                <a:lnTo>
                  <a:pt x="133984" y="23113"/>
                </a:lnTo>
                <a:lnTo>
                  <a:pt x="120014" y="6731"/>
                </a:lnTo>
                <a:lnTo>
                  <a:pt x="116839" y="4571"/>
                </a:lnTo>
                <a:lnTo>
                  <a:pt x="113791" y="3047"/>
                </a:lnTo>
                <a:lnTo>
                  <a:pt x="106552" y="1015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859">
                <a:moveTo>
                  <a:pt x="114807" y="71881"/>
                </a:moveTo>
                <a:lnTo>
                  <a:pt x="82550" y="71881"/>
                </a:lnTo>
                <a:lnTo>
                  <a:pt x="86232" y="73406"/>
                </a:lnTo>
                <a:lnTo>
                  <a:pt x="90424" y="74421"/>
                </a:lnTo>
                <a:lnTo>
                  <a:pt x="98678" y="75437"/>
                </a:lnTo>
                <a:lnTo>
                  <a:pt x="102869" y="74929"/>
                </a:lnTo>
                <a:lnTo>
                  <a:pt x="110108" y="73913"/>
                </a:lnTo>
                <a:lnTo>
                  <a:pt x="113791" y="72389"/>
                </a:lnTo>
                <a:lnTo>
                  <a:pt x="114807" y="71881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7429500" y="3449320"/>
            <a:ext cx="109220" cy="124460"/>
          </a:xfrm>
          <a:custGeom>
            <a:avLst/>
            <a:gdLst/>
            <a:ahLst/>
            <a:cxnLst/>
            <a:rect l="l" t="t" r="r" b="b"/>
            <a:pathLst>
              <a:path w="109220" h="124460">
                <a:moveTo>
                  <a:pt x="77689" y="72262"/>
                </a:moveTo>
                <a:lnTo>
                  <a:pt x="52577" y="72262"/>
                </a:lnTo>
                <a:lnTo>
                  <a:pt x="93599" y="124459"/>
                </a:lnTo>
                <a:lnTo>
                  <a:pt x="100838" y="118236"/>
                </a:lnTo>
                <a:lnTo>
                  <a:pt x="109220" y="112648"/>
                </a:lnTo>
                <a:lnTo>
                  <a:pt x="77689" y="72262"/>
                </a:lnTo>
                <a:close/>
              </a:path>
              <a:path w="109220" h="124460">
                <a:moveTo>
                  <a:pt x="41148" y="0"/>
                </a:moveTo>
                <a:lnTo>
                  <a:pt x="33274" y="0"/>
                </a:lnTo>
                <a:lnTo>
                  <a:pt x="29591" y="507"/>
                </a:lnTo>
                <a:lnTo>
                  <a:pt x="26034" y="1523"/>
                </a:lnTo>
                <a:lnTo>
                  <a:pt x="22859" y="3047"/>
                </a:lnTo>
                <a:lnTo>
                  <a:pt x="19303" y="4571"/>
                </a:lnTo>
                <a:lnTo>
                  <a:pt x="0" y="34289"/>
                </a:lnTo>
                <a:lnTo>
                  <a:pt x="0" y="42036"/>
                </a:lnTo>
                <a:lnTo>
                  <a:pt x="507" y="45592"/>
                </a:lnTo>
                <a:lnTo>
                  <a:pt x="1524" y="49148"/>
                </a:lnTo>
                <a:lnTo>
                  <a:pt x="3175" y="52196"/>
                </a:lnTo>
                <a:lnTo>
                  <a:pt x="4699" y="55879"/>
                </a:lnTo>
                <a:lnTo>
                  <a:pt x="6730" y="58419"/>
                </a:lnTo>
                <a:lnTo>
                  <a:pt x="8890" y="61467"/>
                </a:lnTo>
                <a:lnTo>
                  <a:pt x="11429" y="64007"/>
                </a:lnTo>
                <a:lnTo>
                  <a:pt x="14097" y="66547"/>
                </a:lnTo>
                <a:lnTo>
                  <a:pt x="17145" y="68579"/>
                </a:lnTo>
                <a:lnTo>
                  <a:pt x="20320" y="70738"/>
                </a:lnTo>
                <a:lnTo>
                  <a:pt x="23368" y="72262"/>
                </a:lnTo>
                <a:lnTo>
                  <a:pt x="27050" y="73278"/>
                </a:lnTo>
                <a:lnTo>
                  <a:pt x="31242" y="74294"/>
                </a:lnTo>
                <a:lnTo>
                  <a:pt x="36449" y="74802"/>
                </a:lnTo>
                <a:lnTo>
                  <a:pt x="42164" y="74802"/>
                </a:lnTo>
                <a:lnTo>
                  <a:pt x="47371" y="73786"/>
                </a:lnTo>
                <a:lnTo>
                  <a:pt x="52577" y="72262"/>
                </a:lnTo>
                <a:lnTo>
                  <a:pt x="77689" y="72262"/>
                </a:lnTo>
                <a:lnTo>
                  <a:pt x="68072" y="59943"/>
                </a:lnTo>
                <a:lnTo>
                  <a:pt x="70739" y="56387"/>
                </a:lnTo>
                <a:lnTo>
                  <a:pt x="72771" y="52704"/>
                </a:lnTo>
                <a:lnTo>
                  <a:pt x="74422" y="48640"/>
                </a:lnTo>
                <a:lnTo>
                  <a:pt x="75438" y="44068"/>
                </a:lnTo>
                <a:lnTo>
                  <a:pt x="75946" y="40512"/>
                </a:lnTo>
                <a:lnTo>
                  <a:pt x="75946" y="32765"/>
                </a:lnTo>
                <a:lnTo>
                  <a:pt x="58800" y="6222"/>
                </a:lnTo>
                <a:lnTo>
                  <a:pt x="55625" y="4063"/>
                </a:lnTo>
                <a:lnTo>
                  <a:pt x="52070" y="2539"/>
                </a:lnTo>
                <a:lnTo>
                  <a:pt x="44703" y="507"/>
                </a:lnTo>
                <a:lnTo>
                  <a:pt x="411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7353300" y="3665220"/>
            <a:ext cx="152400" cy="91440"/>
          </a:xfrm>
          <a:custGeom>
            <a:avLst/>
            <a:gdLst/>
            <a:ahLst/>
            <a:cxnLst/>
            <a:rect l="l" t="t" r="r" b="b"/>
            <a:pathLst>
              <a:path w="152400" h="91439">
                <a:moveTo>
                  <a:pt x="39243" y="16382"/>
                </a:moveTo>
                <a:lnTo>
                  <a:pt x="35686" y="16890"/>
                </a:lnTo>
                <a:lnTo>
                  <a:pt x="32003" y="16890"/>
                </a:lnTo>
                <a:lnTo>
                  <a:pt x="24765" y="18922"/>
                </a:lnTo>
                <a:lnTo>
                  <a:pt x="21717" y="20446"/>
                </a:lnTo>
                <a:lnTo>
                  <a:pt x="18542" y="21970"/>
                </a:lnTo>
                <a:lnTo>
                  <a:pt x="15494" y="2400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715" y="73532"/>
                </a:lnTo>
                <a:lnTo>
                  <a:pt x="7747" y="76072"/>
                </a:lnTo>
                <a:lnTo>
                  <a:pt x="9778" y="79120"/>
                </a:lnTo>
                <a:lnTo>
                  <a:pt x="12953" y="81660"/>
                </a:lnTo>
                <a:lnTo>
                  <a:pt x="36702" y="91439"/>
                </a:lnTo>
                <a:lnTo>
                  <a:pt x="40258" y="91439"/>
                </a:lnTo>
                <a:lnTo>
                  <a:pt x="73405" y="66928"/>
                </a:lnTo>
                <a:lnTo>
                  <a:pt x="75946" y="55117"/>
                </a:lnTo>
                <a:lnTo>
                  <a:pt x="75438" y="49021"/>
                </a:lnTo>
                <a:lnTo>
                  <a:pt x="119730" y="31114"/>
                </a:lnTo>
                <a:lnTo>
                  <a:pt x="68199" y="31114"/>
                </a:lnTo>
                <a:lnTo>
                  <a:pt x="65658" y="28574"/>
                </a:lnTo>
                <a:lnTo>
                  <a:pt x="62992" y="26034"/>
                </a:lnTo>
                <a:lnTo>
                  <a:pt x="46481" y="17398"/>
                </a:lnTo>
                <a:lnTo>
                  <a:pt x="39243" y="16382"/>
                </a:lnTo>
                <a:close/>
              </a:path>
              <a:path w="152400" h="91439">
                <a:moveTo>
                  <a:pt x="144652" y="0"/>
                </a:moveTo>
                <a:lnTo>
                  <a:pt x="68199" y="31114"/>
                </a:lnTo>
                <a:lnTo>
                  <a:pt x="119730" y="31114"/>
                </a:lnTo>
                <a:lnTo>
                  <a:pt x="152400" y="17906"/>
                </a:lnTo>
                <a:lnTo>
                  <a:pt x="147700" y="9143"/>
                </a:lnTo>
                <a:lnTo>
                  <a:pt x="14465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541259" y="3728720"/>
            <a:ext cx="73660" cy="134620"/>
          </a:xfrm>
          <a:custGeom>
            <a:avLst/>
            <a:gdLst/>
            <a:ahLst/>
            <a:cxnLst/>
            <a:rect l="l" t="t" r="r" b="b"/>
            <a:pathLst>
              <a:path w="73660" h="134620">
                <a:moveTo>
                  <a:pt x="30734" y="0"/>
                </a:moveTo>
                <a:lnTo>
                  <a:pt x="28829" y="60070"/>
                </a:lnTo>
                <a:lnTo>
                  <a:pt x="24765" y="61213"/>
                </a:lnTo>
                <a:lnTo>
                  <a:pt x="16637" y="65277"/>
                </a:lnTo>
                <a:lnTo>
                  <a:pt x="13081" y="67817"/>
                </a:lnTo>
                <a:lnTo>
                  <a:pt x="10160" y="70357"/>
                </a:lnTo>
                <a:lnTo>
                  <a:pt x="8128" y="73532"/>
                </a:lnTo>
                <a:lnTo>
                  <a:pt x="5588" y="76580"/>
                </a:lnTo>
                <a:lnTo>
                  <a:pt x="2540" y="82676"/>
                </a:lnTo>
                <a:lnTo>
                  <a:pt x="1524" y="86359"/>
                </a:lnTo>
                <a:lnTo>
                  <a:pt x="508" y="89915"/>
                </a:lnTo>
                <a:lnTo>
                  <a:pt x="72" y="92963"/>
                </a:lnTo>
                <a:lnTo>
                  <a:pt x="0" y="100710"/>
                </a:lnTo>
                <a:lnTo>
                  <a:pt x="508" y="104266"/>
                </a:lnTo>
                <a:lnTo>
                  <a:pt x="23241" y="131571"/>
                </a:lnTo>
                <a:lnTo>
                  <a:pt x="26289" y="133095"/>
                </a:lnTo>
                <a:lnTo>
                  <a:pt x="36830" y="134619"/>
                </a:lnTo>
                <a:lnTo>
                  <a:pt x="43942" y="133603"/>
                </a:lnTo>
                <a:lnTo>
                  <a:pt x="47371" y="132587"/>
                </a:lnTo>
                <a:lnTo>
                  <a:pt x="50926" y="131571"/>
                </a:lnTo>
                <a:lnTo>
                  <a:pt x="73587" y="100710"/>
                </a:lnTo>
                <a:lnTo>
                  <a:pt x="73660" y="92963"/>
                </a:lnTo>
                <a:lnTo>
                  <a:pt x="73151" y="89407"/>
                </a:lnTo>
                <a:lnTo>
                  <a:pt x="47879" y="61213"/>
                </a:lnTo>
                <a:lnTo>
                  <a:pt x="49893" y="1015"/>
                </a:lnTo>
                <a:lnTo>
                  <a:pt x="43942" y="1015"/>
                </a:lnTo>
                <a:lnTo>
                  <a:pt x="30734" y="0"/>
                </a:lnTo>
                <a:close/>
              </a:path>
              <a:path w="73660" h="134620">
                <a:moveTo>
                  <a:pt x="49911" y="507"/>
                </a:moveTo>
                <a:lnTo>
                  <a:pt x="43942" y="1015"/>
                </a:lnTo>
                <a:lnTo>
                  <a:pt x="49893" y="1015"/>
                </a:lnTo>
                <a:lnTo>
                  <a:pt x="49911" y="50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7673340" y="3624579"/>
            <a:ext cx="137159" cy="76200"/>
          </a:xfrm>
          <a:custGeom>
            <a:avLst/>
            <a:gdLst/>
            <a:ahLst/>
            <a:cxnLst/>
            <a:rect l="l" t="t" r="r" b="b"/>
            <a:pathLst>
              <a:path w="137159" h="76200">
                <a:moveTo>
                  <a:pt x="2158" y="16002"/>
                </a:moveTo>
                <a:lnTo>
                  <a:pt x="1524" y="25908"/>
                </a:lnTo>
                <a:lnTo>
                  <a:pt x="0" y="35306"/>
                </a:lnTo>
                <a:lnTo>
                  <a:pt x="61594" y="43053"/>
                </a:lnTo>
                <a:lnTo>
                  <a:pt x="62102" y="47117"/>
                </a:lnTo>
                <a:lnTo>
                  <a:pt x="63626" y="51308"/>
                </a:lnTo>
                <a:lnTo>
                  <a:pt x="65150" y="54483"/>
                </a:lnTo>
                <a:lnTo>
                  <a:pt x="66801" y="58039"/>
                </a:lnTo>
                <a:lnTo>
                  <a:pt x="68833" y="61214"/>
                </a:lnTo>
                <a:lnTo>
                  <a:pt x="71374" y="63754"/>
                </a:lnTo>
                <a:lnTo>
                  <a:pt x="74040" y="66294"/>
                </a:lnTo>
                <a:lnTo>
                  <a:pt x="76580" y="68961"/>
                </a:lnTo>
                <a:lnTo>
                  <a:pt x="97281" y="76200"/>
                </a:lnTo>
                <a:lnTo>
                  <a:pt x="100964" y="76200"/>
                </a:lnTo>
                <a:lnTo>
                  <a:pt x="108203" y="75184"/>
                </a:lnTo>
                <a:lnTo>
                  <a:pt x="111759" y="73533"/>
                </a:lnTo>
                <a:lnTo>
                  <a:pt x="115442" y="72517"/>
                </a:lnTo>
                <a:lnTo>
                  <a:pt x="118999" y="70485"/>
                </a:lnTo>
                <a:lnTo>
                  <a:pt x="122174" y="68453"/>
                </a:lnTo>
                <a:lnTo>
                  <a:pt x="124713" y="65786"/>
                </a:lnTo>
                <a:lnTo>
                  <a:pt x="127253" y="63246"/>
                </a:lnTo>
                <a:lnTo>
                  <a:pt x="129920" y="60706"/>
                </a:lnTo>
                <a:lnTo>
                  <a:pt x="131444" y="57531"/>
                </a:lnTo>
                <a:lnTo>
                  <a:pt x="133476" y="54483"/>
                </a:lnTo>
                <a:lnTo>
                  <a:pt x="134492" y="50800"/>
                </a:lnTo>
                <a:lnTo>
                  <a:pt x="135635" y="47117"/>
                </a:lnTo>
                <a:lnTo>
                  <a:pt x="136651" y="44069"/>
                </a:lnTo>
                <a:lnTo>
                  <a:pt x="137159" y="39878"/>
                </a:lnTo>
                <a:lnTo>
                  <a:pt x="137159" y="36322"/>
                </a:lnTo>
                <a:lnTo>
                  <a:pt x="136143" y="29083"/>
                </a:lnTo>
                <a:lnTo>
                  <a:pt x="134492" y="25400"/>
                </a:lnTo>
                <a:lnTo>
                  <a:pt x="133862" y="23876"/>
                </a:lnTo>
                <a:lnTo>
                  <a:pt x="64134" y="23876"/>
                </a:lnTo>
                <a:lnTo>
                  <a:pt x="2158" y="16002"/>
                </a:lnTo>
                <a:close/>
              </a:path>
              <a:path w="137159" h="76200">
                <a:moveTo>
                  <a:pt x="97281" y="0"/>
                </a:moveTo>
                <a:lnTo>
                  <a:pt x="67817" y="17145"/>
                </a:lnTo>
                <a:lnTo>
                  <a:pt x="65785" y="20193"/>
                </a:lnTo>
                <a:lnTo>
                  <a:pt x="64134" y="23876"/>
                </a:lnTo>
                <a:lnTo>
                  <a:pt x="133862" y="23876"/>
                </a:lnTo>
                <a:lnTo>
                  <a:pt x="132968" y="21717"/>
                </a:lnTo>
                <a:lnTo>
                  <a:pt x="131444" y="18161"/>
                </a:lnTo>
                <a:lnTo>
                  <a:pt x="129412" y="14986"/>
                </a:lnTo>
                <a:lnTo>
                  <a:pt x="126745" y="12446"/>
                </a:lnTo>
                <a:lnTo>
                  <a:pt x="124205" y="9906"/>
                </a:lnTo>
                <a:lnTo>
                  <a:pt x="121665" y="7239"/>
                </a:lnTo>
                <a:lnTo>
                  <a:pt x="118490" y="5715"/>
                </a:lnTo>
                <a:lnTo>
                  <a:pt x="115442" y="3683"/>
                </a:lnTo>
                <a:lnTo>
                  <a:pt x="111759" y="2540"/>
                </a:lnTo>
                <a:lnTo>
                  <a:pt x="104520" y="508"/>
                </a:lnTo>
                <a:lnTo>
                  <a:pt x="100964" y="508"/>
                </a:lnTo>
                <a:lnTo>
                  <a:pt x="9728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60020" cy="160019"/>
          </a:xfrm>
          <a:custGeom>
            <a:avLst/>
            <a:gdLst/>
            <a:ahLst/>
            <a:cxnLst/>
            <a:rect l="l" t="t" r="r" b="b"/>
            <a:pathLst>
              <a:path w="160020" h="160020">
                <a:moveTo>
                  <a:pt x="80009" y="0"/>
                </a:moveTo>
                <a:lnTo>
                  <a:pt x="41782" y="9779"/>
                </a:lnTo>
                <a:lnTo>
                  <a:pt x="9778" y="41656"/>
                </a:lnTo>
                <a:lnTo>
                  <a:pt x="0" y="79756"/>
                </a:lnTo>
                <a:lnTo>
                  <a:pt x="507" y="88011"/>
                </a:lnTo>
                <a:lnTo>
                  <a:pt x="13970" y="124460"/>
                </a:lnTo>
                <a:lnTo>
                  <a:pt x="49022" y="153289"/>
                </a:lnTo>
                <a:lnTo>
                  <a:pt x="56260" y="156464"/>
                </a:lnTo>
                <a:lnTo>
                  <a:pt x="71754" y="159512"/>
                </a:lnTo>
                <a:lnTo>
                  <a:pt x="80009" y="160020"/>
                </a:lnTo>
                <a:lnTo>
                  <a:pt x="88265" y="159512"/>
                </a:lnTo>
                <a:lnTo>
                  <a:pt x="124841" y="146177"/>
                </a:lnTo>
                <a:lnTo>
                  <a:pt x="150749" y="117856"/>
                </a:lnTo>
                <a:lnTo>
                  <a:pt x="160020" y="88011"/>
                </a:lnTo>
                <a:lnTo>
                  <a:pt x="160020" y="72009"/>
                </a:lnTo>
                <a:lnTo>
                  <a:pt x="158496" y="63754"/>
                </a:lnTo>
                <a:lnTo>
                  <a:pt x="156972" y="56134"/>
                </a:lnTo>
                <a:lnTo>
                  <a:pt x="153797" y="48895"/>
                </a:lnTo>
                <a:lnTo>
                  <a:pt x="150749" y="41656"/>
                </a:lnTo>
                <a:lnTo>
                  <a:pt x="118236" y="9779"/>
                </a:lnTo>
                <a:lnTo>
                  <a:pt x="88265" y="508"/>
                </a:lnTo>
                <a:lnTo>
                  <a:pt x="80009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82280" y="3154679"/>
            <a:ext cx="299720" cy="271780"/>
          </a:xfrm>
          <a:custGeom>
            <a:avLst/>
            <a:gdLst/>
            <a:ahLst/>
            <a:cxnLst/>
            <a:rect l="l" t="t" r="r" b="b"/>
            <a:pathLst>
              <a:path w="299720" h="271779">
                <a:moveTo>
                  <a:pt x="157479" y="0"/>
                </a:moveTo>
                <a:lnTo>
                  <a:pt x="142240" y="0"/>
                </a:lnTo>
                <a:lnTo>
                  <a:pt x="134493" y="507"/>
                </a:lnTo>
                <a:lnTo>
                  <a:pt x="84836" y="12192"/>
                </a:lnTo>
                <a:lnTo>
                  <a:pt x="78486" y="15367"/>
                </a:lnTo>
                <a:lnTo>
                  <a:pt x="72263" y="18033"/>
                </a:lnTo>
                <a:lnTo>
                  <a:pt x="65913" y="21589"/>
                </a:lnTo>
                <a:lnTo>
                  <a:pt x="60071" y="25145"/>
                </a:lnTo>
                <a:lnTo>
                  <a:pt x="54610" y="28828"/>
                </a:lnTo>
                <a:lnTo>
                  <a:pt x="49275" y="32893"/>
                </a:lnTo>
                <a:lnTo>
                  <a:pt x="43815" y="36956"/>
                </a:lnTo>
                <a:lnTo>
                  <a:pt x="18034" y="66167"/>
                </a:lnTo>
                <a:lnTo>
                  <a:pt x="1777" y="107568"/>
                </a:lnTo>
                <a:lnTo>
                  <a:pt x="0" y="120142"/>
                </a:lnTo>
                <a:lnTo>
                  <a:pt x="0" y="133603"/>
                </a:lnTo>
                <a:lnTo>
                  <a:pt x="889" y="140843"/>
                </a:lnTo>
                <a:lnTo>
                  <a:pt x="1777" y="147574"/>
                </a:lnTo>
                <a:lnTo>
                  <a:pt x="3683" y="153924"/>
                </a:lnTo>
                <a:lnTo>
                  <a:pt x="5461" y="160655"/>
                </a:lnTo>
                <a:lnTo>
                  <a:pt x="24892" y="196595"/>
                </a:lnTo>
                <a:lnTo>
                  <a:pt x="28955" y="202056"/>
                </a:lnTo>
                <a:lnTo>
                  <a:pt x="38862" y="211962"/>
                </a:lnTo>
                <a:lnTo>
                  <a:pt x="44196" y="216915"/>
                </a:lnTo>
                <a:lnTo>
                  <a:pt x="49656" y="221361"/>
                </a:lnTo>
                <a:lnTo>
                  <a:pt x="46100" y="228092"/>
                </a:lnTo>
                <a:lnTo>
                  <a:pt x="21717" y="258699"/>
                </a:lnTo>
                <a:lnTo>
                  <a:pt x="17652" y="261365"/>
                </a:lnTo>
                <a:lnTo>
                  <a:pt x="13589" y="264159"/>
                </a:lnTo>
                <a:lnTo>
                  <a:pt x="9525" y="266826"/>
                </a:lnTo>
                <a:lnTo>
                  <a:pt x="4952" y="268605"/>
                </a:lnTo>
                <a:lnTo>
                  <a:pt x="0" y="270890"/>
                </a:lnTo>
                <a:lnTo>
                  <a:pt x="2286" y="270890"/>
                </a:lnTo>
                <a:lnTo>
                  <a:pt x="9017" y="271780"/>
                </a:lnTo>
                <a:lnTo>
                  <a:pt x="25273" y="271780"/>
                </a:lnTo>
                <a:lnTo>
                  <a:pt x="69469" y="260095"/>
                </a:lnTo>
                <a:lnTo>
                  <a:pt x="92075" y="243839"/>
                </a:lnTo>
                <a:lnTo>
                  <a:pt x="208152" y="243839"/>
                </a:lnTo>
                <a:lnTo>
                  <a:pt x="214884" y="241172"/>
                </a:lnTo>
                <a:lnTo>
                  <a:pt x="221234" y="238506"/>
                </a:lnTo>
                <a:lnTo>
                  <a:pt x="227456" y="235331"/>
                </a:lnTo>
                <a:lnTo>
                  <a:pt x="233806" y="232156"/>
                </a:lnTo>
                <a:lnTo>
                  <a:pt x="239649" y="228600"/>
                </a:lnTo>
                <a:lnTo>
                  <a:pt x="245110" y="225044"/>
                </a:lnTo>
                <a:lnTo>
                  <a:pt x="250444" y="220980"/>
                </a:lnTo>
                <a:lnTo>
                  <a:pt x="255904" y="216407"/>
                </a:lnTo>
                <a:lnTo>
                  <a:pt x="260858" y="212344"/>
                </a:lnTo>
                <a:lnTo>
                  <a:pt x="265429" y="207390"/>
                </a:lnTo>
                <a:lnTo>
                  <a:pt x="269875" y="202945"/>
                </a:lnTo>
                <a:lnTo>
                  <a:pt x="273939" y="197993"/>
                </a:lnTo>
                <a:lnTo>
                  <a:pt x="292989" y="164719"/>
                </a:lnTo>
                <a:lnTo>
                  <a:pt x="299720" y="120142"/>
                </a:lnTo>
                <a:lnTo>
                  <a:pt x="297942" y="107568"/>
                </a:lnTo>
                <a:lnTo>
                  <a:pt x="284861" y="71500"/>
                </a:lnTo>
                <a:lnTo>
                  <a:pt x="260858" y="41401"/>
                </a:lnTo>
                <a:lnTo>
                  <a:pt x="250444" y="32893"/>
                </a:lnTo>
                <a:lnTo>
                  <a:pt x="245110" y="28828"/>
                </a:lnTo>
                <a:lnTo>
                  <a:pt x="239649" y="25145"/>
                </a:lnTo>
                <a:lnTo>
                  <a:pt x="233806" y="21589"/>
                </a:lnTo>
                <a:lnTo>
                  <a:pt x="227456" y="18033"/>
                </a:lnTo>
                <a:lnTo>
                  <a:pt x="221234" y="15367"/>
                </a:lnTo>
                <a:lnTo>
                  <a:pt x="214884" y="12192"/>
                </a:lnTo>
                <a:lnTo>
                  <a:pt x="165226" y="507"/>
                </a:lnTo>
                <a:lnTo>
                  <a:pt x="157479" y="0"/>
                </a:lnTo>
                <a:close/>
              </a:path>
              <a:path w="299720" h="271779">
                <a:moveTo>
                  <a:pt x="208152" y="243839"/>
                </a:moveTo>
                <a:lnTo>
                  <a:pt x="92075" y="243839"/>
                </a:lnTo>
                <a:lnTo>
                  <a:pt x="105664" y="248412"/>
                </a:lnTo>
                <a:lnTo>
                  <a:pt x="112902" y="249681"/>
                </a:lnTo>
                <a:lnTo>
                  <a:pt x="127253" y="252475"/>
                </a:lnTo>
                <a:lnTo>
                  <a:pt x="134493" y="253364"/>
                </a:lnTo>
                <a:lnTo>
                  <a:pt x="142240" y="253745"/>
                </a:lnTo>
                <a:lnTo>
                  <a:pt x="157479" y="253745"/>
                </a:lnTo>
                <a:lnTo>
                  <a:pt x="201295" y="246125"/>
                </a:lnTo>
                <a:lnTo>
                  <a:pt x="208152" y="24383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101981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101981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101981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9" y="12192"/>
                </a:lnTo>
                <a:lnTo>
                  <a:pt x="3644" y="17780"/>
                </a:lnTo>
                <a:lnTo>
                  <a:pt x="7264" y="22352"/>
                </a:lnTo>
                <a:lnTo>
                  <a:pt x="12700" y="25273"/>
                </a:lnTo>
                <a:lnTo>
                  <a:pt x="69837" y="44704"/>
                </a:lnTo>
                <a:lnTo>
                  <a:pt x="76200" y="45720"/>
                </a:lnTo>
                <a:lnTo>
                  <a:pt x="82537" y="44704"/>
                </a:lnTo>
                <a:lnTo>
                  <a:pt x="139700" y="25273"/>
                </a:lnTo>
                <a:lnTo>
                  <a:pt x="145135" y="22352"/>
                </a:lnTo>
                <a:lnTo>
                  <a:pt x="148755" y="17780"/>
                </a:lnTo>
                <a:lnTo>
                  <a:pt x="151472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00460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248919"/>
                </a:moveTo>
                <a:lnTo>
                  <a:pt x="22034" y="106299"/>
                </a:lnTo>
                <a:lnTo>
                  <a:pt x="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905510" y="516890"/>
            <a:ext cx="383540" cy="457200"/>
          </a:xfrm>
          <a:custGeom>
            <a:avLst/>
            <a:gdLst/>
            <a:ahLst/>
            <a:cxnLst/>
            <a:rect l="l" t="t" r="r" b="b"/>
            <a:pathLst>
              <a:path w="383540" h="457200">
                <a:moveTo>
                  <a:pt x="268122" y="457200"/>
                </a:moveTo>
                <a:lnTo>
                  <a:pt x="272669" y="437261"/>
                </a:lnTo>
                <a:lnTo>
                  <a:pt x="279019" y="418211"/>
                </a:lnTo>
                <a:lnTo>
                  <a:pt x="286296" y="400176"/>
                </a:lnTo>
                <a:lnTo>
                  <a:pt x="294462" y="383794"/>
                </a:lnTo>
                <a:lnTo>
                  <a:pt x="303568" y="368426"/>
                </a:lnTo>
                <a:lnTo>
                  <a:pt x="312635" y="353060"/>
                </a:lnTo>
                <a:lnTo>
                  <a:pt x="332638" y="324104"/>
                </a:lnTo>
                <a:lnTo>
                  <a:pt x="342646" y="309625"/>
                </a:lnTo>
                <a:lnTo>
                  <a:pt x="351713" y="295148"/>
                </a:lnTo>
                <a:lnTo>
                  <a:pt x="374396" y="248031"/>
                </a:lnTo>
                <a:lnTo>
                  <a:pt x="382651" y="201040"/>
                </a:lnTo>
                <a:lnTo>
                  <a:pt x="383540" y="191008"/>
                </a:lnTo>
                <a:lnTo>
                  <a:pt x="378968" y="152146"/>
                </a:lnTo>
                <a:lnTo>
                  <a:pt x="359918" y="99568"/>
                </a:lnTo>
                <a:lnTo>
                  <a:pt x="327190" y="56134"/>
                </a:lnTo>
                <a:lnTo>
                  <a:pt x="282638" y="23622"/>
                </a:lnTo>
                <a:lnTo>
                  <a:pt x="229946" y="3683"/>
                </a:lnTo>
                <a:lnTo>
                  <a:pt x="191770" y="0"/>
                </a:lnTo>
                <a:lnTo>
                  <a:pt x="153593" y="3683"/>
                </a:lnTo>
                <a:lnTo>
                  <a:pt x="117246" y="15367"/>
                </a:lnTo>
                <a:lnTo>
                  <a:pt x="69964" y="43434"/>
                </a:lnTo>
                <a:lnTo>
                  <a:pt x="32727" y="84200"/>
                </a:lnTo>
                <a:lnTo>
                  <a:pt x="9105" y="133985"/>
                </a:lnTo>
                <a:lnTo>
                  <a:pt x="0" y="191008"/>
                </a:lnTo>
                <a:lnTo>
                  <a:pt x="4546" y="229997"/>
                </a:lnTo>
                <a:lnTo>
                  <a:pt x="23621" y="280670"/>
                </a:lnTo>
                <a:lnTo>
                  <a:pt x="50901" y="324104"/>
                </a:lnTo>
                <a:lnTo>
                  <a:pt x="70904" y="353060"/>
                </a:lnTo>
                <a:lnTo>
                  <a:pt x="79971" y="368426"/>
                </a:lnTo>
                <a:lnTo>
                  <a:pt x="89077" y="383794"/>
                </a:lnTo>
                <a:lnTo>
                  <a:pt x="97243" y="400176"/>
                </a:lnTo>
                <a:lnTo>
                  <a:pt x="104521" y="418211"/>
                </a:lnTo>
                <a:lnTo>
                  <a:pt x="110871" y="437261"/>
                </a:lnTo>
                <a:lnTo>
                  <a:pt x="115417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136688" y="725169"/>
            <a:ext cx="53263" cy="248919"/>
          </a:xfrm>
          <a:custGeom>
            <a:avLst/>
            <a:gdLst/>
            <a:ahLst/>
            <a:cxnLst/>
            <a:rect l="l" t="t" r="r" b="b"/>
            <a:pathLst>
              <a:path w="53263" h="248919">
                <a:moveTo>
                  <a:pt x="53263" y="0"/>
                </a:moveTo>
                <a:lnTo>
                  <a:pt x="31229" y="106299"/>
                </a:lnTo>
                <a:lnTo>
                  <a:pt x="0" y="248919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030008" y="717550"/>
            <a:ext cx="134543" cy="27939"/>
          </a:xfrm>
          <a:custGeom>
            <a:avLst/>
            <a:gdLst/>
            <a:ahLst/>
            <a:cxnLst/>
            <a:rect l="l" t="t" r="r" b="b"/>
            <a:pathLst>
              <a:path w="134543" h="27939">
                <a:moveTo>
                  <a:pt x="0" y="2666"/>
                </a:moveTo>
                <a:lnTo>
                  <a:pt x="30911" y="27939"/>
                </a:lnTo>
                <a:lnTo>
                  <a:pt x="61823" y="2666"/>
                </a:lnTo>
                <a:lnTo>
                  <a:pt x="64541" y="888"/>
                </a:lnTo>
                <a:lnTo>
                  <a:pt x="67271" y="0"/>
                </a:lnTo>
                <a:lnTo>
                  <a:pt x="70002" y="888"/>
                </a:lnTo>
                <a:lnTo>
                  <a:pt x="72720" y="2666"/>
                </a:lnTo>
                <a:lnTo>
                  <a:pt x="103632" y="27939"/>
                </a:lnTo>
                <a:lnTo>
                  <a:pt x="134543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101981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335279" y="1841500"/>
            <a:ext cx="264160" cy="264160"/>
          </a:xfrm>
          <a:custGeom>
            <a:avLst/>
            <a:gdLst/>
            <a:ahLst/>
            <a:cxnLst/>
            <a:rect l="l" t="t" r="r" b="b"/>
            <a:pathLst>
              <a:path w="264160" h="264160">
                <a:moveTo>
                  <a:pt x="131826" y="0"/>
                </a:moveTo>
                <a:lnTo>
                  <a:pt x="125183" y="508"/>
                </a:lnTo>
                <a:lnTo>
                  <a:pt x="118554" y="1015"/>
                </a:lnTo>
                <a:lnTo>
                  <a:pt x="111899" y="1524"/>
                </a:lnTo>
                <a:lnTo>
                  <a:pt x="105244" y="3048"/>
                </a:lnTo>
                <a:lnTo>
                  <a:pt x="99123" y="4572"/>
                </a:lnTo>
                <a:lnTo>
                  <a:pt x="93002" y="6096"/>
                </a:lnTo>
                <a:lnTo>
                  <a:pt x="86868" y="8127"/>
                </a:lnTo>
                <a:lnTo>
                  <a:pt x="80721" y="10795"/>
                </a:lnTo>
                <a:lnTo>
                  <a:pt x="74599" y="13335"/>
                </a:lnTo>
                <a:lnTo>
                  <a:pt x="38836" y="38862"/>
                </a:lnTo>
                <a:lnTo>
                  <a:pt x="15836" y="69468"/>
                </a:lnTo>
                <a:lnTo>
                  <a:pt x="8178" y="86868"/>
                </a:lnTo>
                <a:lnTo>
                  <a:pt x="6121" y="92963"/>
                </a:lnTo>
                <a:lnTo>
                  <a:pt x="0" y="125222"/>
                </a:lnTo>
                <a:lnTo>
                  <a:pt x="0" y="132333"/>
                </a:lnTo>
                <a:lnTo>
                  <a:pt x="0" y="138937"/>
                </a:lnTo>
                <a:lnTo>
                  <a:pt x="520" y="145669"/>
                </a:lnTo>
                <a:lnTo>
                  <a:pt x="10210" y="183387"/>
                </a:lnTo>
                <a:lnTo>
                  <a:pt x="30149" y="216154"/>
                </a:lnTo>
                <a:lnTo>
                  <a:pt x="63360" y="245237"/>
                </a:lnTo>
                <a:lnTo>
                  <a:pt x="86868" y="255905"/>
                </a:lnTo>
                <a:lnTo>
                  <a:pt x="93002" y="258063"/>
                </a:lnTo>
                <a:lnTo>
                  <a:pt x="125183" y="264160"/>
                </a:lnTo>
                <a:lnTo>
                  <a:pt x="131826" y="264160"/>
                </a:lnTo>
                <a:lnTo>
                  <a:pt x="138976" y="264160"/>
                </a:lnTo>
                <a:lnTo>
                  <a:pt x="145605" y="263651"/>
                </a:lnTo>
                <a:lnTo>
                  <a:pt x="177292" y="255905"/>
                </a:lnTo>
                <a:lnTo>
                  <a:pt x="183438" y="253873"/>
                </a:lnTo>
                <a:lnTo>
                  <a:pt x="189052" y="251332"/>
                </a:lnTo>
                <a:lnTo>
                  <a:pt x="194652" y="248285"/>
                </a:lnTo>
                <a:lnTo>
                  <a:pt x="200279" y="245237"/>
                </a:lnTo>
                <a:lnTo>
                  <a:pt x="234010" y="216154"/>
                </a:lnTo>
                <a:lnTo>
                  <a:pt x="253415" y="183387"/>
                </a:lnTo>
                <a:lnTo>
                  <a:pt x="255981" y="177800"/>
                </a:lnTo>
                <a:lnTo>
                  <a:pt x="258013" y="171704"/>
                </a:lnTo>
                <a:lnTo>
                  <a:pt x="260070" y="164973"/>
                </a:lnTo>
                <a:lnTo>
                  <a:pt x="261099" y="158876"/>
                </a:lnTo>
                <a:lnTo>
                  <a:pt x="262623" y="152273"/>
                </a:lnTo>
                <a:lnTo>
                  <a:pt x="263131" y="145669"/>
                </a:lnTo>
                <a:lnTo>
                  <a:pt x="263639" y="138937"/>
                </a:lnTo>
                <a:lnTo>
                  <a:pt x="264160" y="132333"/>
                </a:lnTo>
                <a:lnTo>
                  <a:pt x="263639" y="125222"/>
                </a:lnTo>
                <a:lnTo>
                  <a:pt x="263131" y="118491"/>
                </a:lnTo>
                <a:lnTo>
                  <a:pt x="262623" y="111887"/>
                </a:lnTo>
                <a:lnTo>
                  <a:pt x="261099" y="105791"/>
                </a:lnTo>
                <a:lnTo>
                  <a:pt x="260070" y="99060"/>
                </a:lnTo>
                <a:lnTo>
                  <a:pt x="258013" y="92963"/>
                </a:lnTo>
                <a:lnTo>
                  <a:pt x="255981" y="86868"/>
                </a:lnTo>
                <a:lnTo>
                  <a:pt x="253415" y="80772"/>
                </a:lnTo>
                <a:lnTo>
                  <a:pt x="250863" y="75056"/>
                </a:lnTo>
                <a:lnTo>
                  <a:pt x="247802" y="69468"/>
                </a:lnTo>
                <a:lnTo>
                  <a:pt x="244729" y="63881"/>
                </a:lnTo>
                <a:lnTo>
                  <a:pt x="241668" y="58293"/>
                </a:lnTo>
                <a:lnTo>
                  <a:pt x="205905" y="22478"/>
                </a:lnTo>
                <a:lnTo>
                  <a:pt x="194652" y="16383"/>
                </a:lnTo>
                <a:lnTo>
                  <a:pt x="189052" y="13335"/>
                </a:lnTo>
                <a:lnTo>
                  <a:pt x="158381" y="3048"/>
                </a:lnTo>
                <a:lnTo>
                  <a:pt x="152260" y="1524"/>
                </a:lnTo>
                <a:lnTo>
                  <a:pt x="145605" y="1015"/>
                </a:lnTo>
                <a:lnTo>
                  <a:pt x="138976" y="508"/>
                </a:lnTo>
                <a:lnTo>
                  <a:pt x="13182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365785" y="1871979"/>
            <a:ext cx="203149" cy="203200"/>
          </a:xfrm>
          <a:custGeom>
            <a:avLst/>
            <a:gdLst/>
            <a:ahLst/>
            <a:cxnLst/>
            <a:rect l="l" t="t" r="r" b="b"/>
            <a:pathLst>
              <a:path w="203149" h="203200">
                <a:moveTo>
                  <a:pt x="101320" y="0"/>
                </a:moveTo>
                <a:lnTo>
                  <a:pt x="91084" y="508"/>
                </a:lnTo>
                <a:lnTo>
                  <a:pt x="80860" y="2032"/>
                </a:lnTo>
                <a:lnTo>
                  <a:pt x="45021" y="17399"/>
                </a:lnTo>
                <a:lnTo>
                  <a:pt x="17399" y="45085"/>
                </a:lnTo>
                <a:lnTo>
                  <a:pt x="2032" y="81407"/>
                </a:lnTo>
                <a:lnTo>
                  <a:pt x="0" y="101854"/>
                </a:lnTo>
                <a:lnTo>
                  <a:pt x="8166" y="141224"/>
                </a:lnTo>
                <a:lnTo>
                  <a:pt x="29667" y="173482"/>
                </a:lnTo>
                <a:lnTo>
                  <a:pt x="61899" y="194945"/>
                </a:lnTo>
                <a:lnTo>
                  <a:pt x="101320" y="203200"/>
                </a:lnTo>
                <a:lnTo>
                  <a:pt x="140728" y="194945"/>
                </a:lnTo>
                <a:lnTo>
                  <a:pt x="172961" y="173482"/>
                </a:lnTo>
                <a:lnTo>
                  <a:pt x="194983" y="141224"/>
                </a:lnTo>
                <a:lnTo>
                  <a:pt x="203149" y="101854"/>
                </a:lnTo>
                <a:lnTo>
                  <a:pt x="194983" y="62484"/>
                </a:lnTo>
                <a:lnTo>
                  <a:pt x="172961" y="30226"/>
                </a:lnTo>
                <a:lnTo>
                  <a:pt x="140728" y="8255"/>
                </a:lnTo>
                <a:lnTo>
                  <a:pt x="1013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396240" y="1902460"/>
            <a:ext cx="71119" cy="71119"/>
          </a:xfrm>
          <a:custGeom>
            <a:avLst/>
            <a:gdLst/>
            <a:ahLst/>
            <a:cxnLst/>
            <a:rect l="l" t="t" r="r" b="b"/>
            <a:pathLst>
              <a:path w="71119" h="71119">
                <a:moveTo>
                  <a:pt x="0" y="71119"/>
                </a:moveTo>
                <a:lnTo>
                  <a:pt x="520" y="63372"/>
                </a:lnTo>
                <a:lnTo>
                  <a:pt x="1549" y="56768"/>
                </a:lnTo>
                <a:lnTo>
                  <a:pt x="20980" y="20446"/>
                </a:lnTo>
                <a:lnTo>
                  <a:pt x="56794" y="1015"/>
                </a:lnTo>
                <a:lnTo>
                  <a:pt x="63957" y="0"/>
                </a:lnTo>
                <a:lnTo>
                  <a:pt x="7111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48640" y="2062479"/>
            <a:ext cx="129539" cy="127000"/>
          </a:xfrm>
          <a:custGeom>
            <a:avLst/>
            <a:gdLst/>
            <a:ahLst/>
            <a:cxnLst/>
            <a:rect l="l" t="t" r="r" b="b"/>
            <a:pathLst>
              <a:path w="129539" h="127000">
                <a:moveTo>
                  <a:pt x="0" y="21208"/>
                </a:moveTo>
                <a:lnTo>
                  <a:pt x="104457" y="123951"/>
                </a:lnTo>
                <a:lnTo>
                  <a:pt x="105994" y="124968"/>
                </a:lnTo>
                <a:lnTo>
                  <a:pt x="107530" y="125983"/>
                </a:lnTo>
                <a:lnTo>
                  <a:pt x="109562" y="126492"/>
                </a:lnTo>
                <a:lnTo>
                  <a:pt x="111632" y="127000"/>
                </a:lnTo>
                <a:lnTo>
                  <a:pt x="113664" y="126492"/>
                </a:lnTo>
                <a:lnTo>
                  <a:pt x="115201" y="125983"/>
                </a:lnTo>
                <a:lnTo>
                  <a:pt x="117246" y="124968"/>
                </a:lnTo>
                <a:lnTo>
                  <a:pt x="118795" y="123951"/>
                </a:lnTo>
                <a:lnTo>
                  <a:pt x="126466" y="116458"/>
                </a:lnTo>
                <a:lnTo>
                  <a:pt x="128003" y="114934"/>
                </a:lnTo>
                <a:lnTo>
                  <a:pt x="129031" y="112902"/>
                </a:lnTo>
                <a:lnTo>
                  <a:pt x="129539" y="110870"/>
                </a:lnTo>
                <a:lnTo>
                  <a:pt x="129539" y="109346"/>
                </a:lnTo>
                <a:lnTo>
                  <a:pt x="129539" y="107314"/>
                </a:lnTo>
                <a:lnTo>
                  <a:pt x="129031" y="105282"/>
                </a:lnTo>
                <a:lnTo>
                  <a:pt x="128003" y="103758"/>
                </a:lnTo>
                <a:lnTo>
                  <a:pt x="126466" y="101853"/>
                </a:lnTo>
                <a:lnTo>
                  <a:pt x="22529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object 37"/>
          <p:cNvSpPr txBox="1">
            <a:spLocks noGrp="1"/>
          </p:cNvSpPr>
          <p:nvPr>
            <p:ph type="title"/>
          </p:nvPr>
        </p:nvSpPr>
        <p:spPr>
          <a:xfrm>
            <a:off x="2981936" y="259280"/>
            <a:ext cx="5200311" cy="124567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¿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Q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ue</a:t>
            </a:r>
            <a:r>
              <a:rPr sz="4000" spc="-4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es un</a:t>
            </a:r>
            <a:r>
              <a:rPr sz="4000" spc="-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cuadro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de mando?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5325109" y="1308098"/>
            <a:ext cx="3677921" cy="367792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848337" y="1802445"/>
            <a:ext cx="4267199" cy="2777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“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do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eg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al</a:t>
            </a:r>
            <a:r>
              <a:rPr sz="1600" b="1" spc="3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(CMI),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tam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ién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cido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Ba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b="1" spc="-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ed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b="1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rd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b="1" spc="-2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b="1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b="1" spc="-5" dirty="0">
                <a:solidFill>
                  <a:srgbClr val="C5DAEB"/>
                </a:solidFill>
                <a:cs typeface="Calibri"/>
              </a:rPr>
              <a:t>dashboard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he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enta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lecer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bj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”</a:t>
            </a:r>
            <a:r>
              <a:rPr sz="1600" spc="0" dirty="0">
                <a:solidFill>
                  <a:srgbClr val="C5DAEB"/>
                </a:solidFill>
                <a:cs typeface="Sylfaen"/>
              </a:rPr>
              <a:t>1</a:t>
            </a:r>
            <a:endParaRPr sz="1600" dirty="0">
              <a:cs typeface="Sylfaen"/>
            </a:endParaRPr>
          </a:p>
          <a:p>
            <a:pPr marL="285750" indent="-285750" algn="just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387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ero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edes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nit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esta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esa,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av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é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mite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ilt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fecha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p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ú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Arial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1" name="object 39">
            <a:extLst>
              <a:ext uri="{FF2B5EF4-FFF2-40B4-BE49-F238E27FC236}">
                <a16:creationId xmlns:a16="http://schemas.microsoft.com/office/drawing/2014/main" id="{276EC060-7ECE-434C-B583-DBDAB455E74C}"/>
              </a:ext>
            </a:extLst>
          </p:cNvPr>
          <p:cNvSpPr txBox="1"/>
          <p:nvPr/>
        </p:nvSpPr>
        <p:spPr>
          <a:xfrm>
            <a:off x="79692" y="4678204"/>
            <a:ext cx="5200310" cy="615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38735" algn="just">
              <a:lnSpc>
                <a:spcPct val="100000"/>
              </a:lnSpc>
              <a:tabLst>
                <a:tab pos="329565" algn="l"/>
              </a:tabLst>
            </a:pPr>
            <a:r>
              <a:rPr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r>
              <a:rPr lang="es-MX" sz="1200" b="1" u="sng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://</a:t>
            </a:r>
            <a:r>
              <a:rPr sz="1200" b="1" u="sng" spc="-2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ex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</a:t>
            </a:r>
            <a:r>
              <a:rPr sz="1200" b="1" u="sng" spc="-3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u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o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1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ando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_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-2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</a:t>
            </a:r>
            <a:r>
              <a:rPr sz="1200" b="1" u="sng" spc="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</a:t>
            </a:r>
            <a:r>
              <a:rPr sz="1200" b="1" u="sng" spc="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</a:t>
            </a:r>
            <a:r>
              <a:rPr sz="1200" b="1" u="sng" spc="-10" dirty="0">
                <a:solidFill>
                  <a:schemeClr val="accent5">
                    <a:lumMod val="75000"/>
                  </a:schemeClr>
                </a:solidFill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</a:t>
            </a:r>
            <a:r>
              <a:rPr sz="1200" b="1" u="sng" spc="5" dirty="0">
                <a:solidFill>
                  <a:schemeClr val="accent5">
                    <a:lumMod val="75000"/>
                  </a:schemeClr>
                </a:solidFill>
                <a:latin typeface="Arial"/>
                <a:cs typeface="Arial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</a:t>
            </a:r>
            <a:endParaRPr sz="1200" b="1" dirty="0">
              <a:solidFill>
                <a:schemeClr val="accent5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00806" y="1878493"/>
            <a:ext cx="2673351" cy="19645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Ir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298E1FAB-3FEB-4181-9634-627802318A7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9677" y="977852"/>
            <a:ext cx="4403323" cy="403987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07890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5" y="571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56258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6">
            <a:extLst>
              <a:ext uri="{FF2B5EF4-FFF2-40B4-BE49-F238E27FC236}">
                <a16:creationId xmlns:a16="http://schemas.microsoft.com/office/drawing/2014/main" id="{E056B9FB-A1D5-456C-9861-8BAF575593E7}"/>
              </a:ext>
            </a:extLst>
          </p:cNvPr>
          <p:cNvSpPr txBox="1"/>
          <p:nvPr/>
        </p:nvSpPr>
        <p:spPr>
          <a:xfrm>
            <a:off x="1456937" y="1467731"/>
            <a:ext cx="7306063" cy="6918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9E529BAF-07E0-4F6D-BDFA-6917DF4362B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2337" y="2439470"/>
            <a:ext cx="5821045" cy="25050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24686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9288" y="2235925"/>
            <a:ext cx="1802136" cy="139119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156656" y="66557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089849" y="571987"/>
            <a:ext cx="28056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el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547ACB9B-8D3C-41D2-9FF9-5AC880FB06EC}"/>
              </a:ext>
            </a:extLst>
          </p:cNvPr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839" y="1432560"/>
            <a:ext cx="5663326" cy="328168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23202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444497" y="1624504"/>
            <a:ext cx="836422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      Datos Ortopedicos_matrícula.xls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9BB4465-067D-4399-9233-C7523F732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0203" y="2231717"/>
            <a:ext cx="3967592" cy="156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3690305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los rangos: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Clientes, Facturas,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Productos.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DC679FF2-F9EE-4228-B61E-A2D34C2DA2A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89083" y="1570001"/>
            <a:ext cx="496252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298699" y="20320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398778" y="1689449"/>
            <a:ext cx="8265162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las tablas: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b="1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3A3F78D1-0B12-4F93-B998-BB81AB84C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0731" y="2180448"/>
            <a:ext cx="5831024" cy="2322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2230119"/>
            <a:ext cx="4872230" cy="9001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Cálculos en Power </a:t>
            </a:r>
            <a:r>
              <a:rPr lang="es-MX" sz="3600" dirty="0" err="1">
                <a:solidFill>
                  <a:srgbClr val="FFC000"/>
                </a:solidFill>
                <a:latin typeface="Calibri"/>
                <a:cs typeface="Calibri"/>
              </a:rPr>
              <a:t>Pivot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6869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89A523EA-A916-4B50-A45A-A1F2010CAEDB}"/>
              </a:ext>
            </a:extLst>
          </p:cNvPr>
          <p:cNvSpPr txBox="1"/>
          <p:nvPr/>
        </p:nvSpPr>
        <p:spPr>
          <a:xfrm>
            <a:off x="1974723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CD2D29CA-A38F-491A-87EB-255F9617317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7591" y="135609"/>
            <a:ext cx="1477235" cy="1185827"/>
          </a:xfrm>
          <a:prstGeom prst="rect">
            <a:avLst/>
          </a:prstGeom>
        </p:spPr>
      </p:pic>
      <p:sp>
        <p:nvSpPr>
          <p:cNvPr id="27" name="Rectángulo 26">
            <a:extLst>
              <a:ext uri="{FF2B5EF4-FFF2-40B4-BE49-F238E27FC236}">
                <a16:creationId xmlns:a16="http://schemas.microsoft.com/office/drawing/2014/main" id="{B35E6353-24FD-4DDF-84EB-CC6086791A10}"/>
              </a:ext>
            </a:extLst>
          </p:cNvPr>
          <p:cNvSpPr/>
          <p:nvPr/>
        </p:nvSpPr>
        <p:spPr>
          <a:xfrm>
            <a:off x="1924639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Cálculos en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4B3D2DFD-6AB4-4035-B6AD-B33655344B21}"/>
              </a:ext>
            </a:extLst>
          </p:cNvPr>
          <p:cNvSpPr txBox="1"/>
          <p:nvPr/>
        </p:nvSpPr>
        <p:spPr>
          <a:xfrm>
            <a:off x="1963165" y="1632965"/>
            <a:ext cx="6160517" cy="530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</a:t>
            </a:r>
            <a:r>
              <a:rPr spc="0" dirty="0">
                <a:solidFill>
                  <a:srgbClr val="C5DAEB"/>
                </a:solidFill>
                <a:cs typeface="Calibri"/>
              </a:rPr>
              <a:t>lo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s siguientes cálculos en </a:t>
            </a:r>
            <a:r>
              <a:rPr lang="es-MX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:</a:t>
            </a:r>
            <a:endParaRPr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ts val="550"/>
              </a:lnSpc>
              <a:spcBef>
                <a:spcPts val="49"/>
              </a:spcBef>
            </a:pPr>
            <a:endParaRPr dirty="0"/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F860F02B-5E4D-41F2-93BA-B98292C1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7620558"/>
              </p:ext>
            </p:extLst>
          </p:nvPr>
        </p:nvGraphicFramePr>
        <p:xfrm>
          <a:off x="1981791" y="2163826"/>
          <a:ext cx="6248400" cy="181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6661">
                  <a:extLst>
                    <a:ext uri="{9D8B030D-6E8A-4147-A177-3AD203B41FA5}">
                      <a16:colId xmlns:a16="http://schemas.microsoft.com/office/drawing/2014/main" val="1774038816"/>
                    </a:ext>
                  </a:extLst>
                </a:gridCol>
                <a:gridCol w="2133339">
                  <a:extLst>
                    <a:ext uri="{9D8B030D-6E8A-4147-A177-3AD203B41FA5}">
                      <a16:colId xmlns:a16="http://schemas.microsoft.com/office/drawing/2014/main" val="72872387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1589947951"/>
                    </a:ext>
                  </a:extLst>
                </a:gridCol>
              </a:tblGrid>
              <a:tr h="28956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Hoja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Nombre de la columna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Cálculo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59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I</a:t>
                      </a:r>
                      <a:r>
                        <a:rPr sz="1600" b="1" spc="15" dirty="0">
                          <a:latin typeface="+mn-lt"/>
                          <a:cs typeface="Arial"/>
                        </a:rPr>
                        <a:t>m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porte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Cantidad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dirty="0" err="1">
                          <a:latin typeface="+mn-lt"/>
                          <a:cs typeface="Arial"/>
                        </a:rPr>
                        <a:t>Precio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791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b="1" dirty="0">
                          <a:latin typeface="+mn-lt"/>
                        </a:rPr>
                        <a:t>Factura-Producto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 err="1">
                          <a:latin typeface="+mn-lt"/>
                          <a:cs typeface="Arial"/>
                        </a:rPr>
                        <a:t>Descuento</a:t>
                      </a:r>
                      <a:r>
                        <a:rPr lang="es-MX" sz="1600" b="1" dirty="0">
                          <a:latin typeface="+mn-lt"/>
                          <a:cs typeface="Arial"/>
                        </a:rPr>
                        <a:t>$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[Importe]</a:t>
                      </a:r>
                      <a:r>
                        <a:rPr sz="1600" b="1" spc="-5" dirty="0">
                          <a:latin typeface="+mn-lt"/>
                          <a:cs typeface="Arial"/>
                        </a:rPr>
                        <a:t>*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[D</a:t>
                      </a:r>
                      <a:r>
                        <a:rPr sz="1600" b="1" spc="-5" dirty="0" err="1">
                          <a:latin typeface="+mn-lt"/>
                          <a:cs typeface="Arial"/>
                        </a:rPr>
                        <a:t>escuento</a:t>
                      </a:r>
                      <a:r>
                        <a:rPr lang="es-MX" sz="1600" b="1" spc="-5" dirty="0">
                          <a:latin typeface="+mn-lt"/>
                          <a:cs typeface="Arial"/>
                        </a:rPr>
                        <a:t>]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84214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spc="-5" dirty="0">
                          <a:latin typeface="+mn-lt"/>
                          <a:cs typeface="Arial"/>
                        </a:rPr>
                        <a:t>AñoFactura</a:t>
                      </a:r>
                      <a:endParaRPr sz="1600" b="1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sz="1600" b="1" spc="-20" dirty="0">
                          <a:latin typeface="+mn-lt"/>
                          <a:cs typeface="Arial"/>
                        </a:rPr>
                        <a:t>Y</a:t>
                      </a:r>
                      <a:r>
                        <a:rPr lang="es-MX" sz="1600" b="1" spc="-20" dirty="0">
                          <a:latin typeface="+mn-lt"/>
                          <a:cs typeface="Arial"/>
                        </a:rPr>
                        <a:t>EAR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51491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sz="1600" b="1" dirty="0">
                          <a:latin typeface="+mn-lt"/>
                        </a:rPr>
                        <a:t>Factura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6995" algn="ctr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+mn-lt"/>
                          <a:cs typeface="Arial"/>
                        </a:rPr>
                        <a:t>MesFactura</a:t>
                      </a: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87630" algn="ctr">
                        <a:lnSpc>
                          <a:spcPct val="100000"/>
                        </a:lnSpc>
                      </a:pPr>
                      <a:r>
                        <a:rPr lang="es-MX" sz="1600" b="1" dirty="0">
                          <a:latin typeface="+mn-lt"/>
                          <a:cs typeface="Arial"/>
                        </a:rPr>
                        <a:t>MONTH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(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[</a:t>
                      </a:r>
                      <a:r>
                        <a:rPr sz="1600" b="1" spc="0" dirty="0" err="1">
                          <a:latin typeface="+mn-lt"/>
                          <a:cs typeface="Arial"/>
                        </a:rPr>
                        <a:t>Fecha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 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Factura</a:t>
                      </a:r>
                      <a:r>
                        <a:rPr lang="es-MX" sz="1600" b="1" spc="0" dirty="0">
                          <a:latin typeface="+mn-lt"/>
                          <a:cs typeface="Arial"/>
                        </a:rPr>
                        <a:t>]</a:t>
                      </a:r>
                      <a:r>
                        <a:rPr sz="1600" b="1" spc="0" dirty="0">
                          <a:latin typeface="+mn-lt"/>
                          <a:cs typeface="Arial"/>
                        </a:rPr>
                        <a:t>)</a:t>
                      </a:r>
                      <a:endParaRPr sz="1600" b="1" dirty="0">
                        <a:latin typeface="+mn-lt"/>
                        <a:cs typeface="Arial"/>
                      </a:endParaRPr>
                    </a:p>
                  </a:txBody>
                  <a:tcPr marL="0" marR="0" marT="0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4188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27475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Relaciones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9505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20974" y="441324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14">
            <a:extLst>
              <a:ext uri="{FF2B5EF4-FFF2-40B4-BE49-F238E27FC236}">
                <a16:creationId xmlns:a16="http://schemas.microsoft.com/office/drawing/2014/main" id="{72AC1B0F-E92E-4E91-A4C7-767790042439}"/>
              </a:ext>
            </a:extLst>
          </p:cNvPr>
          <p:cNvSpPr txBox="1"/>
          <p:nvPr/>
        </p:nvSpPr>
        <p:spPr>
          <a:xfrm>
            <a:off x="989348" y="1352550"/>
            <a:ext cx="7336817" cy="1036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dad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puedan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elec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r,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ontr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rma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encuentren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ais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otra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4584321" y="2073421"/>
            <a:ext cx="4483479" cy="29916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1" name="object 14">
            <a:extLst>
              <a:ext uri="{FF2B5EF4-FFF2-40B4-BE49-F238E27FC236}">
                <a16:creationId xmlns:a16="http://schemas.microsoft.com/office/drawing/2014/main" id="{D79B1BCF-DCC8-4DCE-9377-04AFB6772AFE}"/>
              </a:ext>
            </a:extLst>
          </p:cNvPr>
          <p:cNvSpPr txBox="1"/>
          <p:nvPr/>
        </p:nvSpPr>
        <p:spPr>
          <a:xfrm>
            <a:off x="997193" y="2286308"/>
            <a:ext cx="3382676" cy="22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330200" marR="12700" indent="-31750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</a:t>
            </a:r>
            <a:r>
              <a:rPr sz="1600" b="1" spc="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ó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una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ón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esta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 </a:t>
            </a:r>
            <a:r>
              <a:rPr sz="1600" spc="-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  </a:t>
            </a:r>
            <a:r>
              <a:rPr sz="1600" spc="-1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campos  </a:t>
            </a:r>
            <a:r>
              <a:rPr sz="1600" spc="-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comunes (c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umn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dos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tab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permite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tomar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tos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ra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el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neces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cer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fil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tro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2473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67583" y="2852100"/>
            <a:ext cx="1690117" cy="8166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00"/>
              </a:lnSpc>
            </a:pP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v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ar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ower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ivot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on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ct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l o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igen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d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031489" y="590550"/>
            <a:ext cx="3390900" cy="648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dirty="0">
                <a:solidFill>
                  <a:srgbClr val="18BAD4"/>
                </a:solidFill>
                <a:latin typeface="Calibri"/>
                <a:cs typeface="Calibri"/>
              </a:rPr>
              <a:t>Pr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so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 seguir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0" y="1004569"/>
                </a:moveTo>
                <a:lnTo>
                  <a:pt x="584860" y="0"/>
                </a:lnTo>
                <a:lnTo>
                  <a:pt x="1523364" y="0"/>
                </a:lnTo>
                <a:lnTo>
                  <a:pt x="2108200" y="1004569"/>
                </a:lnTo>
                <a:lnTo>
                  <a:pt x="1523364" y="2009139"/>
                </a:lnTo>
                <a:lnTo>
                  <a:pt x="584860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200" y="2792095"/>
            <a:ext cx="1447800" cy="9988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2540" algn="ctr">
              <a:lnSpc>
                <a:spcPct val="100000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Depur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 preparar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archi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vo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uente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4813300" y="2133600"/>
            <a:ext cx="2110740" cy="2009139"/>
          </a:xfrm>
          <a:custGeom>
            <a:avLst/>
            <a:gdLst/>
            <a:ahLst/>
            <a:cxnLst/>
            <a:rect l="l" t="t" r="r" b="b"/>
            <a:pathLst>
              <a:path w="2110740" h="2009139">
                <a:moveTo>
                  <a:pt x="0" y="1004569"/>
                </a:moveTo>
                <a:lnTo>
                  <a:pt x="584835" y="0"/>
                </a:lnTo>
                <a:lnTo>
                  <a:pt x="1525904" y="0"/>
                </a:lnTo>
                <a:lnTo>
                  <a:pt x="2110740" y="1004569"/>
                </a:lnTo>
                <a:lnTo>
                  <a:pt x="1525904" y="2009139"/>
                </a:lnTo>
                <a:lnTo>
                  <a:pt x="584835" y="2009139"/>
                </a:lnTo>
                <a:lnTo>
                  <a:pt x="0" y="1004569"/>
                </a:lnTo>
                <a:close/>
              </a:path>
            </a:pathLst>
          </a:custGeom>
          <a:ln w="10160">
            <a:solidFill>
              <a:srgbClr val="18BAD4"/>
            </a:solidFill>
            <a:prstDash val="dash"/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106670" y="2852100"/>
            <a:ext cx="1598930" cy="75501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0" algn="ctr">
              <a:lnSpc>
                <a:spcPct val="100099"/>
              </a:lnSpc>
            </a:pPr>
            <a:r>
              <a:rPr lang="es-MX" sz="1600" b="1" spc="-10" dirty="0">
                <a:solidFill>
                  <a:srgbClr val="C5DAEB"/>
                </a:solidFill>
                <a:latin typeface="Calibri"/>
                <a:cs typeface="Calibri"/>
              </a:rPr>
              <a:t>Cálculos, r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lang="es-MX" sz="1600" b="1" spc="0" dirty="0">
                <a:solidFill>
                  <a:srgbClr val="C5DAEB"/>
                </a:solidFill>
                <a:latin typeface="Calibri"/>
                <a:cs typeface="Calibri"/>
              </a:rPr>
              <a:t> 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jerarqu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ía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endParaRPr sz="1600" b="1" dirty="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358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5" y="0"/>
                </a:moveTo>
                <a:lnTo>
                  <a:pt x="584834" y="0"/>
                </a:lnTo>
                <a:lnTo>
                  <a:pt x="0" y="1004569"/>
                </a:lnTo>
                <a:lnTo>
                  <a:pt x="584834" y="2009139"/>
                </a:lnTo>
                <a:lnTo>
                  <a:pt x="1523365" y="2009139"/>
                </a:lnTo>
                <a:lnTo>
                  <a:pt x="2108200" y="1004569"/>
                </a:lnTo>
                <a:lnTo>
                  <a:pt x="15233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7279640" y="2800350"/>
            <a:ext cx="171196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indent="-635" algn="ctr">
              <a:lnSpc>
                <a:spcPct val="100099"/>
              </a:lnSpc>
            </a:pPr>
            <a:r>
              <a:rPr sz="1600" b="1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liz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os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g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cos</a:t>
            </a:r>
            <a:r>
              <a:rPr sz="1600" b="1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con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segm</a:t>
            </a:r>
            <a:r>
              <a:rPr sz="1600" b="1" spc="-15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600" b="1" spc="-5" dirty="0" err="1">
                <a:solidFill>
                  <a:srgbClr val="C5DAEB"/>
                </a:solidFill>
                <a:latin typeface="Calibri"/>
                <a:cs typeface="Calibri"/>
              </a:rPr>
              <a:t>ta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 err="1">
                <a:solidFill>
                  <a:srgbClr val="C5DAEB"/>
                </a:solidFill>
                <a:latin typeface="Calibri"/>
                <a:cs typeface="Calibri"/>
              </a:rPr>
              <a:t>ón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sz="1600" b="1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tos</a:t>
            </a:r>
            <a:r>
              <a:rPr sz="1600" b="1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600" b="1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600" b="1" spc="5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sz="1600" b="1" spc="-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de 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600" b="1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600" b="1" spc="-10" dirty="0">
                <a:solidFill>
                  <a:srgbClr val="C5DAEB"/>
                </a:solidFill>
                <a:latin typeface="Calibri"/>
                <a:cs typeface="Calibri"/>
              </a:rPr>
              <a:t>empo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1" name="object 25">
            <a:extLst>
              <a:ext uri="{FF2B5EF4-FFF2-40B4-BE49-F238E27FC236}">
                <a16:creationId xmlns:a16="http://schemas.microsoft.com/office/drawing/2014/main" id="{312D3E62-47BE-48A8-9BE7-90AECD233B40}"/>
              </a:ext>
            </a:extLst>
          </p:cNvPr>
          <p:cNvSpPr txBox="1"/>
          <p:nvPr/>
        </p:nvSpPr>
        <p:spPr>
          <a:xfrm>
            <a:off x="990600" y="2336800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sz="24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2" name="object 25">
            <a:extLst>
              <a:ext uri="{FF2B5EF4-FFF2-40B4-BE49-F238E27FC236}">
                <a16:creationId xmlns:a16="http://schemas.microsoft.com/office/drawing/2014/main" id="{17F10200-653B-46D8-9AB7-66BB0C8CCD3B}"/>
              </a:ext>
            </a:extLst>
          </p:cNvPr>
          <p:cNvSpPr txBox="1"/>
          <p:nvPr/>
        </p:nvSpPr>
        <p:spPr>
          <a:xfrm>
            <a:off x="3352800" y="2343150"/>
            <a:ext cx="4572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3" name="object 25">
            <a:extLst>
              <a:ext uri="{FF2B5EF4-FFF2-40B4-BE49-F238E27FC236}">
                <a16:creationId xmlns:a16="http://schemas.microsoft.com/office/drawing/2014/main" id="{4E106B39-8C67-4647-B35C-B4692DD141CA}"/>
              </a:ext>
            </a:extLst>
          </p:cNvPr>
          <p:cNvSpPr txBox="1"/>
          <p:nvPr/>
        </p:nvSpPr>
        <p:spPr>
          <a:xfrm>
            <a:off x="5678170" y="2371725"/>
            <a:ext cx="381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4" name="object 25">
            <a:extLst>
              <a:ext uri="{FF2B5EF4-FFF2-40B4-BE49-F238E27FC236}">
                <a16:creationId xmlns:a16="http://schemas.microsoft.com/office/drawing/2014/main" id="{3B8A75E5-B588-4014-9BA2-4577873D1E7B}"/>
              </a:ext>
            </a:extLst>
          </p:cNvPr>
          <p:cNvSpPr txBox="1"/>
          <p:nvPr/>
        </p:nvSpPr>
        <p:spPr>
          <a:xfrm>
            <a:off x="7696200" y="2336800"/>
            <a:ext cx="762000" cy="3873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24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192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247" y="1432560"/>
            <a:ext cx="5093399" cy="359077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81219" y="1315780"/>
            <a:ext cx="2660961" cy="269487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850"/>
              </a:lnSpc>
              <a:spcBef>
                <a:spcPts val="8"/>
              </a:spcBef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si realiza una búsqueda de un pedido que realizó el cliente: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Juan González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al filtrar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a esa persona se puede ver que es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C101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filtraría los pedidos de ese cliente: mostraría solamente el 1 y 6.</a:t>
            </a: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128492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1295400" y="393048"/>
            <a:ext cx="7533173" cy="91122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08204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iones</a:t>
            </a:r>
            <a:r>
              <a:rPr sz="4000" spc="-5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entre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las 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tablas</a:t>
            </a:r>
            <a:endParaRPr sz="1600" dirty="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5">
            <a:extLst>
              <a:ext uri="{FF2B5EF4-FFF2-40B4-BE49-F238E27FC236}">
                <a16:creationId xmlns:a16="http://schemas.microsoft.com/office/drawing/2014/main" id="{77FA4BB0-8BFC-4939-906C-2DD0E30EBD80}"/>
              </a:ext>
            </a:extLst>
          </p:cNvPr>
          <p:cNvSpPr/>
          <p:nvPr/>
        </p:nvSpPr>
        <p:spPr>
          <a:xfrm>
            <a:off x="3943676" y="1276350"/>
            <a:ext cx="5107933" cy="378207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  <p:sp>
        <p:nvSpPr>
          <p:cNvPr id="22" name="object 14">
            <a:extLst>
              <a:ext uri="{FF2B5EF4-FFF2-40B4-BE49-F238E27FC236}">
                <a16:creationId xmlns:a16="http://schemas.microsoft.com/office/drawing/2014/main" id="{B3DDF536-D54E-473F-9668-8176830A4E05}"/>
              </a:ext>
            </a:extLst>
          </p:cNvPr>
          <p:cNvSpPr txBox="1"/>
          <p:nvPr/>
        </p:nvSpPr>
        <p:spPr>
          <a:xfrm>
            <a:off x="936104" y="1276350"/>
            <a:ext cx="2786838" cy="34378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85750" indent="-285750">
              <a:lnSpc>
                <a:spcPts val="850"/>
              </a:lnSpc>
              <a:spcBef>
                <a:spcPts val="8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Cada  tabla  debe  tener  un 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campo  llave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 el  cual  debe  ser  único,  es  decir,  no  se  debe repetir, y  no  estar  vacío.  Ese  campo  llave  va  a  servir  para  relacionar  las  tablas.  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Por ejemplo,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el campo llave seria: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NoCliente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en la tabla de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Pedidos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el campo llave sería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NoPedido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D3CEA63A-8565-4CAD-89DC-38074275DC2A}"/>
              </a:ext>
            </a:extLst>
          </p:cNvPr>
          <p:cNvSpPr/>
          <p:nvPr/>
        </p:nvSpPr>
        <p:spPr>
          <a:xfrm>
            <a:off x="4114800" y="1304274"/>
            <a:ext cx="914400" cy="157227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C6F97A01-B057-458F-B657-0050B499BD2D}"/>
              </a:ext>
            </a:extLst>
          </p:cNvPr>
          <p:cNvSpPr/>
          <p:nvPr/>
        </p:nvSpPr>
        <p:spPr>
          <a:xfrm>
            <a:off x="4111781" y="3105150"/>
            <a:ext cx="914400" cy="1793246"/>
          </a:xfrm>
          <a:prstGeom prst="rect">
            <a:avLst/>
          </a:prstGeom>
          <a:noFill/>
          <a:ln w="508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70405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98419" y="682751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335" y="3561508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48335" y="1250579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86861" y="2083504"/>
            <a:ext cx="6153375" cy="192854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Vista de diagrama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indent="-342900" algn="just">
              <a:lnSpc>
                <a:spcPct val="10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spc="-20" dirty="0">
                <a:solidFill>
                  <a:srgbClr val="FFC000"/>
                </a:solidFill>
                <a:cs typeface="Calibri"/>
              </a:rPr>
              <a:t>Relaciona las tablas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acuerdo  al campo llave de cada tabla (es el primer campo en cada una de ellas).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03666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36238"/>
            <a:ext cx="7802881" cy="15820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Relaciona los campos de las siguientes Tablas:</a:t>
            </a:r>
          </a:p>
          <a:p>
            <a:pPr marL="12700">
              <a:lnSpc>
                <a:spcPct val="100000"/>
              </a:lnSpc>
            </a:pPr>
            <a:endParaRPr lang="es-MX" sz="1600" spc="0" dirty="0">
              <a:solidFill>
                <a:srgbClr val="C5DAEB"/>
              </a:solidFill>
              <a:cs typeface="Calibri"/>
            </a:endParaRP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>
              <a:buFont typeface="Wingdings" panose="05000000000000000000" pitchFamily="2" charset="2"/>
              <a:buChar char="q"/>
            </a:pP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con el </a:t>
            </a:r>
            <a:r>
              <a:rPr lang="es-MX" sz="1600" b="1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Factura-Producto.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37179B-9B28-4A83-98D4-B4276E1FDA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907893"/>
            <a:ext cx="9144000" cy="22356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Relaciones entre las tablas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69393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66950"/>
            <a:ext cx="4643630" cy="9906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Jerarquías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89562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3038281" y="141996"/>
            <a:ext cx="5519928" cy="1245670"/>
          </a:xfrm>
          <a:prstGeom prst="rect">
            <a:avLst/>
          </a:prstGeom>
        </p:spPr>
        <p:txBody>
          <a:bodyPr vert="horz" wrap="square" lIns="0" tIns="103098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 err="1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ar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lang="es-MX" sz="4000" spc="-10" dirty="0">
                <a:solidFill>
                  <a:srgbClr val="18BAD4"/>
                </a:solidFill>
                <a:latin typeface="Calibri"/>
                <a:cs typeface="Calibri"/>
              </a:rPr>
              <a:t>una </a:t>
            </a:r>
            <a:r>
              <a:rPr sz="4000" spc="-10" dirty="0" err="1">
                <a:solidFill>
                  <a:srgbClr val="18BAD4"/>
                </a:solidFill>
                <a:latin typeface="Calibri"/>
                <a:cs typeface="Calibri"/>
              </a:rPr>
              <a:t>j</a:t>
            </a:r>
            <a:r>
              <a:rPr sz="4000" spc="-15" dirty="0" err="1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 err="1">
                <a:solidFill>
                  <a:srgbClr val="18BAD4"/>
                </a:solidFill>
                <a:latin typeface="Calibri"/>
                <a:cs typeface="Calibri"/>
              </a:rPr>
              <a:t>ra</a:t>
            </a:r>
            <a:r>
              <a:rPr sz="4000" spc="-5" dirty="0" err="1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0" dirty="0" err="1">
                <a:solidFill>
                  <a:srgbClr val="18BAD4"/>
                </a:solidFill>
                <a:latin typeface="Calibri"/>
                <a:cs typeface="Calibri"/>
              </a:rPr>
              <a:t>quía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59594" y="1247882"/>
            <a:ext cx="6926827" cy="32918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30200" marR="13335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fo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car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delo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ot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rq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,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,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uede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ía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1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ng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aís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te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up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 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egi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ón,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estado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uda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550"/>
              </a:lnSpc>
              <a:spcBef>
                <a:spcPts val="47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335" indent="-317500" algn="just">
              <a:lnSpc>
                <a:spcPct val="100099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Un</a:t>
            </a:r>
            <a:r>
              <a:rPr sz="160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r</a:t>
            </a:r>
            <a:r>
              <a:rPr sz="1600" b="1" spc="1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b="1" spc="15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cu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</a:t>
            </a:r>
            <a:r>
              <a:rPr sz="1600" spc="1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em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1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me </a:t>
            </a:r>
            <a:r>
              <a:rPr sz="1600" spc="-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 </a:t>
            </a:r>
            <a:r>
              <a:rPr sz="1600" spc="-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-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ower </a:t>
            </a:r>
            <a:r>
              <a:rPr sz="1600" spc="-15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w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qu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</a:t>
            </a:r>
            <a:r>
              <a:rPr sz="1600" spc="-6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eto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-7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 </a:t>
            </a:r>
            <a:r>
              <a:rPr sz="1600" spc="-7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ías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ci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itan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ecc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ó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pla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ento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as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comu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nes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in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4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din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á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  <a:p>
            <a:pPr marL="285750" indent="-285750">
              <a:lnSpc>
                <a:spcPts val="600"/>
              </a:lnSpc>
              <a:spcBef>
                <a:spcPts val="3"/>
              </a:spcBef>
              <a:buFont typeface="Wingdings" panose="05000000000000000000" pitchFamily="2" charset="2"/>
              <a:buChar char="v"/>
            </a:pPr>
            <a:endParaRPr sz="1600" dirty="0"/>
          </a:p>
          <a:p>
            <a:pPr marL="330200" marR="13970" indent="-317500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29565" algn="l"/>
              </a:tabLs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8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j</a:t>
            </a:r>
            <a:r>
              <a:rPr sz="1600" b="1" spc="-10" dirty="0">
                <a:solidFill>
                  <a:srgbClr val="FFC000"/>
                </a:solidFill>
                <a:cs typeface="Calibri"/>
              </a:rPr>
              <a:t>er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ar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q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u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ía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be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cam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del</a:t>
            </a:r>
            <a:r>
              <a:rPr sz="1600" spc="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9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al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ue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(Cat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-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eg</a:t>
            </a:r>
            <a:r>
              <a:rPr sz="1600" spc="-25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)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emp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amili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a,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ñ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mes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4544" y="110109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una jerarquía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0" name="Imagen 29">
            <a:extLst>
              <a:ext uri="{FF2B5EF4-FFF2-40B4-BE49-F238E27FC236}">
                <a16:creationId xmlns:a16="http://schemas.microsoft.com/office/drawing/2014/main" id="{F49B866E-E37A-436D-BEB7-5D24E9DC13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7629" y="1843277"/>
            <a:ext cx="2724150" cy="2762250"/>
          </a:xfrm>
          <a:prstGeom prst="rect">
            <a:avLst/>
          </a:prstGeom>
        </p:spPr>
      </p:pic>
      <p:sp>
        <p:nvSpPr>
          <p:cNvPr id="31" name="object 15">
            <a:extLst>
              <a:ext uri="{FF2B5EF4-FFF2-40B4-BE49-F238E27FC236}">
                <a16:creationId xmlns:a16="http://schemas.microsoft.com/office/drawing/2014/main" id="{F2364D12-9A7B-4E8C-8E89-2BC4E19E238B}"/>
              </a:ext>
            </a:extLst>
          </p:cNvPr>
          <p:cNvSpPr txBox="1"/>
          <p:nvPr/>
        </p:nvSpPr>
        <p:spPr>
          <a:xfrm>
            <a:off x="2596996" y="2202867"/>
            <a:ext cx="3422804" cy="124930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Crea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u</a:t>
            </a:r>
            <a:r>
              <a:rPr lang="es-MX" dirty="0">
                <a:solidFill>
                  <a:srgbClr val="C5DAEB"/>
                </a:solidFill>
                <a:cs typeface="Calibri"/>
              </a:rPr>
              <a:t>ía</a:t>
            </a:r>
            <a:r>
              <a:rPr lang="es-MX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pc="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ñ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2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pc="-1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pc="5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M</a:t>
            </a:r>
            <a:r>
              <a:rPr lang="es-MX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sFact</a:t>
            </a:r>
            <a:r>
              <a:rPr lang="es-MX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lang="es-MX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b="1" spc="-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pc="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nómbrala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ñoM</a:t>
            </a:r>
            <a:r>
              <a:rPr lang="es-MX" b="1" spc="-10" dirty="0" err="1">
                <a:solidFill>
                  <a:srgbClr val="FFC000"/>
                </a:solidFill>
                <a:cs typeface="Calibri"/>
              </a:rPr>
              <a:t>es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63058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32613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306658" y="-84890"/>
            <a:ext cx="5519928" cy="1245670"/>
          </a:xfrm>
          <a:prstGeom prst="rect">
            <a:avLst/>
          </a:prstGeom>
        </p:spPr>
        <p:txBody>
          <a:bodyPr vert="horz" wrap="square" lIns="0" tIns="36802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alizar</a:t>
            </a:r>
            <a:r>
              <a:rPr sz="4000" spc="-5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Gráfi</a:t>
            </a:r>
            <a:r>
              <a:rPr sz="4000" spc="10" dirty="0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os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32518" y="1160780"/>
            <a:ext cx="6354282" cy="7497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tabLst>
                <a:tab pos="328613" algn="l"/>
                <a:tab pos="161925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cl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el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menú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 err="1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 err="1">
                <a:solidFill>
                  <a:srgbClr val="FFC000"/>
                </a:solidFill>
                <a:latin typeface="Calibri"/>
                <a:cs typeface="Calibri"/>
              </a:rPr>
              <a:t>icio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selecc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b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ámica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esc</a:t>
            </a:r>
            <a:r>
              <a:rPr sz="1800" spc="-15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la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sz="1800" spc="3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din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deseas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3634" y="1958324"/>
            <a:ext cx="5085080" cy="2961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8" y="1418561"/>
            <a:ext cx="6012181" cy="275338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dos gráficos verticales: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1.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469900" lvl="1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b="1" dirty="0">
                <a:solidFill>
                  <a:srgbClr val="FFFF00"/>
                </a:solidFill>
                <a:cs typeface="Calibri"/>
              </a:rPr>
              <a:t>Gráfico 2.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5 clientes que más compraron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que por color se pueda distinguir cuánto compraron por cada forma de pago. </a:t>
            </a:r>
          </a:p>
          <a:p>
            <a:pPr marL="12700" algn="just"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       Agregue diseño, título, etiquetas de datos y títulos en los ejes.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269459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94030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63378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1201614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898141"/>
            <a:ext cx="6094350" cy="17404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columnas 3D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muestre: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 del importe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de la Factura 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indent="-3429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total de descuento$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1270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datos, título en los ejes. </a:t>
            </a:r>
          </a:p>
        </p:txBody>
      </p:sp>
    </p:spTree>
    <p:extLst>
      <p:ext uri="{BB962C8B-B14F-4D97-AF65-F5344CB8AC3E}">
        <p14:creationId xmlns:p14="http://schemas.microsoft.com/office/powerpoint/2010/main" val="3867918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342483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primer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1.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un gráfico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Columnas 3D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98F934B-7C94-4A04-94BA-CD0F1BDA8F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0235" y="2752089"/>
            <a:ext cx="60674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0112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5262" y="1898715"/>
            <a:ext cx="2737285" cy="2586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TipoCliente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 el campo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543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3264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A7701E0-97E5-4867-97D6-813A32FB5A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80754" y="1803347"/>
            <a:ext cx="5825591" cy="3206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2183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551180" y="1737529"/>
            <a:ext cx="4159942" cy="25297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Promedio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762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7C2D494-18C5-4131-9742-0B7F2A82F9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09241" y="1799898"/>
            <a:ext cx="3973138" cy="2629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54339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9789" y="2162018"/>
            <a:ext cx="3639821" cy="146510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la operación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Suma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Promedio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36EC0CC-0E4D-49B0-9D78-1DD2E09CEB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1191" y="1110460"/>
            <a:ext cx="38671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7467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450746"/>
            <a:ext cx="6403664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del Importe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Promedio del importe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5AE1BB29-9F9A-4AED-B0C2-9E6A5B1733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1895475"/>
            <a:ext cx="604837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970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00200" y="1337539"/>
            <a:ext cx="6924040" cy="75452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también el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Total de Descuento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x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campo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Descuento$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Total de Descuento$ x tipo de cliente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006619C-F9F3-4911-9395-3BB4734F5F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16" y="2252605"/>
            <a:ext cx="8999987" cy="2819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492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44725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A22ED3-DF9F-4506-B21D-01D024AD17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1606284"/>
            <a:ext cx="5819775" cy="3393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74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(Encima del gráfico).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9F0AADD4-0CCC-47F5-9E89-EAC32D6DCA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93898" y="2035014"/>
            <a:ext cx="6057902" cy="2836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691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683637" y="18388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7562" y="194915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23819" y="586216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652395" y="1542211"/>
            <a:ext cx="6070982" cy="6493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sOr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pe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ic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DatosOrtopedicos_Matricula.xls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y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z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g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uiente:</a:t>
            </a:r>
            <a:endParaRPr sz="1600" dirty="0">
              <a:cs typeface="Calibri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294CE51D-0826-4486-A032-98961D4AFC79}"/>
              </a:ext>
            </a:extLst>
          </p:cNvPr>
          <p:cNvSpPr txBox="1"/>
          <p:nvPr/>
        </p:nvSpPr>
        <p:spPr>
          <a:xfrm>
            <a:off x="2652395" y="2263052"/>
            <a:ext cx="5983385" cy="2984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Crea cuatro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nuevas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j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Clientes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5" dirty="0">
                <a:solidFill>
                  <a:srgbClr val="FFC000"/>
                </a:solidFill>
                <a:cs typeface="Calibri"/>
              </a:rPr>
              <a:t>Facturas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5" dirty="0" err="1">
                <a:solidFill>
                  <a:srgbClr val="FFC000"/>
                </a:solidFill>
                <a:cs typeface="Calibri"/>
              </a:rPr>
              <a:t>Facturas_Productos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z="1600" spc="-5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5693C8BA-F39D-42D7-A6BB-5846DB55B2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71181" y="2938526"/>
            <a:ext cx="5700069" cy="68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795124" y="126335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Promedio de importe vs Descuento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4B16C30A-51E5-4855-A39E-5EF0D2563E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80259" y="1760126"/>
            <a:ext cx="6258463" cy="283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47412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01078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94891CE-DB6F-4B07-A6C4-DB48D44460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4679" y="2115395"/>
            <a:ext cx="6085701" cy="2832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5442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8600" y="1282643"/>
            <a:ext cx="7871355" cy="40011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Tipo de cliente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7E37A3BA-1E20-44B8-8311-60DB6511EE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14794" y="1771650"/>
            <a:ext cx="6290541" cy="2823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0958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Vertical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0069F73-F047-432F-A3EE-BC8F669E8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81200" y="2381250"/>
            <a:ext cx="585787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4971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Etiquetas de datos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Más opciones de la etiqueta de datos…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únicamente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sección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Opciones de etiqueta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b="1" spc="-10" dirty="0">
              <a:solidFill>
                <a:srgbClr val="FFC000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26A3B43D-296C-41D1-A3A1-A4B4B41522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4922" y="2260004"/>
            <a:ext cx="7805421" cy="281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21464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384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9524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etiquetas a los datos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823478B8-B099-4F30-ADCF-DA47A7954D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4910" y="1690507"/>
            <a:ext cx="67627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90997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95600" y="36220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845516" y="93003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41701" y="1835710"/>
            <a:ext cx="5340604" cy="187057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Mediante un gráfico de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barras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clientes que más compraron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por color se pueda distinguir cuánto compraron por cada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Agregue diseño, título, etiquetas de datos y títulos en los ejes.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84113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50619" y="120015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ts val="2500"/>
              </a:lnSpc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Realiza lo siguiente en el segundo gráfico: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un gráfico en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Insertar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Gráficos recomendados &gt;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Barras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53F9B093-DE1C-43DC-9CB1-8A39249413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26076" y="2615471"/>
            <a:ext cx="5467350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4272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5661" y="1209179"/>
            <a:ext cx="7387556" cy="13625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importe de los clientes por forma de pago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del cliente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Clientes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la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Facturas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el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Importe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 la tabla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FacturasProductos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Importe de los clientes por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323C5C8-C2BB-4C51-85A0-BD73586E2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76374" y="2623465"/>
            <a:ext cx="6407785" cy="23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53436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059238"/>
            <a:ext cx="7947660" cy="6653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Forma de pago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la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Forma de pago.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571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6249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la Forma de pago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DD32031-135B-49AE-96F3-C6F33ED62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02" y="2115198"/>
            <a:ext cx="7253216" cy="29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156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1" name="object 16">
            <a:extLst>
              <a:ext uri="{FF2B5EF4-FFF2-40B4-BE49-F238E27FC236}">
                <a16:creationId xmlns:a16="http://schemas.microsoft.com/office/drawing/2014/main" id="{CF9BC8CF-41D3-4546-8B1B-EC14496D8799}"/>
              </a:ext>
            </a:extLst>
          </p:cNvPr>
          <p:cNvSpPr txBox="1"/>
          <p:nvPr/>
        </p:nvSpPr>
        <p:spPr>
          <a:xfrm>
            <a:off x="685800" y="1860527"/>
            <a:ext cx="7500621" cy="235587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8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sz="1600" spc="-15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tir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ta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-10" dirty="0" err="1">
                <a:solidFill>
                  <a:srgbClr val="FFC000"/>
                </a:solidFill>
                <a:cs typeface="Calibri"/>
              </a:rPr>
              <a:t>a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sC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mpl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t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sz="1600" spc="5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0" dirty="0">
                <a:solidFill>
                  <a:srgbClr val="C5DAEB"/>
                </a:solidFill>
                <a:cs typeface="Calibri"/>
              </a:rPr>
              <a:t>copia las siguientes columnas a cada hoja:</a:t>
            </a: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l</a:t>
            </a:r>
            <a:r>
              <a:rPr sz="1600" b="1" spc="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i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entes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: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>
                <a:solidFill>
                  <a:srgbClr val="C5DAEB"/>
                </a:solidFill>
                <a:cs typeface="Calibri"/>
              </a:rPr>
              <a:t>I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RFC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FrecuenciaxMes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Tipo Cliente.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ct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DProducto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Nombre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P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roducto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Existencia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Disponibilidad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Precio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Talla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Marca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Unidades</a:t>
            </a:r>
            <a:r>
              <a:rPr sz="1600" dirty="0">
                <a:solidFill>
                  <a:srgbClr val="C5DAEB"/>
                </a:solidFill>
                <a:cs typeface="Calibri"/>
              </a:rPr>
              <a:t>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spc="25" dirty="0">
                <a:solidFill>
                  <a:srgbClr val="D5E6F1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TipoCompra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FechaFactura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</a:t>
            </a:r>
            <a:r>
              <a:rPr sz="1600" dirty="0">
                <a:solidFill>
                  <a:srgbClr val="C5DAEB"/>
                </a:solidFill>
                <a:cs typeface="Calibri"/>
              </a:rPr>
              <a:t> Forma de Pago. 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812800" marR="12700" lvl="1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</a:t>
            </a:r>
            <a:r>
              <a:rPr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</a:t>
            </a:r>
            <a:r>
              <a:rPr sz="1600" b="1" spc="-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</a:t>
            </a:r>
            <a:r>
              <a:rPr lang="es-MX" sz="1600" b="1" spc="-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s_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P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r</a:t>
            </a:r>
            <a:r>
              <a:rPr sz="1600" b="1" spc="-1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du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c</a:t>
            </a:r>
            <a:r>
              <a:rPr sz="1600" b="1" spc="-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t</a:t>
            </a:r>
            <a:r>
              <a:rPr sz="1600" b="1" spc="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o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</a:t>
            </a:r>
            <a:r>
              <a:rPr lang="es-MX" sz="1600" spc="0" dirty="0">
                <a:solidFill>
                  <a:srgbClr val="D5E6F1"/>
                </a:solidFill>
                <a:cs typeface="Calibri"/>
              </a:rPr>
              <a:t>:</a:t>
            </a:r>
            <a:r>
              <a:rPr sz="1600" b="1" spc="1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</a:t>
            </a:r>
            <a:r>
              <a:rPr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IDProducto</a:t>
            </a:r>
            <a:r>
              <a:rPr sz="1600" dirty="0">
                <a:solidFill>
                  <a:srgbClr val="C5DAEB"/>
                </a:solidFill>
                <a:cs typeface="Calibri"/>
              </a:rPr>
              <a:t>, Cantidad, Precio y </a:t>
            </a:r>
            <a:r>
              <a:rPr sz="1600" dirty="0" err="1">
                <a:solidFill>
                  <a:srgbClr val="C5DAEB"/>
                </a:solidFill>
                <a:cs typeface="Calibri"/>
              </a:rPr>
              <a:t>Descuento</a:t>
            </a:r>
            <a:r>
              <a:rPr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387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55438" y="955178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22" name="object 25">
            <a:extLst>
              <a:ext uri="{FF2B5EF4-FFF2-40B4-BE49-F238E27FC236}">
                <a16:creationId xmlns:a16="http://schemas.microsoft.com/office/drawing/2014/main" id="{A34F3EA1-BB80-495E-9BF1-4EDFD590C18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350390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039704" y="1215526"/>
            <a:ext cx="5781466" cy="19453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los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cinco clientes que más compraron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F1D8F5A0-0CC0-4790-81CC-4DC0D3653B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1877" y="1843811"/>
            <a:ext cx="4320733" cy="3166339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103C7D-3F80-49AF-B310-287BBE7C5F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107" y="3450590"/>
            <a:ext cx="4610100" cy="1123950"/>
          </a:xfrm>
          <a:prstGeom prst="rect">
            <a:avLst/>
          </a:prstGeom>
        </p:spPr>
      </p:pic>
      <p:sp>
        <p:nvSpPr>
          <p:cNvPr id="26" name="object 15">
            <a:extLst>
              <a:ext uri="{FF2B5EF4-FFF2-40B4-BE49-F238E27FC236}">
                <a16:creationId xmlns:a16="http://schemas.microsoft.com/office/drawing/2014/main" id="{F1C86ADD-16B1-4944-9269-7FE0E1A78DC5}"/>
              </a:ext>
            </a:extLst>
          </p:cNvPr>
          <p:cNvSpPr txBox="1"/>
          <p:nvPr/>
        </p:nvSpPr>
        <p:spPr>
          <a:xfrm>
            <a:off x="624443" y="1604943"/>
            <a:ext cx="4198824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Cliente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72940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412284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362200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Mostrar los 5 clientes que más compraron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C207B77-ADA9-4744-BCC9-42D1A7E7E1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93487" y="1540650"/>
            <a:ext cx="6456430" cy="288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7224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F7370C-9776-45A4-B36C-28677DE6B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83714" y="2853754"/>
            <a:ext cx="5657850" cy="1438275"/>
          </a:xfrm>
          <a:prstGeom prst="rect">
            <a:avLst/>
          </a:prstGeom>
        </p:spPr>
      </p:pic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3D 100% apilada.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2676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Cambiar el tipo de gráfico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6946902" cy="3846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3D 100% apilada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para que las tres formas de pago queden apiladas en cada barra.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82B1384-9390-4367-99E6-E29B331324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4859" y="2113282"/>
            <a:ext cx="58293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44121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685800" y="1176320"/>
            <a:ext cx="7068821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Seleccionar un estilo de diseño predefinido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322A4BEF-36EF-44C9-A63A-1D7400098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5970" y="1543720"/>
            <a:ext cx="6267565" cy="3577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38197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159237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gráfico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Encima del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LOS 5 CLIENTES QUE MÁS COMPRARON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5487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9207175B-6233-4FB3-BF3C-82EDCFA288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7782" y="2266950"/>
            <a:ext cx="581025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90067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61016" y="1199075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8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chemeClr val="accent5">
                    <a:lumMod val="40000"/>
                    <a:lumOff val="60000"/>
                  </a:schemeClr>
                </a:solidFill>
                <a:cs typeface="Calibri"/>
              </a:rPr>
              <a:t>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IMPORTE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560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238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horizontal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389BB7B-E8EA-470E-BF22-9746950AD1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8800" y="2282824"/>
            <a:ext cx="581977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71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130404" y="1230498"/>
            <a:ext cx="7871355" cy="8934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9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Seccione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Título del eje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&gt; Horizontal primario.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Coloque como título: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CLIENTES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798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647640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un título al eje vertical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CFEFFB4-A4ED-43D9-BD58-0F2FBADA8D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45588" y="2295947"/>
            <a:ext cx="6155344" cy="2659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411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73355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Realizar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gráficos con segmentación de datos y escala de tiempo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809970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438400" y="128641"/>
            <a:ext cx="5120640" cy="12452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Agr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ga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segm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ntación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 de</a:t>
            </a:r>
            <a:r>
              <a:rPr sz="4000" spc="-10" dirty="0">
                <a:solidFill>
                  <a:srgbClr val="18BAD4"/>
                </a:solidFill>
                <a:latin typeface="Calibri"/>
                <a:cs typeface="Calibri"/>
              </a:rPr>
              <a:t> datos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y </a:t>
            </a:r>
            <a:r>
              <a:rPr sz="40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scala</a:t>
            </a:r>
            <a:r>
              <a:rPr sz="4000" spc="-3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40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4000" spc="-15" dirty="0">
                <a:solidFill>
                  <a:srgbClr val="18BAD4"/>
                </a:solidFill>
                <a:latin typeface="Calibri"/>
                <a:cs typeface="Calibri"/>
              </a:rPr>
              <a:t>tie</a:t>
            </a:r>
            <a:r>
              <a:rPr sz="4000" spc="-25" dirty="0">
                <a:solidFill>
                  <a:srgbClr val="18BAD4"/>
                </a:solidFill>
                <a:latin typeface="Calibri"/>
                <a:cs typeface="Calibri"/>
              </a:rPr>
              <a:t>m</a:t>
            </a:r>
            <a:r>
              <a:rPr sz="4000" spc="0" dirty="0">
                <a:solidFill>
                  <a:srgbClr val="18BAD4"/>
                </a:solidFill>
                <a:latin typeface="Calibri"/>
                <a:cs typeface="Calibri"/>
              </a:rPr>
              <a:t>po</a:t>
            </a:r>
            <a:endParaRPr sz="4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209039" y="1629409"/>
            <a:ext cx="7655561" cy="17348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193040" algn="just">
              <a:lnSpc>
                <a:spcPct val="100099"/>
              </a:lnSpc>
              <a:tabLst>
                <a:tab pos="330200" algn="l"/>
              </a:tabLst>
            </a:pPr>
            <a:r>
              <a:rPr lang="es-MX" sz="180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n</a:t>
            </a:r>
            <a:r>
              <a:rPr sz="1800" b="1" spc="2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t</a:t>
            </a:r>
            <a:r>
              <a:rPr sz="1800" b="1" spc="-15" dirty="0">
                <a:solidFill>
                  <a:srgbClr val="FFC000"/>
                </a:solidFill>
                <a:latin typeface="Calibri"/>
                <a:cs typeface="Calibri"/>
              </a:rPr>
              <a:t>o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2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y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s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c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la</a:t>
            </a:r>
            <a:r>
              <a:rPr sz="1800" b="1" spc="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C000"/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e</a:t>
            </a:r>
            <a:r>
              <a:rPr sz="1800" b="1" spc="10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rgbClr val="FFC000"/>
                </a:solidFill>
                <a:latin typeface="Calibri"/>
                <a:cs typeface="Calibri"/>
              </a:rPr>
              <a:t>tiempo</a:t>
            </a:r>
            <a:r>
              <a:rPr sz="1800" b="1" spc="-5" dirty="0">
                <a:solidFill>
                  <a:srgbClr val="FFC000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z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ilt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alg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ú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to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ten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en</a:t>
            </a:r>
            <a:r>
              <a:rPr sz="1800" spc="1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mún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 algo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eda 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  <a:p>
            <a:pPr marL="171450" indent="-171450" algn="just">
              <a:lnSpc>
                <a:spcPts val="600"/>
              </a:lnSpc>
              <a:spcBef>
                <a:spcPts val="1"/>
              </a:spcBef>
              <a:buFont typeface="Wingdings" panose="05000000000000000000" pitchFamily="2" charset="2"/>
              <a:buChar char="v"/>
            </a:pPr>
            <a:endParaRPr sz="600" dirty="0"/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na el 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gr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á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ico</a:t>
            </a:r>
            <a:r>
              <a:rPr sz="1800" spc="6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1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des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a q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ede</a:t>
            </a:r>
            <a:r>
              <a:rPr sz="1800" spc="3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li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2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20" dirty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l 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 err="1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 err="1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 err="1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</a:p>
          <a:p>
            <a:pPr marL="330200" marR="12700" indent="-318135" algn="just">
              <a:lnSpc>
                <a:spcPct val="100000"/>
              </a:lnSpc>
              <a:buFont typeface="Wingdings" panose="05000000000000000000" pitchFamily="2" charset="2"/>
              <a:buChar char="v"/>
              <a:tabLst>
                <a:tab pos="330200" algn="l"/>
              </a:tabLst>
            </a:pPr>
            <a:r>
              <a:rPr lang="es-MX" sz="1800" spc="-10" dirty="0">
                <a:solidFill>
                  <a:srgbClr val="C5DAEB"/>
                </a:solidFill>
                <a:latin typeface="Calibri"/>
                <a:cs typeface="Calibri"/>
              </a:rPr>
              <a:t>Se da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c en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el menú</a:t>
            </a:r>
            <a:r>
              <a:rPr sz="1800" spc="2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ál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sis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de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f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ico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din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sz="1800" b="1" spc="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co </a:t>
            </a:r>
            <a:r>
              <a:rPr sz="1800" b="1" spc="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y dent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del </a:t>
            </a:r>
            <a:r>
              <a:rPr sz="1800" spc="-25" dirty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7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f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sz="1800" spc="-20" dirty="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se</a:t>
            </a:r>
            <a:r>
              <a:rPr sz="1800" spc="5" dirty="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ecc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sz="1800" spc="-5" dirty="0">
                <a:solidFill>
                  <a:srgbClr val="C5DAEB"/>
                </a:solidFill>
                <a:latin typeface="Calibri"/>
                <a:cs typeface="Calibri"/>
              </a:rPr>
              <a:t> la</a:t>
            </a:r>
            <a:r>
              <a:rPr sz="1800" spc="-15" dirty="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ci</a:t>
            </a:r>
            <a:r>
              <a:rPr sz="1800" spc="-10" dirty="0">
                <a:solidFill>
                  <a:srgbClr val="C5DAEB"/>
                </a:solidFill>
                <a:latin typeface="Calibri"/>
                <a:cs typeface="Calibri"/>
              </a:rPr>
              <a:t>ó</a:t>
            </a:r>
            <a:r>
              <a:rPr sz="1800" spc="0" dirty="0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sz="1800" spc="40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8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se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men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sz="18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ó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</a:t>
            </a:r>
            <a:r>
              <a:rPr sz="1800" b="1" spc="2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sz="1800" b="1" spc="3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800" b="1" spc="-1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8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1800" b="1" spc="0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s</a:t>
            </a:r>
            <a:r>
              <a:rPr lang="es-MX" b="1" dirty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o </a:t>
            </a:r>
            <a:r>
              <a:rPr lang="es-MX" sz="1800" b="1" spc="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Insertar escala de tiempo</a:t>
            </a:r>
            <a:r>
              <a:rPr lang="es-MX" sz="1800" spc="0" dirty="0">
                <a:solidFill>
                  <a:srgbClr val="C5DAEB"/>
                </a:solidFill>
                <a:latin typeface="Calibri"/>
                <a:cs typeface="Calibri"/>
              </a:rPr>
              <a:t>.</a:t>
            </a:r>
            <a:endParaRPr sz="18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57400" y="3459479"/>
            <a:ext cx="5562600" cy="149605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69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496096" y="1547236"/>
            <a:ext cx="8114504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nuevas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 en forma ascendente por el campo llave (campo que está entre paréntesis). </a:t>
            </a:r>
          </a:p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        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ordenar por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de menor a mayor: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Font typeface="+mj-lt"/>
              <a:buAutoNum type="arabicPeriod" startAt="3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 startAt="3"/>
              <a:tabLst>
                <a:tab pos="354965" algn="l"/>
              </a:tabLst>
            </a:pP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0A2D48D4-B076-4453-B94C-67841B07F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81861" y="2524125"/>
            <a:ext cx="4838700" cy="2486025"/>
          </a:xfrm>
          <a:prstGeom prst="rect">
            <a:avLst/>
          </a:prstGeom>
        </p:spPr>
      </p:pic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613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1660" y="3446526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181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 y escala de tiempo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747770" y="2105088"/>
            <a:ext cx="6091429" cy="93179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Selecciona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Gráfico1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que se desea quede ligado al filtro.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b="1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FechaFactura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745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105697" y="1255110"/>
            <a:ext cx="4533104" cy="15452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Segmentación de datos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B750DEE-F378-4FB1-ADBC-D531EDF51F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88589" y="1192411"/>
            <a:ext cx="3181350" cy="22479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AF8ACC7D-B376-42A7-8CB7-2BB6E33C3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96842" y="2509118"/>
            <a:ext cx="1849442" cy="2563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654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89693" y="26416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139609" y="831988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segmentación de datos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75974" y="1492285"/>
            <a:ext cx="5066503" cy="3213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2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un segmento de datos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cliente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7B21BB47-FCE3-4D22-A86E-B53D8A7D29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5974" y="1973230"/>
            <a:ext cx="8040835" cy="2802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52691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6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4952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969189" y="1320507"/>
            <a:ext cx="4239326" cy="1523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la opción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Insertar escala de tiempo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 el campo de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755650" lvl="1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86453F4-F4E9-430C-B7CB-60A402EF77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934" y="1329267"/>
            <a:ext cx="3171825" cy="241935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35019E08-479B-467C-852E-DE2EBBCC37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3571" y="2591064"/>
            <a:ext cx="2081834" cy="239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2958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3084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800040"/>
            <a:ext cx="561413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5813971E-EAA5-4538-9983-BA9F956B5742}"/>
              </a:ext>
            </a:extLst>
          </p:cNvPr>
          <p:cNvSpPr txBox="1"/>
          <p:nvPr/>
        </p:nvSpPr>
        <p:spPr>
          <a:xfrm>
            <a:off x="1752600" y="1511790"/>
            <a:ext cx="4212411" cy="4001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 startAt="3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Agrega la escala de tiempo por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C9E7488B-3B20-492C-B061-53ECDCD693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62" y="2287353"/>
            <a:ext cx="9033846" cy="2799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64100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53414" y="1866900"/>
            <a:ext cx="5253230" cy="167868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Vincular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la segmentación de datos en dos gráficos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001122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21864" y="248375"/>
            <a:ext cx="6444615" cy="8851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V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incular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la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gme</a:t>
            </a:r>
            <a:r>
              <a:rPr sz="2800" spc="15" dirty="0">
                <a:solidFill>
                  <a:srgbClr val="18BAD4"/>
                </a:solidFill>
                <a:latin typeface="Calibri"/>
                <a:cs typeface="Calibri"/>
              </a:rPr>
              <a:t>n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tac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i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ón</a:t>
            </a:r>
            <a:r>
              <a:rPr sz="2800" spc="-3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sz="2800" spc="-1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ca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l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sz="2800" spc="-2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tiem</a:t>
            </a:r>
            <a:r>
              <a:rPr sz="2800" spc="10" dirty="0">
                <a:solidFill>
                  <a:srgbClr val="18BAD4"/>
                </a:solidFill>
                <a:latin typeface="Calibri"/>
                <a:cs typeface="Calibri"/>
              </a:rPr>
              <a:t>p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o a más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de</a:t>
            </a:r>
            <a:r>
              <a:rPr sz="2800" spc="-10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un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g</a:t>
            </a:r>
            <a:r>
              <a:rPr sz="2800" spc="5" dirty="0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sz="2800" spc="0" dirty="0">
                <a:solidFill>
                  <a:srgbClr val="18BAD4"/>
                </a:solidFill>
                <a:latin typeface="Calibri"/>
                <a:cs typeface="Calibri"/>
              </a:rPr>
              <a:t>áfico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069021" y="1468121"/>
            <a:ext cx="7389179" cy="7988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segmentación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escala</a:t>
            </a:r>
            <a:r>
              <a:rPr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de tiempo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que desees vincular.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g</a:t>
            </a:r>
            <a:r>
              <a:rPr sz="1600" spc="-3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5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</a:t>
            </a:r>
            <a:r>
              <a:rPr sz="1600" spc="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que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ecesit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mos</a:t>
            </a:r>
            <a:r>
              <a:rPr sz="1600" spc="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vincularl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.</a:t>
            </a:r>
            <a:r>
              <a:rPr lang="es-MX" sz="1600" dirty="0">
                <a:cs typeface="Calibri"/>
              </a:rPr>
              <a:t> </a:t>
            </a:r>
            <a:endParaRPr sz="1600" dirty="0"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4457244" y="2147105"/>
            <a:ext cx="4607064" cy="292527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76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2AB73BB6-EAD0-4E51-A472-B83C18F48EE4}"/>
              </a:ext>
            </a:extLst>
          </p:cNvPr>
          <p:cNvSpPr txBox="1"/>
          <p:nvPr/>
        </p:nvSpPr>
        <p:spPr>
          <a:xfrm>
            <a:off x="1049811" y="2558520"/>
            <a:ext cx="3217390" cy="197594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42900" indent="-342900">
              <a:lnSpc>
                <a:spcPts val="600"/>
              </a:lnSpc>
              <a:spcBef>
                <a:spcPts val="0"/>
              </a:spcBef>
              <a:buFont typeface="Wingdings" panose="05000000000000000000" pitchFamily="2" charset="2"/>
              <a:buChar char="v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/>
          </a:p>
          <a:p>
            <a:pPr marL="12065" marR="12700" algn="just">
              <a:lnSpc>
                <a:spcPct val="100099"/>
              </a:lnSpc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ven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aja</a:t>
            </a:r>
            <a:r>
              <a:rPr sz="1600" spc="1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vi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lar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14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13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mas</a:t>
            </a:r>
            <a:r>
              <a:rPr sz="1600" spc="11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un</a:t>
            </a:r>
            <a:r>
              <a:rPr lang="es-MX"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grá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es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q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u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iem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el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il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 </a:t>
            </a:r>
            <a:r>
              <a:rPr sz="1600" spc="-19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segm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ac</a:t>
            </a:r>
            <a:r>
              <a:rPr sz="1600" spc="-25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ón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os</a:t>
            </a:r>
            <a:r>
              <a:rPr sz="1600" spc="-18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escala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 </a:t>
            </a:r>
            <a:r>
              <a:rPr sz="1600" spc="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ie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p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s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3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n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</a:t>
            </a:r>
            <a:r>
              <a:rPr sz="1600" spc="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f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le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j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ar</a:t>
            </a:r>
            <a:r>
              <a:rPr sz="1600" spc="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los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10" dirty="0" err="1">
                <a:solidFill>
                  <a:srgbClr val="C5DAEB"/>
                </a:solidFill>
                <a:cs typeface="Calibri"/>
              </a:rPr>
              <a:t>b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ios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  </a:t>
            </a:r>
            <a:r>
              <a:rPr sz="1600" spc="-21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-204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20" dirty="0">
                <a:solidFill>
                  <a:srgbClr val="C5DAEB"/>
                </a:solidFill>
                <a:cs typeface="Calibri"/>
              </a:rPr>
              <a:t>l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os 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la 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t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d</a:t>
            </a:r>
            <a:r>
              <a:rPr sz="1600" spc="-22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5" dirty="0">
                <a:solidFill>
                  <a:srgbClr val="C5DAEB"/>
                </a:solidFill>
                <a:cs typeface="Calibri"/>
              </a:rPr>
              <a:t>de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 gráficos que tengas seleccionados.</a:t>
            </a:r>
            <a:endParaRPr sz="1600" dirty="0">
              <a:cs typeface="Calibri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6818" y="514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590" y="3569814"/>
            <a:ext cx="1456540" cy="1169215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76734" y="1082178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81637" y="1718385"/>
            <a:ext cx="5781467" cy="17891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datos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Seleccionar la segmentación de datos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lang="es-MX"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ar</a:t>
            </a:r>
            <a:r>
              <a:rPr lang="es-MX"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lic</a:t>
            </a:r>
            <a:r>
              <a:rPr lang="es-MX"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er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10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ex</a:t>
            </a:r>
            <a:r>
              <a:rPr lang="es-MX" sz="1600" b="1" spc="-25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o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es</a:t>
            </a:r>
            <a:r>
              <a:rPr lang="es-MX"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lang="es-MX"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orm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sel</a:t>
            </a:r>
            <a:r>
              <a:rPr lang="es-MX" sz="1600" spc="-5" dirty="0">
                <a:solidFill>
                  <a:srgbClr val="C5DAEB"/>
                </a:solidFill>
                <a:cs typeface="Calibri"/>
              </a:rPr>
              <a:t>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cc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io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n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am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lang="es-MX" sz="1600" dirty="0"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039494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06979" y="34502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56895" y="912851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400679" y="1703705"/>
            <a:ext cx="4399921" cy="139128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 err="1">
                <a:solidFill>
                  <a:srgbClr val="FFC000"/>
                </a:solidFill>
                <a:cs typeface="Calibri"/>
              </a:rPr>
              <a:t>TipoCliente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C99F293-4910-4B18-997D-F8205811D22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9171" y="1776094"/>
            <a:ext cx="3695700" cy="2809875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2BA8B7F6-AC81-4E15-B46D-CA9FE128D4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082" y="3130549"/>
            <a:ext cx="381952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97436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1279617" y="1082358"/>
            <a:ext cx="7286251" cy="10319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 err="1">
                <a:solidFill>
                  <a:srgbClr val="C5DAEB"/>
                </a:solidFill>
                <a:cs typeface="Calibri"/>
              </a:rPr>
              <a:t>Seleccionar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la 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segmentación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de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Fecha Factura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42900" indent="-342900">
              <a:lnSpc>
                <a:spcPts val="6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</a:tabLst>
            </a:pPr>
            <a:endParaRPr sz="1600" dirty="0"/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 y del menú contextual seleccionar: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 err="1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s</a:t>
            </a:r>
            <a:r>
              <a:rPr lang="es-MX" sz="1600" b="1" spc="0" dirty="0">
                <a:solidFill>
                  <a:srgbClr val="FFC000"/>
                </a:solidFill>
                <a:cs typeface="Calibri"/>
              </a:rPr>
              <a:t>…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5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spc="6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47365CCC-8BED-468F-9A8A-D8CB89E26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8480" y="2217364"/>
            <a:ext cx="6671995" cy="2819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800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025525" y="1346673"/>
            <a:ext cx="7650479" cy="1556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En las hojas: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IDProducto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NumFact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)</a:t>
            </a:r>
            <a:r>
              <a:rPr lang="es-MX" sz="1600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quita los valores repetidos tomando como base el campo llave (campo en común que une a las diferentes hojas). </a:t>
            </a:r>
          </a:p>
          <a:p>
            <a:pPr marL="469900" marR="12700" lvl="1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ejemplo, en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el campo llave es </a:t>
            </a:r>
            <a:r>
              <a:rPr lang="es-MX" sz="1600" b="1" spc="-20" dirty="0" err="1">
                <a:solidFill>
                  <a:srgbClr val="FFC000"/>
                </a:solidFill>
                <a:cs typeface="Calibri"/>
              </a:rPr>
              <a:t>IDCliente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-20" dirty="0" err="1">
                <a:solidFill>
                  <a:schemeClr val="bg1"/>
                </a:solidFill>
                <a:cs typeface="Calibri"/>
              </a:rPr>
              <a:t>IDCliente</a:t>
            </a:r>
            <a:r>
              <a:rPr lang="es-MX" sz="1600" b="1" spc="-20" dirty="0">
                <a:solidFill>
                  <a:schemeClr val="bg1"/>
                </a:solidFill>
                <a:cs typeface="Calibri"/>
              </a:rPr>
              <a:t> 1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está repetido seis veces,  sólo déjalo una vez y así cada cliente, como se muestra en la imagen.</a:t>
            </a:r>
            <a:endParaRPr sz="1600" dirty="0">
              <a:cs typeface="Calibri"/>
            </a:endParaRP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64EFF84-86F7-4393-8DEC-303856F80A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1000" y="2788504"/>
            <a:ext cx="3767138" cy="222164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4291B5F9-8FF3-47B8-927B-D43235CB1D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46246" y="2810982"/>
            <a:ext cx="4748211" cy="2192876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n 14">
            <a:extLst>
              <a:ext uri="{FF2B5EF4-FFF2-40B4-BE49-F238E27FC236}">
                <a16:creationId xmlns:a16="http://schemas.microsoft.com/office/drawing/2014/main" id="{DD839F93-BADD-495A-B94E-929D466C6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5722" y="1063381"/>
            <a:ext cx="6861757" cy="4012526"/>
          </a:xfrm>
          <a:prstGeom prst="rect">
            <a:avLst/>
          </a:prstGeom>
        </p:spPr>
      </p:pic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145583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95499" y="548778"/>
            <a:ext cx="568974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Aplicar filtro: Tipo Cliente y Fecha Factura</a:t>
            </a: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16082057-3FFB-4964-9FD2-0E21E7575751}"/>
              </a:ext>
            </a:extLst>
          </p:cNvPr>
          <p:cNvSpPr txBox="1"/>
          <p:nvPr/>
        </p:nvSpPr>
        <p:spPr>
          <a:xfrm>
            <a:off x="5857239" y="3446113"/>
            <a:ext cx="2225042" cy="831913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vert="horz" wrap="square" lIns="0" tIns="0" rIns="0" bIns="0" rtlCol="0">
            <a:noAutofit/>
          </a:bodyPr>
          <a:lstStyle/>
          <a:p>
            <a:pPr marL="12065" marR="12700" algn="just"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Ejemplo:  </a:t>
            </a:r>
          </a:p>
          <a:p>
            <a:pPr marL="297815" marR="12700" indent="-28575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Tipo Cliente: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Mediano</a:t>
            </a:r>
          </a:p>
          <a:p>
            <a:pPr marL="354965" marR="12700" indent="-342900" algn="just">
              <a:buFont typeface="Arial" panose="020B0604020202020204" pitchFamily="34" charset="0"/>
              <a:buChar char="•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chemeClr val="bg1"/>
                </a:solidFill>
                <a:cs typeface="Calibri"/>
              </a:rPr>
              <a:t>Fecha Factura: </a:t>
            </a:r>
            <a:r>
              <a:rPr lang="es-MX" sz="1600" b="1" spc="5" dirty="0">
                <a:solidFill>
                  <a:schemeClr val="bg1"/>
                </a:solidFill>
                <a:cs typeface="Calibri"/>
              </a:rPr>
              <a:t>Marzo</a:t>
            </a:r>
          </a:p>
        </p:txBody>
      </p:sp>
    </p:spTree>
    <p:extLst>
      <p:ext uri="{BB962C8B-B14F-4D97-AF65-F5344CB8AC3E}">
        <p14:creationId xmlns:p14="http://schemas.microsoft.com/office/powerpoint/2010/main" val="199012091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06CE9E9B-566F-4E40-965B-3C0F59D6E7BB}"/>
              </a:ext>
            </a:extLst>
          </p:cNvPr>
          <p:cNvSpPr/>
          <p:nvPr/>
        </p:nvSpPr>
        <p:spPr>
          <a:xfrm>
            <a:off x="2006458" y="696734"/>
            <a:ext cx="56897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Agrega escala de tiempo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3" name="object 15">
            <a:extLst>
              <a:ext uri="{FF2B5EF4-FFF2-40B4-BE49-F238E27FC236}">
                <a16:creationId xmlns:a16="http://schemas.microsoft.com/office/drawing/2014/main" id="{860B5B98-C9E4-4671-93DB-2628CFF2B010}"/>
              </a:ext>
            </a:extLst>
          </p:cNvPr>
          <p:cNvSpPr txBox="1"/>
          <p:nvPr/>
        </p:nvSpPr>
        <p:spPr>
          <a:xfrm>
            <a:off x="960771" y="2187437"/>
            <a:ext cx="1706229" cy="122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Si seleccionas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ENE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solamente aparecerá información de las facturas del mes de Enero.</a:t>
            </a:r>
            <a:endParaRPr sz="14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1130CD3-2266-4C0A-9435-43E87B2FC1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8869" y="1272770"/>
            <a:ext cx="6197810" cy="3641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90527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5781466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Vincular la segmentación de datos en dos gráficos</a:t>
            </a:r>
          </a:p>
          <a:p>
            <a:pPr marL="12700" marR="12700">
              <a:lnSpc>
                <a:spcPct val="100099"/>
              </a:lnSpc>
            </a:pP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627220DE-8311-4648-80AE-EF4230DDA6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615" y="1636295"/>
            <a:ext cx="8127993" cy="3398047"/>
          </a:xfrm>
          <a:prstGeom prst="rect">
            <a:avLst/>
          </a:prstGeom>
        </p:spPr>
      </p:pic>
      <p:sp>
        <p:nvSpPr>
          <p:cNvPr id="23" name="object 15">
            <a:extLst>
              <a:ext uri="{FF2B5EF4-FFF2-40B4-BE49-F238E27FC236}">
                <a16:creationId xmlns:a16="http://schemas.microsoft.com/office/drawing/2014/main" id="{E6EAFFF4-471E-4DEC-BF65-17DFF9B033CB}"/>
              </a:ext>
            </a:extLst>
          </p:cNvPr>
          <p:cNvSpPr txBox="1"/>
          <p:nvPr/>
        </p:nvSpPr>
        <p:spPr>
          <a:xfrm>
            <a:off x="1175066" y="1259364"/>
            <a:ext cx="7826693" cy="3769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 startAt="2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ar</a:t>
            </a:r>
            <a:r>
              <a:rPr sz="1600" spc="13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lic</a:t>
            </a:r>
            <a:r>
              <a:rPr sz="1600" spc="10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er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o</a:t>
            </a:r>
            <a:r>
              <a:rPr sz="1600" spc="1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10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ex</a:t>
            </a:r>
            <a:r>
              <a:rPr sz="1600" b="1" spc="-25" dirty="0" err="1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-20" dirty="0" err="1">
                <a:solidFill>
                  <a:srgbClr val="FFC000"/>
                </a:solidFill>
                <a:cs typeface="Calibri"/>
              </a:rPr>
              <a:t>o</a:t>
            </a:r>
            <a:r>
              <a:rPr sz="1600" b="1" spc="5" dirty="0" err="1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0" dirty="0" err="1">
                <a:solidFill>
                  <a:srgbClr val="FFC000"/>
                </a:solidFill>
                <a:cs typeface="Calibri"/>
              </a:rPr>
              <a:t>es</a:t>
            </a:r>
            <a:r>
              <a:rPr sz="1600" b="1" spc="135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d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110" dirty="0">
                <a:solidFill>
                  <a:srgbClr val="FFC000"/>
                </a:solidFill>
                <a:cs typeface="Calibri"/>
              </a:rPr>
              <a:t> </a:t>
            </a:r>
            <a:r>
              <a:rPr sz="1600" b="1" spc="-20" dirty="0">
                <a:solidFill>
                  <a:srgbClr val="FFC000"/>
                </a:solidFill>
                <a:cs typeface="Calibri"/>
              </a:rPr>
              <a:t>i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n</a:t>
            </a:r>
            <a:r>
              <a:rPr sz="1600" b="1" spc="-15" dirty="0">
                <a:solidFill>
                  <a:srgbClr val="FFC000"/>
                </a:solidFill>
                <a:cs typeface="Calibri"/>
              </a:rPr>
              <a:t>f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orm</a:t>
            </a:r>
            <a:r>
              <a:rPr sz="1600" b="1" spc="5" dirty="0">
                <a:solidFill>
                  <a:srgbClr val="FFC000"/>
                </a:solidFill>
                <a:cs typeface="Calibri"/>
              </a:rPr>
              <a:t>e</a:t>
            </a:r>
            <a:r>
              <a:rPr sz="1600" b="1" spc="0" dirty="0">
                <a:solidFill>
                  <a:srgbClr val="FFC000"/>
                </a:solidFill>
                <a:cs typeface="Calibri"/>
              </a:rPr>
              <a:t>s</a:t>
            </a:r>
            <a:r>
              <a:rPr sz="1600" b="1" spc="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sel</a:t>
            </a:r>
            <a:r>
              <a:rPr sz="1600" spc="-5" dirty="0" err="1">
                <a:solidFill>
                  <a:srgbClr val="C5DAEB"/>
                </a:solidFill>
                <a:cs typeface="Calibri"/>
              </a:rPr>
              <a:t>e</a:t>
            </a:r>
            <a:r>
              <a:rPr sz="1600" spc="-20" dirty="0" err="1">
                <a:solidFill>
                  <a:srgbClr val="C5DAEB"/>
                </a:solidFill>
                <a:cs typeface="Calibri"/>
              </a:rPr>
              <a:t>cc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io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n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am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sz="1600" spc="6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1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 y el </a:t>
            </a:r>
            <a:r>
              <a:rPr lang="es-MX" sz="1600" b="1" spc="6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Gráfico2</a:t>
            </a:r>
            <a:r>
              <a:rPr lang="es-MX" sz="1600" spc="6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796190445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3987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final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360" y="135963"/>
            <a:ext cx="1143000" cy="917526"/>
          </a:xfrm>
          <a:prstGeom prst="rect">
            <a:avLst/>
          </a:prstGeom>
        </p:spPr>
      </p:pic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E1FDC58F-3155-4379-B749-A968B9B11D60}"/>
              </a:ext>
            </a:extLst>
          </p:cNvPr>
          <p:cNvSpPr txBox="1"/>
          <p:nvPr/>
        </p:nvSpPr>
        <p:spPr>
          <a:xfrm>
            <a:off x="2743987" y="3089721"/>
            <a:ext cx="5504663" cy="316877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12700" indent="-342900" algn="just">
              <a:lnSpc>
                <a:spcPct val="100000"/>
              </a:lnSpc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endParaRPr sz="1600" dirty="0">
              <a:cs typeface="Calibri"/>
            </a:endParaRPr>
          </a:p>
        </p:txBody>
      </p:sp>
      <p:sp>
        <p:nvSpPr>
          <p:cNvPr id="28" name="object 15">
            <a:extLst>
              <a:ext uri="{FF2B5EF4-FFF2-40B4-BE49-F238E27FC236}">
                <a16:creationId xmlns:a16="http://schemas.microsoft.com/office/drawing/2014/main" id="{9932A4C9-3A34-45B0-8201-C026CA5EFE6F}"/>
              </a:ext>
            </a:extLst>
          </p:cNvPr>
          <p:cNvSpPr txBox="1"/>
          <p:nvPr/>
        </p:nvSpPr>
        <p:spPr>
          <a:xfrm>
            <a:off x="2636543" y="1034795"/>
            <a:ext cx="6303216" cy="39727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sz="1600" dirty="0" err="1">
                <a:solidFill>
                  <a:srgbClr val="C5DAEB"/>
                </a:solidFill>
                <a:cs typeface="Calibri"/>
              </a:rPr>
              <a:t>En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el 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ivo</a:t>
            </a:r>
            <a:r>
              <a:rPr sz="1600" spc="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d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</a:t>
            </a:r>
            <a:r>
              <a:rPr sz="1600" spc="10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z="1600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Ejercicio11_matrícula.xls,</a:t>
            </a:r>
            <a:r>
              <a:rPr sz="1600" spc="25" dirty="0">
                <a:solidFill>
                  <a:srgbClr val="C5DAEB"/>
                </a:solidFill>
                <a:cs typeface="Calibri"/>
              </a:rPr>
              <a:t> </a:t>
            </a:r>
            <a:r>
              <a:rPr sz="1600"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eal</a:t>
            </a:r>
            <a:r>
              <a:rPr sz="1600" spc="5" dirty="0" err="1">
                <a:solidFill>
                  <a:srgbClr val="C5DAEB"/>
                </a:solidFill>
                <a:cs typeface="Calibri"/>
              </a:rPr>
              <a:t>iz</a:t>
            </a:r>
            <a:r>
              <a:rPr sz="1600"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1600" spc="-1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5" dirty="0">
                <a:solidFill>
                  <a:srgbClr val="C5DAEB"/>
                </a:solidFill>
                <a:cs typeface="Calibri"/>
              </a:rPr>
              <a:t>lo siguiente </a:t>
            </a:r>
            <a:r>
              <a:rPr lang="es-MX" sz="1600" spc="0" dirty="0">
                <a:solidFill>
                  <a:srgbClr val="C5DAEB"/>
                </a:solidFill>
                <a:cs typeface="Calibri"/>
              </a:rPr>
              <a:t>en </a:t>
            </a:r>
            <a:r>
              <a:rPr lang="es-MX" sz="1600" b="1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12700" indent="-342900" algn="just">
              <a:spcAft>
                <a:spcPts val="600"/>
              </a:spcAft>
              <a:buFont typeface="+mj-lt"/>
              <a:buAutoNum type="arabicPeriod"/>
              <a:tabLst>
                <a:tab pos="330200" algn="l"/>
                <a:tab pos="1106488" algn="l"/>
                <a:tab pos="1438275" algn="l"/>
                <a:tab pos="1790700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sz="1600" b="1" spc="5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FacturasProductos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, realiza un cálculo que obtenga el </a:t>
            </a: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IVA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 del importe de la factura. Cambia el nombre de la columna por IVA. Recuerda que la tasa de IVA estándar en México es del 16%.</a:t>
            </a:r>
            <a:endParaRPr lang="es-MX" sz="600" dirty="0"/>
          </a:p>
          <a:p>
            <a:pPr marL="355600" marR="137160" indent="-342900">
              <a:lnSpc>
                <a:spcPct val="100000"/>
              </a:lnSpc>
              <a:buClr>
                <a:srgbClr val="18BAD4"/>
              </a:buClr>
              <a:buSzPct val="77777"/>
              <a:buFont typeface="Arial"/>
              <a:buAutoNum type="arabicPeriod" startAt="2"/>
              <a:tabLst>
                <a:tab pos="354965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Crea dos gráficos verticales que cumplan con lo siguiente:</a:t>
            </a:r>
          </a:p>
          <a:p>
            <a:pPr>
              <a:lnSpc>
                <a:spcPts val="550"/>
              </a:lnSpc>
              <a:spcBef>
                <a:spcPts val="49"/>
              </a:spcBef>
              <a:buClr>
                <a:srgbClr val="18BAD4"/>
              </a:buClr>
              <a:buFont typeface="Arial"/>
              <a:buAutoNum type="arabicPeriod" startAt="2"/>
            </a:pPr>
            <a:endParaRPr lang="es-MX" sz="550" dirty="0"/>
          </a:p>
          <a:p>
            <a:pPr marL="812800" marR="12700" lvl="2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1.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columnas 3D que muestre los 5 productos menos vendidos mostrando </a:t>
            </a:r>
            <a:r>
              <a:rPr lang="es-MX" sz="1600" b="1" spc="5" dirty="0">
                <a:solidFill>
                  <a:srgbClr val="C5DAEB"/>
                </a:solidFill>
                <a:cs typeface="Calibri"/>
              </a:rPr>
              <a:t>nombre de producto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 Agrega diseño al gráfico.</a:t>
            </a:r>
          </a:p>
          <a:p>
            <a:pPr marL="1085850" lvl="2" indent="-171450">
              <a:lnSpc>
                <a:spcPts val="550"/>
              </a:lnSpc>
              <a:spcBef>
                <a:spcPts val="47"/>
              </a:spcBef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b="1" spc="5" dirty="0">
                <a:solidFill>
                  <a:srgbClr val="FFC000"/>
                </a:solidFill>
                <a:cs typeface="Calibri"/>
              </a:rPr>
              <a:t>Gráfico 2. 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Gráfico de barras que muestre cuantas facturas hay en cada estatus y tipo de compra. Agrega diseño al gráfico.</a:t>
            </a:r>
          </a:p>
          <a:p>
            <a:pPr marL="1085850" lvl="2" indent="-171450">
              <a:lnSpc>
                <a:spcPts val="600"/>
              </a:lnSpc>
              <a:buClr>
                <a:srgbClr val="18BAD4"/>
              </a:buClr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2, agrega un segmento de datos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En el gráfico 1, agrega una escala de tiempo por </a:t>
            </a:r>
            <a:r>
              <a:rPr lang="es-MX" sz="1600" b="1" spc="5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Fecha Factura</a:t>
            </a:r>
            <a:r>
              <a:rPr lang="es-MX" sz="1600" spc="5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r>
              <a:rPr lang="es-MX" sz="1600" spc="5" dirty="0">
                <a:solidFill>
                  <a:srgbClr val="C5DAEB"/>
                </a:solidFill>
                <a:cs typeface="Calibri"/>
              </a:rPr>
              <a:t>Vincular la segmentación de datos en los dos gráficos.</a:t>
            </a:r>
          </a:p>
          <a:p>
            <a:pPr marL="812800" marR="12700" lvl="2" indent="-342900" algn="just">
              <a:lnSpc>
                <a:spcPct val="100099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  <a:tab pos="3465829" algn="l"/>
              </a:tabLst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  <a:p>
            <a:pPr marL="1098550" lvl="1" indent="-285750">
              <a:buFont typeface="Arial" panose="020B0604020202020204" pitchFamily="34" charset="0"/>
              <a:buChar char="•"/>
            </a:pPr>
            <a:endParaRPr lang="es-MX" sz="1600" spc="5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2260351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1609875" y="1820020"/>
            <a:ext cx="2474862" cy="216235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Nueva hoja de cálculo.</a:t>
            </a:r>
            <a:endParaRPr sz="160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62425" y="1320823"/>
            <a:ext cx="3621734" cy="3527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7904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A51BFE73-B336-42F5-9995-E757AF46413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111" y="34786"/>
            <a:ext cx="1013504" cy="813574"/>
          </a:xfrm>
          <a:prstGeom prst="rect">
            <a:avLst/>
          </a:prstGeom>
        </p:spPr>
      </p:pic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67506" y="693459"/>
            <a:ext cx="679549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Mostrar los 5 productos menos vendidos</a:t>
            </a: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E076FEF-0E0E-422F-82E2-1B0877482132}"/>
              </a:ext>
            </a:extLst>
          </p:cNvPr>
          <p:cNvSpPr txBox="1"/>
          <p:nvPr/>
        </p:nvSpPr>
        <p:spPr>
          <a:xfrm>
            <a:off x="1114067" y="1263190"/>
            <a:ext cx="6590600" cy="16183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el botón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Nombre producto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Seleccione de la opción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Filtros de valor &gt; Diez mejores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En la ventana que aparece modificar a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5 productos menos vendidos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 clic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Aceptar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0C01049-6FEC-44CE-BEFD-8A831A2EB5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94567" y="2686550"/>
            <a:ext cx="5253992" cy="238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1914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Columnas &gt; Columnas 3D.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9B53D684-751C-4401-BC14-413837DEFCB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6935" y="2684779"/>
            <a:ext cx="58007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8199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Columnas 3D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0BC2898B-E36A-4BF8-B28F-D04243BBF2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82138" y="1856740"/>
            <a:ext cx="57912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301985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3144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6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1. Seleccionar un estilo de diseño predefinido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B4B5E941-6995-4022-B2E6-E6FCA8F5E0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6875" y="1880941"/>
            <a:ext cx="581025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2881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16">
            <a:extLst>
              <a:ext uri="{FF2B5EF4-FFF2-40B4-BE49-F238E27FC236}">
                <a16:creationId xmlns:a16="http://schemas.microsoft.com/office/drawing/2014/main" id="{ACB556FE-F66E-41A2-BF1D-423FAAB3EEDB}"/>
              </a:ext>
            </a:extLst>
          </p:cNvPr>
          <p:cNvSpPr txBox="1"/>
          <p:nvPr/>
        </p:nvSpPr>
        <p:spPr>
          <a:xfrm>
            <a:off x="1882138" y="1300389"/>
            <a:ext cx="6758943" cy="104158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de la hoja de 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toda la información de la hoja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Clientes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sz="1600" dirty="0"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133350"/>
            <a:ext cx="379069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701178"/>
            <a:ext cx="29215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759BD344-F0ED-4082-9EBD-8EEF47867E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571750"/>
            <a:ext cx="9144000" cy="2593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20908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7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MENOS VENDIDOS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1: Colocar títulos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96FECF7-9161-4EFC-A10F-0A5E3010AE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136" y="2381141"/>
            <a:ext cx="5887690" cy="2691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051417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04D4240A-D64B-4764-B3DC-E60045819C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69034" y="1952967"/>
            <a:ext cx="5972175" cy="2619375"/>
          </a:xfrm>
          <a:prstGeom prst="rect">
            <a:avLst/>
          </a:prstGeom>
        </p:spPr>
      </p:pic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13119" y="1327572"/>
            <a:ext cx="8044895" cy="3869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estatus y tipo de compra. </a:t>
            </a:r>
          </a:p>
        </p:txBody>
      </p:sp>
    </p:spTree>
    <p:extLst>
      <p:ext uri="{BB962C8B-B14F-4D97-AF65-F5344CB8AC3E}">
        <p14:creationId xmlns:p14="http://schemas.microsoft.com/office/powerpoint/2010/main" val="388887181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8824E986-7781-4E2E-B351-B9972BAA8D8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1229" y="1695677"/>
            <a:ext cx="3973138" cy="2629034"/>
          </a:xfrm>
          <a:prstGeom prst="rect">
            <a:avLst/>
          </a:prstGeom>
        </p:spPr>
      </p:pic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4392931" cy="2310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Da clic con el botón derecho en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seleccione  del menú contextual la opción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Configuración de campo de valor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29620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E76F001D-4D9F-4A9F-BBDC-694C2DAABFDF}"/>
              </a:ext>
            </a:extLst>
          </p:cNvPr>
          <p:cNvSpPr txBox="1"/>
          <p:nvPr/>
        </p:nvSpPr>
        <p:spPr>
          <a:xfrm>
            <a:off x="2056542" y="128906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E6E5A229-DFA3-46B2-8D3A-D01A1EBEB4A5}"/>
              </a:ext>
            </a:extLst>
          </p:cNvPr>
          <p:cNvSpPr/>
          <p:nvPr/>
        </p:nvSpPr>
        <p:spPr>
          <a:xfrm>
            <a:off x="1982958" y="727046"/>
            <a:ext cx="714410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Facturas por Estatus y Tipo de compra</a:t>
            </a: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6D2B7E79-5DE7-4BDC-AECA-FD41C13A5B22}"/>
              </a:ext>
            </a:extLst>
          </p:cNvPr>
          <p:cNvSpPr/>
          <p:nvPr/>
        </p:nvSpPr>
        <p:spPr>
          <a:xfrm>
            <a:off x="695419" y="1197015"/>
            <a:ext cx="820728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Crear un gráfico que muestre cuántas facturas hay en cada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estatus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34ABD6F5-C121-432E-9717-758A22A88C64}"/>
              </a:ext>
            </a:extLst>
          </p:cNvPr>
          <p:cNvSpPr/>
          <p:nvPr/>
        </p:nvSpPr>
        <p:spPr>
          <a:xfrm>
            <a:off x="248920" y="1620151"/>
            <a:ext cx="8074660" cy="3869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Cambiar la operación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Suma de </a:t>
            </a:r>
            <a:r>
              <a:rPr lang="es-MX" sz="1600" b="1" spc="-10" dirty="0" err="1">
                <a:solidFill>
                  <a:srgbClr val="C5DAEB"/>
                </a:solidFill>
                <a:cs typeface="Calibri"/>
              </a:rPr>
              <a:t>NumFact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por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Recuento de </a:t>
            </a:r>
            <a:r>
              <a:rPr lang="es-MX" sz="1600" b="1" spc="-1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NumFact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7ED96B21-CF2B-43AE-B5EC-E48D719BA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6387" y="2194643"/>
            <a:ext cx="5991225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64736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200150"/>
            <a:ext cx="7068821" cy="128769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Gráfico 2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Cambiar tipo de gráfico.</a:t>
            </a:r>
          </a:p>
          <a:p>
            <a:pPr marL="755650" lvl="1" indent="-28575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Seleccionar el gráfico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Barras &gt; Barras agrupadas.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EC7A431F-1AC9-4774-90A2-76BB9A9D4E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6245" y="2590163"/>
            <a:ext cx="3806973" cy="2395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61996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60273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47618" y="79863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497534" y="647691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Cambiar el tipo de gráfico</a:t>
            </a:r>
          </a:p>
        </p:txBody>
      </p:sp>
      <p:sp>
        <p:nvSpPr>
          <p:cNvPr id="27" name="object 15">
            <a:extLst>
              <a:ext uri="{FF2B5EF4-FFF2-40B4-BE49-F238E27FC236}">
                <a16:creationId xmlns:a16="http://schemas.microsoft.com/office/drawing/2014/main" id="{E318354B-98CA-46F8-832F-16D6C5F01744}"/>
              </a:ext>
            </a:extLst>
          </p:cNvPr>
          <p:cNvSpPr txBox="1"/>
          <p:nvPr/>
        </p:nvSpPr>
        <p:spPr>
          <a:xfrm>
            <a:off x="1694179" y="1331109"/>
            <a:ext cx="7068821" cy="4699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2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Cambie a un gráfico de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Barras agrupadas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. 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A2BF9C89-84A1-4D08-8DE1-7488922FE3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1210" y="1871909"/>
            <a:ext cx="5886450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576052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347609" y="1467948"/>
            <a:ext cx="7516991" cy="10496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ts val="2500"/>
              </a:lnSpc>
              <a:buFont typeface="+mj-lt"/>
              <a:buAutoNum type="arabicPeriod" startAt="3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Muestre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como Leyenda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Arrastre el campo de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compra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del cuadrante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Ejes (categorías)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al cuadrante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Leyenda (serie)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.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De esta forma se configura por color el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Tipo de compra.</a:t>
            </a:r>
            <a:endParaRPr lang="es-MX" sz="1600" spc="-1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2857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853578"/>
            <a:ext cx="582559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Configura por color el Tipo de compra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F9172D4B-A1CD-4453-B56C-A842324D794B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5454992E-1905-4154-AC6A-C31F5F6250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62" y="2750066"/>
            <a:ext cx="9144000" cy="233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97525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55979" y="1314450"/>
            <a:ext cx="7068821" cy="58420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4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un </a:t>
            </a:r>
            <a:r>
              <a:rPr lang="es-MX" sz="1600" b="1" spc="-10" dirty="0">
                <a:solidFill>
                  <a:srgbClr val="FFC000"/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3" y="701178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2. Seleccionar un estilo de diseño predefinido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2028F307-6596-4FCC-AC3D-7BBDA0842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1798955"/>
            <a:ext cx="59340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16568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05756" y="1062824"/>
            <a:ext cx="7871355" cy="141251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12800" lvl="1" indent="-342900">
              <a:lnSpc>
                <a:spcPts val="2500"/>
              </a:lnSpc>
              <a:buFont typeface="+mj-lt"/>
              <a:buAutoNum type="arabicPeriod" startAt="5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Diseño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, seleccione 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Agregar elemento de gráfico.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FACTURAS POR ESTATUS Y TIPO DE COMPRA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horizontal: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 DE FACTURAS</a:t>
            </a:r>
          </a:p>
          <a:p>
            <a:pPr marL="1270000" lvl="2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eje vertical: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ESTATUS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23" name="object 24">
            <a:extLst>
              <a:ext uri="{FF2B5EF4-FFF2-40B4-BE49-F238E27FC236}">
                <a16:creationId xmlns:a16="http://schemas.microsoft.com/office/drawing/2014/main" id="{57E5113C-484C-47AC-B35D-1AEA208100FC}"/>
              </a:ext>
            </a:extLst>
          </p:cNvPr>
          <p:cNvSpPr txBox="1"/>
          <p:nvPr/>
        </p:nvSpPr>
        <p:spPr>
          <a:xfrm>
            <a:off x="2574418" y="-190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individual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524334" y="593089"/>
            <a:ext cx="637836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Gráfico 2: Colocar títulos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64F2239F-FF59-4C90-967A-0F968A98A6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2600" y="2390421"/>
            <a:ext cx="5943600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8016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1847</TotalTime>
  <Words>4546</Words>
  <Application>Microsoft Office PowerPoint</Application>
  <PresentationFormat>Presentación en pantalla (16:9)</PresentationFormat>
  <Paragraphs>802</Paragraphs>
  <Slides>103</Slides>
  <Notes>90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103</vt:i4>
      </vt:variant>
    </vt:vector>
  </HeadingPairs>
  <TitlesOfParts>
    <vt:vector size="107" baseType="lpstr">
      <vt:lpstr>Arial</vt:lpstr>
      <vt:lpstr>Calibri</vt:lpstr>
      <vt:lpstr>Wingdings</vt:lpstr>
      <vt:lpstr>Office Theme</vt:lpstr>
      <vt:lpstr>Presentación de PowerPoint</vt:lpstr>
      <vt:lpstr>¿Que es un cuadro de mando?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Crear una jerarquía</vt:lpstr>
      <vt:lpstr>Presentación de PowerPoint</vt:lpstr>
      <vt:lpstr>Presentación de PowerPoint</vt:lpstr>
      <vt:lpstr>Realizar Gráficos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145</cp:revision>
  <dcterms:created xsi:type="dcterms:W3CDTF">2019-07-19T16:48:02Z</dcterms:created>
  <dcterms:modified xsi:type="dcterms:W3CDTF">2019-12-02T03:23:39Z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