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31" r:id="rId3"/>
    <p:sldId id="422" r:id="rId4"/>
    <p:sldId id="421" r:id="rId5"/>
    <p:sldId id="409" r:id="rId6"/>
    <p:sldId id="415" r:id="rId7"/>
    <p:sldId id="411" r:id="rId8"/>
    <p:sldId id="412" r:id="rId9"/>
    <p:sldId id="436" r:id="rId10"/>
    <p:sldId id="416" r:id="rId11"/>
    <p:sldId id="425" r:id="rId12"/>
    <p:sldId id="426" r:id="rId13"/>
    <p:sldId id="417" r:id="rId14"/>
    <p:sldId id="418" r:id="rId15"/>
    <p:sldId id="428" r:id="rId16"/>
    <p:sldId id="419" r:id="rId17"/>
    <p:sldId id="420" r:id="rId18"/>
    <p:sldId id="435" r:id="rId19"/>
    <p:sldId id="437" r:id="rId20"/>
    <p:sldId id="438" r:id="rId21"/>
  </p:sldIdLst>
  <p:sldSz cx="9144000" cy="5143500" type="screen16x9"/>
  <p:notesSz cx="9144000" cy="51435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3" autoAdjust="0"/>
    <p:restoredTop sz="94025" autoAdjust="0"/>
  </p:normalViewPr>
  <p:slideViewPr>
    <p:cSldViewPr>
      <p:cViewPr varScale="1">
        <p:scale>
          <a:sx n="85" d="100"/>
          <a:sy n="85" d="100"/>
        </p:scale>
        <p:origin x="810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A0289-3443-4E5C-835E-E6989190AD75}" type="datetimeFigureOut">
              <a:rPr lang="es-MX" smtClean="0"/>
              <a:t>03/12/2019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A540D-E26B-447E-A4DB-E9AD30C806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8396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93712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8003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5372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03335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09392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99907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34264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29389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91663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38265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3559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7240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9833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3618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6896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8078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5002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3623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5237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2527300" y="2133600"/>
            <a:ext cx="2108200" cy="2009139"/>
          </a:xfrm>
          <a:custGeom>
            <a:avLst/>
            <a:gdLst/>
            <a:ahLst/>
            <a:cxnLst/>
            <a:rect l="l" t="t" r="r" b="b"/>
            <a:pathLst>
              <a:path w="2108200" h="2009139">
                <a:moveTo>
                  <a:pt x="1523364" y="0"/>
                </a:moveTo>
                <a:lnTo>
                  <a:pt x="584835" y="0"/>
                </a:lnTo>
                <a:lnTo>
                  <a:pt x="0" y="1004569"/>
                </a:lnTo>
                <a:lnTo>
                  <a:pt x="584835" y="2009139"/>
                </a:lnTo>
                <a:lnTo>
                  <a:pt x="1523364" y="2009139"/>
                </a:lnTo>
                <a:lnTo>
                  <a:pt x="2108200" y="1004569"/>
                </a:lnTo>
                <a:lnTo>
                  <a:pt x="152336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919220" y="3977640"/>
            <a:ext cx="1303019" cy="1127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690620" y="38100"/>
            <a:ext cx="1762759" cy="1524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809239" y="0"/>
            <a:ext cx="1112520" cy="789939"/>
          </a:xfrm>
          <a:custGeom>
            <a:avLst/>
            <a:gdLst/>
            <a:ahLst/>
            <a:cxnLst/>
            <a:rect l="l" t="t" r="r" b="b"/>
            <a:pathLst>
              <a:path w="1112520" h="789939">
                <a:moveTo>
                  <a:pt x="0" y="308610"/>
                </a:moveTo>
                <a:lnTo>
                  <a:pt x="276098" y="789939"/>
                </a:lnTo>
                <a:lnTo>
                  <a:pt x="836422" y="789939"/>
                </a:lnTo>
                <a:lnTo>
                  <a:pt x="1112520" y="308610"/>
                </a:lnTo>
                <a:lnTo>
                  <a:pt x="935496" y="0"/>
                </a:lnTo>
              </a:path>
            </a:pathLst>
          </a:custGeom>
          <a:ln w="2032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2809239" y="0"/>
            <a:ext cx="177023" cy="308610"/>
          </a:xfrm>
          <a:custGeom>
            <a:avLst/>
            <a:gdLst/>
            <a:ahLst/>
            <a:cxnLst/>
            <a:rect l="l" t="t" r="r" b="b"/>
            <a:pathLst>
              <a:path w="177023" h="308610">
                <a:moveTo>
                  <a:pt x="177023" y="0"/>
                </a:moveTo>
                <a:lnTo>
                  <a:pt x="0" y="308610"/>
                </a:lnTo>
              </a:path>
            </a:pathLst>
          </a:custGeom>
          <a:ln w="2032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601720" y="1358900"/>
            <a:ext cx="495300" cy="429260"/>
          </a:xfrm>
          <a:custGeom>
            <a:avLst/>
            <a:gdLst/>
            <a:ahLst/>
            <a:cxnLst/>
            <a:rect l="l" t="t" r="r" b="b"/>
            <a:pathLst>
              <a:path w="495300" h="429260">
                <a:moveTo>
                  <a:pt x="372237" y="0"/>
                </a:moveTo>
                <a:lnTo>
                  <a:pt x="123062" y="0"/>
                </a:lnTo>
                <a:lnTo>
                  <a:pt x="0" y="214629"/>
                </a:lnTo>
                <a:lnTo>
                  <a:pt x="123062" y="429260"/>
                </a:lnTo>
                <a:lnTo>
                  <a:pt x="372237" y="429260"/>
                </a:lnTo>
                <a:lnTo>
                  <a:pt x="495300" y="214629"/>
                </a:lnTo>
                <a:lnTo>
                  <a:pt x="37223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5278120" y="855980"/>
            <a:ext cx="944879" cy="817880"/>
          </a:xfrm>
          <a:custGeom>
            <a:avLst/>
            <a:gdLst/>
            <a:ahLst/>
            <a:cxnLst/>
            <a:rect l="l" t="t" r="r" b="b"/>
            <a:pathLst>
              <a:path w="944879" h="817880">
                <a:moveTo>
                  <a:pt x="0" y="408940"/>
                </a:moveTo>
                <a:lnTo>
                  <a:pt x="234568" y="817880"/>
                </a:lnTo>
                <a:lnTo>
                  <a:pt x="710310" y="817880"/>
                </a:lnTo>
                <a:lnTo>
                  <a:pt x="944879" y="408940"/>
                </a:lnTo>
                <a:lnTo>
                  <a:pt x="710310" y="0"/>
                </a:lnTo>
                <a:lnTo>
                  <a:pt x="234568" y="0"/>
                </a:lnTo>
                <a:lnTo>
                  <a:pt x="0" y="408940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5367020" y="353059"/>
            <a:ext cx="492759" cy="426719"/>
          </a:xfrm>
          <a:custGeom>
            <a:avLst/>
            <a:gdLst/>
            <a:ahLst/>
            <a:cxnLst/>
            <a:rect l="l" t="t" r="r" b="b"/>
            <a:pathLst>
              <a:path w="492759" h="426719">
                <a:moveTo>
                  <a:pt x="370331" y="0"/>
                </a:moveTo>
                <a:lnTo>
                  <a:pt x="122427" y="0"/>
                </a:lnTo>
                <a:lnTo>
                  <a:pt x="0" y="213360"/>
                </a:lnTo>
                <a:lnTo>
                  <a:pt x="122427" y="426719"/>
                </a:lnTo>
                <a:lnTo>
                  <a:pt x="370331" y="426719"/>
                </a:lnTo>
                <a:lnTo>
                  <a:pt x="492759" y="213360"/>
                </a:lnTo>
                <a:lnTo>
                  <a:pt x="370331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5549900" y="1170939"/>
            <a:ext cx="93979" cy="213360"/>
          </a:xfrm>
          <a:custGeom>
            <a:avLst/>
            <a:gdLst/>
            <a:ahLst/>
            <a:cxnLst/>
            <a:rect l="l" t="t" r="r" b="b"/>
            <a:pathLst>
              <a:path w="93979" h="213360">
                <a:moveTo>
                  <a:pt x="93979" y="0"/>
                </a:moveTo>
                <a:lnTo>
                  <a:pt x="0" y="0"/>
                </a:lnTo>
                <a:lnTo>
                  <a:pt x="0" y="213360"/>
                </a:lnTo>
                <a:lnTo>
                  <a:pt x="93979" y="213360"/>
                </a:lnTo>
                <a:lnTo>
                  <a:pt x="93979" y="58547"/>
                </a:lnTo>
                <a:lnTo>
                  <a:pt x="57785" y="58547"/>
                </a:lnTo>
                <a:lnTo>
                  <a:pt x="51435" y="57404"/>
                </a:lnTo>
                <a:lnTo>
                  <a:pt x="40894" y="41401"/>
                </a:lnTo>
                <a:lnTo>
                  <a:pt x="41401" y="37846"/>
                </a:lnTo>
                <a:lnTo>
                  <a:pt x="42037" y="34925"/>
                </a:lnTo>
                <a:lnTo>
                  <a:pt x="43814" y="31876"/>
                </a:lnTo>
                <a:lnTo>
                  <a:pt x="48513" y="27177"/>
                </a:lnTo>
                <a:lnTo>
                  <a:pt x="51435" y="26035"/>
                </a:lnTo>
                <a:lnTo>
                  <a:pt x="54228" y="24892"/>
                </a:lnTo>
                <a:lnTo>
                  <a:pt x="57785" y="24257"/>
                </a:lnTo>
                <a:lnTo>
                  <a:pt x="93979" y="24257"/>
                </a:lnTo>
                <a:lnTo>
                  <a:pt x="93979" y="0"/>
                </a:lnTo>
                <a:close/>
              </a:path>
              <a:path w="93979" h="213360">
                <a:moveTo>
                  <a:pt x="93979" y="24257"/>
                </a:moveTo>
                <a:lnTo>
                  <a:pt x="57785" y="24257"/>
                </a:lnTo>
                <a:lnTo>
                  <a:pt x="61340" y="24892"/>
                </a:lnTo>
                <a:lnTo>
                  <a:pt x="67183" y="27177"/>
                </a:lnTo>
                <a:lnTo>
                  <a:pt x="69469" y="29590"/>
                </a:lnTo>
                <a:lnTo>
                  <a:pt x="71754" y="31876"/>
                </a:lnTo>
                <a:lnTo>
                  <a:pt x="73533" y="34925"/>
                </a:lnTo>
                <a:lnTo>
                  <a:pt x="74167" y="37846"/>
                </a:lnTo>
                <a:lnTo>
                  <a:pt x="74675" y="41401"/>
                </a:lnTo>
                <a:lnTo>
                  <a:pt x="74167" y="44958"/>
                </a:lnTo>
                <a:lnTo>
                  <a:pt x="57785" y="58547"/>
                </a:lnTo>
                <a:lnTo>
                  <a:pt x="93979" y="58547"/>
                </a:lnTo>
                <a:lnTo>
                  <a:pt x="93979" y="2425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5659120" y="1028700"/>
            <a:ext cx="294639" cy="375920"/>
          </a:xfrm>
          <a:custGeom>
            <a:avLst/>
            <a:gdLst/>
            <a:ahLst/>
            <a:cxnLst/>
            <a:rect l="l" t="t" r="r" b="b"/>
            <a:pathLst>
              <a:path w="294639" h="375920">
                <a:moveTo>
                  <a:pt x="151764" y="0"/>
                </a:moveTo>
                <a:lnTo>
                  <a:pt x="119506" y="35433"/>
                </a:lnTo>
                <a:lnTo>
                  <a:pt x="114807" y="49022"/>
                </a:lnTo>
                <a:lnTo>
                  <a:pt x="96646" y="89280"/>
                </a:lnTo>
                <a:lnTo>
                  <a:pt x="60325" y="127126"/>
                </a:lnTo>
                <a:lnTo>
                  <a:pt x="34543" y="150749"/>
                </a:lnTo>
                <a:lnTo>
                  <a:pt x="0" y="150749"/>
                </a:lnTo>
                <a:lnTo>
                  <a:pt x="0" y="325120"/>
                </a:lnTo>
                <a:lnTo>
                  <a:pt x="36321" y="325120"/>
                </a:lnTo>
                <a:lnTo>
                  <a:pt x="48005" y="330962"/>
                </a:lnTo>
                <a:lnTo>
                  <a:pt x="64388" y="338074"/>
                </a:lnTo>
                <a:lnTo>
                  <a:pt x="108965" y="355219"/>
                </a:lnTo>
                <a:lnTo>
                  <a:pt x="147065" y="366395"/>
                </a:lnTo>
                <a:lnTo>
                  <a:pt x="184530" y="374141"/>
                </a:lnTo>
                <a:lnTo>
                  <a:pt x="206755" y="375920"/>
                </a:lnTo>
                <a:lnTo>
                  <a:pt x="225551" y="375920"/>
                </a:lnTo>
                <a:lnTo>
                  <a:pt x="235457" y="375285"/>
                </a:lnTo>
                <a:lnTo>
                  <a:pt x="244855" y="374141"/>
                </a:lnTo>
                <a:lnTo>
                  <a:pt x="253110" y="371728"/>
                </a:lnTo>
                <a:lnTo>
                  <a:pt x="257175" y="370586"/>
                </a:lnTo>
                <a:lnTo>
                  <a:pt x="269493" y="342773"/>
                </a:lnTo>
                <a:lnTo>
                  <a:pt x="268858" y="338709"/>
                </a:lnTo>
                <a:lnTo>
                  <a:pt x="267715" y="335152"/>
                </a:lnTo>
                <a:lnTo>
                  <a:pt x="265302" y="331597"/>
                </a:lnTo>
                <a:lnTo>
                  <a:pt x="261874" y="328675"/>
                </a:lnTo>
                <a:lnTo>
                  <a:pt x="264794" y="328040"/>
                </a:lnTo>
                <a:lnTo>
                  <a:pt x="280034" y="290195"/>
                </a:lnTo>
                <a:lnTo>
                  <a:pt x="280034" y="284861"/>
                </a:lnTo>
                <a:lnTo>
                  <a:pt x="279400" y="281939"/>
                </a:lnTo>
                <a:lnTo>
                  <a:pt x="278256" y="279526"/>
                </a:lnTo>
                <a:lnTo>
                  <a:pt x="275335" y="275463"/>
                </a:lnTo>
                <a:lnTo>
                  <a:pt x="271779" y="271907"/>
                </a:lnTo>
                <a:lnTo>
                  <a:pt x="274700" y="271272"/>
                </a:lnTo>
                <a:lnTo>
                  <a:pt x="288163" y="234061"/>
                </a:lnTo>
                <a:lnTo>
                  <a:pt x="288163" y="228219"/>
                </a:lnTo>
                <a:lnTo>
                  <a:pt x="287654" y="225171"/>
                </a:lnTo>
                <a:lnTo>
                  <a:pt x="286384" y="222885"/>
                </a:lnTo>
                <a:lnTo>
                  <a:pt x="285241" y="220472"/>
                </a:lnTo>
                <a:lnTo>
                  <a:pt x="281685" y="216915"/>
                </a:lnTo>
                <a:lnTo>
                  <a:pt x="279400" y="215137"/>
                </a:lnTo>
                <a:lnTo>
                  <a:pt x="281685" y="214502"/>
                </a:lnTo>
                <a:lnTo>
                  <a:pt x="294639" y="177291"/>
                </a:lnTo>
                <a:lnTo>
                  <a:pt x="294004" y="174371"/>
                </a:lnTo>
                <a:lnTo>
                  <a:pt x="293496" y="171450"/>
                </a:lnTo>
                <a:lnTo>
                  <a:pt x="292226" y="169037"/>
                </a:lnTo>
                <a:lnTo>
                  <a:pt x="291083" y="166750"/>
                </a:lnTo>
                <a:lnTo>
                  <a:pt x="289305" y="164337"/>
                </a:lnTo>
                <a:lnTo>
                  <a:pt x="237235" y="148336"/>
                </a:lnTo>
                <a:lnTo>
                  <a:pt x="151764" y="142494"/>
                </a:lnTo>
                <a:lnTo>
                  <a:pt x="155828" y="135382"/>
                </a:lnTo>
                <a:lnTo>
                  <a:pt x="169925" y="89280"/>
                </a:lnTo>
                <a:lnTo>
                  <a:pt x="175132" y="37211"/>
                </a:lnTo>
                <a:lnTo>
                  <a:pt x="175132" y="19558"/>
                </a:lnTo>
                <a:lnTo>
                  <a:pt x="156463" y="635"/>
                </a:lnTo>
                <a:lnTo>
                  <a:pt x="15176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253740" y="114300"/>
            <a:ext cx="223520" cy="388620"/>
          </a:xfrm>
          <a:custGeom>
            <a:avLst/>
            <a:gdLst/>
            <a:ahLst/>
            <a:cxnLst/>
            <a:rect l="l" t="t" r="r" b="b"/>
            <a:pathLst>
              <a:path w="223520" h="388620">
                <a:moveTo>
                  <a:pt x="199136" y="0"/>
                </a:moveTo>
                <a:lnTo>
                  <a:pt x="24384" y="0"/>
                </a:lnTo>
                <a:lnTo>
                  <a:pt x="19304" y="508"/>
                </a:lnTo>
                <a:lnTo>
                  <a:pt x="0" y="364109"/>
                </a:lnTo>
                <a:lnTo>
                  <a:pt x="508" y="369188"/>
                </a:lnTo>
                <a:lnTo>
                  <a:pt x="24384" y="388620"/>
                </a:lnTo>
                <a:lnTo>
                  <a:pt x="199136" y="388620"/>
                </a:lnTo>
                <a:lnTo>
                  <a:pt x="223100" y="368300"/>
                </a:lnTo>
                <a:lnTo>
                  <a:pt x="111760" y="368300"/>
                </a:lnTo>
                <a:lnTo>
                  <a:pt x="108585" y="367791"/>
                </a:lnTo>
                <a:lnTo>
                  <a:pt x="95631" y="352171"/>
                </a:lnTo>
                <a:lnTo>
                  <a:pt x="96138" y="348869"/>
                </a:lnTo>
                <a:lnTo>
                  <a:pt x="111760" y="336041"/>
                </a:lnTo>
                <a:lnTo>
                  <a:pt x="223520" y="336041"/>
                </a:lnTo>
                <a:lnTo>
                  <a:pt x="223520" y="315722"/>
                </a:lnTo>
                <a:lnTo>
                  <a:pt x="24384" y="315722"/>
                </a:lnTo>
                <a:lnTo>
                  <a:pt x="24384" y="48513"/>
                </a:lnTo>
                <a:lnTo>
                  <a:pt x="223520" y="48513"/>
                </a:lnTo>
                <a:lnTo>
                  <a:pt x="223520" y="29083"/>
                </a:lnTo>
                <a:lnTo>
                  <a:pt x="104901" y="29083"/>
                </a:lnTo>
                <a:lnTo>
                  <a:pt x="102488" y="28575"/>
                </a:lnTo>
                <a:lnTo>
                  <a:pt x="101219" y="27686"/>
                </a:lnTo>
                <a:lnTo>
                  <a:pt x="99822" y="25908"/>
                </a:lnTo>
                <a:lnTo>
                  <a:pt x="99313" y="24002"/>
                </a:lnTo>
                <a:lnTo>
                  <a:pt x="99822" y="21716"/>
                </a:lnTo>
                <a:lnTo>
                  <a:pt x="101219" y="20320"/>
                </a:lnTo>
                <a:lnTo>
                  <a:pt x="102488" y="18923"/>
                </a:lnTo>
                <a:lnTo>
                  <a:pt x="104901" y="18414"/>
                </a:lnTo>
                <a:lnTo>
                  <a:pt x="222709" y="18414"/>
                </a:lnTo>
                <a:lnTo>
                  <a:pt x="221614" y="14732"/>
                </a:lnTo>
                <a:lnTo>
                  <a:pt x="204215" y="508"/>
                </a:lnTo>
                <a:lnTo>
                  <a:pt x="199136" y="0"/>
                </a:lnTo>
                <a:close/>
              </a:path>
              <a:path w="223520" h="388620">
                <a:moveTo>
                  <a:pt x="223520" y="336041"/>
                </a:moveTo>
                <a:lnTo>
                  <a:pt x="111760" y="336041"/>
                </a:lnTo>
                <a:lnTo>
                  <a:pt x="114935" y="336423"/>
                </a:lnTo>
                <a:lnTo>
                  <a:pt x="118237" y="337438"/>
                </a:lnTo>
                <a:lnTo>
                  <a:pt x="127888" y="352171"/>
                </a:lnTo>
                <a:lnTo>
                  <a:pt x="127381" y="355346"/>
                </a:lnTo>
                <a:lnTo>
                  <a:pt x="111760" y="368300"/>
                </a:lnTo>
                <a:lnTo>
                  <a:pt x="223100" y="368300"/>
                </a:lnTo>
                <a:lnTo>
                  <a:pt x="223520" y="364109"/>
                </a:lnTo>
                <a:lnTo>
                  <a:pt x="223520" y="336041"/>
                </a:lnTo>
                <a:close/>
              </a:path>
              <a:path w="223520" h="388620">
                <a:moveTo>
                  <a:pt x="223520" y="48513"/>
                </a:moveTo>
                <a:lnTo>
                  <a:pt x="199136" y="48513"/>
                </a:lnTo>
                <a:lnTo>
                  <a:pt x="199136" y="315722"/>
                </a:lnTo>
                <a:lnTo>
                  <a:pt x="223520" y="315722"/>
                </a:lnTo>
                <a:lnTo>
                  <a:pt x="223520" y="48513"/>
                </a:lnTo>
                <a:close/>
              </a:path>
              <a:path w="223520" h="388620">
                <a:moveTo>
                  <a:pt x="222709" y="18414"/>
                </a:moveTo>
                <a:lnTo>
                  <a:pt x="118618" y="18414"/>
                </a:lnTo>
                <a:lnTo>
                  <a:pt x="120904" y="18923"/>
                </a:lnTo>
                <a:lnTo>
                  <a:pt x="123698" y="21716"/>
                </a:lnTo>
                <a:lnTo>
                  <a:pt x="124206" y="24002"/>
                </a:lnTo>
                <a:lnTo>
                  <a:pt x="123698" y="25908"/>
                </a:lnTo>
                <a:lnTo>
                  <a:pt x="122300" y="27686"/>
                </a:lnTo>
                <a:lnTo>
                  <a:pt x="120904" y="28575"/>
                </a:lnTo>
                <a:lnTo>
                  <a:pt x="118618" y="29083"/>
                </a:lnTo>
                <a:lnTo>
                  <a:pt x="223520" y="29083"/>
                </a:lnTo>
                <a:lnTo>
                  <a:pt x="223469" y="24002"/>
                </a:lnTo>
                <a:lnTo>
                  <a:pt x="223012" y="19430"/>
                </a:lnTo>
                <a:lnTo>
                  <a:pt x="222709" y="18414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4497070" y="1045246"/>
            <a:ext cx="152400" cy="32983"/>
          </a:xfrm>
          <a:custGeom>
            <a:avLst/>
            <a:gdLst/>
            <a:ahLst/>
            <a:cxnLst/>
            <a:rect l="l" t="t" r="r" b="b"/>
            <a:pathLst>
              <a:path w="152400" h="32983">
                <a:moveTo>
                  <a:pt x="0" y="32983"/>
                </a:moveTo>
                <a:lnTo>
                  <a:pt x="152400" y="32983"/>
                </a:lnTo>
                <a:lnTo>
                  <a:pt x="152400" y="0"/>
                </a:lnTo>
                <a:lnTo>
                  <a:pt x="0" y="0"/>
                </a:lnTo>
                <a:lnTo>
                  <a:pt x="0" y="3298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4497070" y="1012226"/>
            <a:ext cx="152400" cy="32983"/>
          </a:xfrm>
          <a:custGeom>
            <a:avLst/>
            <a:gdLst/>
            <a:ahLst/>
            <a:cxnLst/>
            <a:rect l="l" t="t" r="r" b="b"/>
            <a:pathLst>
              <a:path w="152400" h="32983">
                <a:moveTo>
                  <a:pt x="0" y="32983"/>
                </a:moveTo>
                <a:lnTo>
                  <a:pt x="152400" y="32983"/>
                </a:lnTo>
                <a:lnTo>
                  <a:pt x="152400" y="0"/>
                </a:lnTo>
                <a:lnTo>
                  <a:pt x="0" y="0"/>
                </a:lnTo>
                <a:lnTo>
                  <a:pt x="0" y="3298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4497070" y="1078230"/>
            <a:ext cx="152400" cy="45720"/>
          </a:xfrm>
          <a:custGeom>
            <a:avLst/>
            <a:gdLst/>
            <a:ahLst/>
            <a:cxnLst/>
            <a:rect l="l" t="t" r="r" b="b"/>
            <a:pathLst>
              <a:path w="152400" h="45720">
                <a:moveTo>
                  <a:pt x="0" y="0"/>
                </a:moveTo>
                <a:lnTo>
                  <a:pt x="0" y="6604"/>
                </a:lnTo>
                <a:lnTo>
                  <a:pt x="888" y="12192"/>
                </a:lnTo>
                <a:lnTo>
                  <a:pt x="3682" y="17780"/>
                </a:lnTo>
                <a:lnTo>
                  <a:pt x="7238" y="22352"/>
                </a:lnTo>
                <a:lnTo>
                  <a:pt x="12700" y="25273"/>
                </a:lnTo>
                <a:lnTo>
                  <a:pt x="69850" y="44704"/>
                </a:lnTo>
                <a:lnTo>
                  <a:pt x="76200" y="45720"/>
                </a:lnTo>
                <a:lnTo>
                  <a:pt x="82550" y="44704"/>
                </a:lnTo>
                <a:lnTo>
                  <a:pt x="139700" y="25273"/>
                </a:lnTo>
                <a:lnTo>
                  <a:pt x="145160" y="22352"/>
                </a:lnTo>
                <a:lnTo>
                  <a:pt x="148716" y="17780"/>
                </a:lnTo>
                <a:lnTo>
                  <a:pt x="151510" y="12192"/>
                </a:lnTo>
                <a:lnTo>
                  <a:pt x="152400" y="6604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4481829" y="725169"/>
            <a:ext cx="50800" cy="248919"/>
          </a:xfrm>
          <a:custGeom>
            <a:avLst/>
            <a:gdLst/>
            <a:ahLst/>
            <a:cxnLst/>
            <a:rect l="l" t="t" r="r" b="b"/>
            <a:pathLst>
              <a:path w="50800" h="248919">
                <a:moveTo>
                  <a:pt x="50800" y="248919"/>
                </a:moveTo>
                <a:lnTo>
                  <a:pt x="20955" y="106299"/>
                </a:lnTo>
                <a:lnTo>
                  <a:pt x="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4382770" y="516890"/>
            <a:ext cx="381000" cy="457200"/>
          </a:xfrm>
          <a:custGeom>
            <a:avLst/>
            <a:gdLst/>
            <a:ahLst/>
            <a:cxnLst/>
            <a:rect l="l" t="t" r="r" b="b"/>
            <a:pathLst>
              <a:path w="381000" h="457200">
                <a:moveTo>
                  <a:pt x="266318" y="457200"/>
                </a:moveTo>
                <a:lnTo>
                  <a:pt x="270890" y="437261"/>
                </a:lnTo>
                <a:lnTo>
                  <a:pt x="277113" y="418211"/>
                </a:lnTo>
                <a:lnTo>
                  <a:pt x="301497" y="368426"/>
                </a:lnTo>
                <a:lnTo>
                  <a:pt x="330453" y="324104"/>
                </a:lnTo>
                <a:lnTo>
                  <a:pt x="340359" y="309625"/>
                </a:lnTo>
                <a:lnTo>
                  <a:pt x="365632" y="264413"/>
                </a:lnTo>
                <a:lnTo>
                  <a:pt x="379221" y="210947"/>
                </a:lnTo>
                <a:lnTo>
                  <a:pt x="381000" y="191008"/>
                </a:lnTo>
                <a:lnTo>
                  <a:pt x="376427" y="152146"/>
                </a:lnTo>
                <a:lnTo>
                  <a:pt x="357504" y="99568"/>
                </a:lnTo>
                <a:lnTo>
                  <a:pt x="324992" y="56134"/>
                </a:lnTo>
                <a:lnTo>
                  <a:pt x="280796" y="23622"/>
                </a:lnTo>
                <a:lnTo>
                  <a:pt x="228472" y="3683"/>
                </a:lnTo>
                <a:lnTo>
                  <a:pt x="190500" y="0"/>
                </a:lnTo>
                <a:lnTo>
                  <a:pt x="152526" y="3683"/>
                </a:lnTo>
                <a:lnTo>
                  <a:pt x="100202" y="23622"/>
                </a:lnTo>
                <a:lnTo>
                  <a:pt x="56006" y="56134"/>
                </a:lnTo>
                <a:lnTo>
                  <a:pt x="23494" y="99568"/>
                </a:lnTo>
                <a:lnTo>
                  <a:pt x="4571" y="152146"/>
                </a:lnTo>
                <a:lnTo>
                  <a:pt x="0" y="191008"/>
                </a:lnTo>
                <a:lnTo>
                  <a:pt x="4571" y="229997"/>
                </a:lnTo>
                <a:lnTo>
                  <a:pt x="23494" y="280670"/>
                </a:lnTo>
                <a:lnTo>
                  <a:pt x="50545" y="324104"/>
                </a:lnTo>
                <a:lnTo>
                  <a:pt x="70484" y="353060"/>
                </a:lnTo>
                <a:lnTo>
                  <a:pt x="79501" y="368426"/>
                </a:lnTo>
                <a:lnTo>
                  <a:pt x="88518" y="383794"/>
                </a:lnTo>
                <a:lnTo>
                  <a:pt x="96646" y="400176"/>
                </a:lnTo>
                <a:lnTo>
                  <a:pt x="103885" y="418211"/>
                </a:lnTo>
                <a:lnTo>
                  <a:pt x="110108" y="437261"/>
                </a:lnTo>
                <a:lnTo>
                  <a:pt x="114680" y="457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4613909" y="725169"/>
            <a:ext cx="50800" cy="248919"/>
          </a:xfrm>
          <a:custGeom>
            <a:avLst/>
            <a:gdLst/>
            <a:ahLst/>
            <a:cxnLst/>
            <a:rect l="l" t="t" r="r" b="b"/>
            <a:pathLst>
              <a:path w="50800" h="248919">
                <a:moveTo>
                  <a:pt x="50800" y="0"/>
                </a:moveTo>
                <a:lnTo>
                  <a:pt x="29844" y="106299"/>
                </a:lnTo>
                <a:lnTo>
                  <a:pt x="0" y="24891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507229" y="717550"/>
            <a:ext cx="132080" cy="27939"/>
          </a:xfrm>
          <a:custGeom>
            <a:avLst/>
            <a:gdLst/>
            <a:ahLst/>
            <a:cxnLst/>
            <a:rect l="l" t="t" r="r" b="b"/>
            <a:pathLst>
              <a:path w="132080" h="27939">
                <a:moveTo>
                  <a:pt x="0" y="2666"/>
                </a:moveTo>
                <a:lnTo>
                  <a:pt x="30353" y="27939"/>
                </a:lnTo>
                <a:lnTo>
                  <a:pt x="60706" y="2666"/>
                </a:lnTo>
                <a:lnTo>
                  <a:pt x="63373" y="888"/>
                </a:lnTo>
                <a:lnTo>
                  <a:pt x="66040" y="0"/>
                </a:lnTo>
                <a:lnTo>
                  <a:pt x="68707" y="888"/>
                </a:lnTo>
                <a:lnTo>
                  <a:pt x="71374" y="2666"/>
                </a:lnTo>
                <a:lnTo>
                  <a:pt x="101727" y="27939"/>
                </a:lnTo>
                <a:lnTo>
                  <a:pt x="132080" y="266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4497070" y="98171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3200400" y="901700"/>
            <a:ext cx="304800" cy="307339"/>
          </a:xfrm>
          <a:custGeom>
            <a:avLst/>
            <a:gdLst/>
            <a:ahLst/>
            <a:cxnLst/>
            <a:rect l="l" t="t" r="r" b="b"/>
            <a:pathLst>
              <a:path w="304800" h="307339">
                <a:moveTo>
                  <a:pt x="152146" y="0"/>
                </a:moveTo>
                <a:lnTo>
                  <a:pt x="144399" y="635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4"/>
                </a:lnTo>
                <a:lnTo>
                  <a:pt x="107314" y="7112"/>
                </a:lnTo>
                <a:lnTo>
                  <a:pt x="100202" y="9525"/>
                </a:lnTo>
                <a:lnTo>
                  <a:pt x="93090" y="12446"/>
                </a:lnTo>
                <a:lnTo>
                  <a:pt x="86105" y="15494"/>
                </a:lnTo>
                <a:lnTo>
                  <a:pt x="79628" y="19050"/>
                </a:lnTo>
                <a:lnTo>
                  <a:pt x="73151" y="22605"/>
                </a:lnTo>
                <a:lnTo>
                  <a:pt x="34798" y="55879"/>
                </a:lnTo>
                <a:lnTo>
                  <a:pt x="18287" y="80899"/>
                </a:lnTo>
                <a:lnTo>
                  <a:pt x="14731" y="87375"/>
                </a:lnTo>
                <a:lnTo>
                  <a:pt x="11811" y="93979"/>
                </a:lnTo>
                <a:lnTo>
                  <a:pt x="9398" y="101091"/>
                </a:lnTo>
                <a:lnTo>
                  <a:pt x="7112" y="108203"/>
                </a:lnTo>
                <a:lnTo>
                  <a:pt x="4699" y="115315"/>
                </a:lnTo>
                <a:lnTo>
                  <a:pt x="2920" y="123062"/>
                </a:lnTo>
                <a:lnTo>
                  <a:pt x="1777" y="130175"/>
                </a:lnTo>
                <a:lnTo>
                  <a:pt x="635" y="137922"/>
                </a:lnTo>
                <a:lnTo>
                  <a:pt x="0" y="145669"/>
                </a:lnTo>
                <a:lnTo>
                  <a:pt x="0" y="153924"/>
                </a:lnTo>
                <a:lnTo>
                  <a:pt x="0" y="161671"/>
                </a:lnTo>
                <a:lnTo>
                  <a:pt x="635" y="169417"/>
                </a:lnTo>
                <a:lnTo>
                  <a:pt x="9398" y="206883"/>
                </a:lnTo>
                <a:lnTo>
                  <a:pt x="34798" y="251460"/>
                </a:lnTo>
                <a:lnTo>
                  <a:pt x="67183" y="281177"/>
                </a:lnTo>
                <a:lnTo>
                  <a:pt x="79628" y="288925"/>
                </a:lnTo>
                <a:lnTo>
                  <a:pt x="86105" y="292480"/>
                </a:lnTo>
                <a:lnTo>
                  <a:pt x="93090" y="295401"/>
                </a:lnTo>
                <a:lnTo>
                  <a:pt x="100202" y="297814"/>
                </a:lnTo>
                <a:lnTo>
                  <a:pt x="107314" y="300227"/>
                </a:lnTo>
                <a:lnTo>
                  <a:pt x="144399" y="307339"/>
                </a:lnTo>
                <a:lnTo>
                  <a:pt x="152146" y="307339"/>
                </a:lnTo>
                <a:lnTo>
                  <a:pt x="160400" y="307339"/>
                </a:lnTo>
                <a:lnTo>
                  <a:pt x="168021" y="306704"/>
                </a:lnTo>
                <a:lnTo>
                  <a:pt x="204597" y="297814"/>
                </a:lnTo>
                <a:lnTo>
                  <a:pt x="211709" y="295401"/>
                </a:lnTo>
                <a:lnTo>
                  <a:pt x="218186" y="292480"/>
                </a:lnTo>
                <a:lnTo>
                  <a:pt x="224662" y="288925"/>
                </a:lnTo>
                <a:lnTo>
                  <a:pt x="231139" y="285369"/>
                </a:lnTo>
                <a:lnTo>
                  <a:pt x="270001" y="251460"/>
                </a:lnTo>
                <a:lnTo>
                  <a:pt x="285876" y="227075"/>
                </a:lnTo>
                <a:lnTo>
                  <a:pt x="289433" y="220472"/>
                </a:lnTo>
                <a:lnTo>
                  <a:pt x="292353" y="213360"/>
                </a:lnTo>
                <a:lnTo>
                  <a:pt x="295401" y="206883"/>
                </a:lnTo>
                <a:lnTo>
                  <a:pt x="297688" y="199771"/>
                </a:lnTo>
                <a:lnTo>
                  <a:pt x="300100" y="192024"/>
                </a:lnTo>
                <a:lnTo>
                  <a:pt x="301244" y="184912"/>
                </a:lnTo>
                <a:lnTo>
                  <a:pt x="303022" y="177164"/>
                </a:lnTo>
                <a:lnTo>
                  <a:pt x="303657" y="169417"/>
                </a:lnTo>
                <a:lnTo>
                  <a:pt x="304164" y="161671"/>
                </a:lnTo>
                <a:lnTo>
                  <a:pt x="304800" y="153924"/>
                </a:lnTo>
                <a:lnTo>
                  <a:pt x="304164" y="145669"/>
                </a:lnTo>
                <a:lnTo>
                  <a:pt x="303657" y="137922"/>
                </a:lnTo>
                <a:lnTo>
                  <a:pt x="303022" y="130175"/>
                </a:lnTo>
                <a:lnTo>
                  <a:pt x="301244" y="123062"/>
                </a:lnTo>
                <a:lnTo>
                  <a:pt x="300100" y="115315"/>
                </a:lnTo>
                <a:lnTo>
                  <a:pt x="297688" y="108203"/>
                </a:lnTo>
                <a:lnTo>
                  <a:pt x="295401" y="101091"/>
                </a:lnTo>
                <a:lnTo>
                  <a:pt x="292353" y="93979"/>
                </a:lnTo>
                <a:lnTo>
                  <a:pt x="289433" y="87375"/>
                </a:lnTo>
                <a:lnTo>
                  <a:pt x="285876" y="80899"/>
                </a:lnTo>
                <a:lnTo>
                  <a:pt x="282448" y="74295"/>
                </a:lnTo>
                <a:lnTo>
                  <a:pt x="249427" y="35051"/>
                </a:lnTo>
                <a:lnTo>
                  <a:pt x="224662" y="19050"/>
                </a:lnTo>
                <a:lnTo>
                  <a:pt x="218186" y="15494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5"/>
                </a:lnTo>
                <a:lnTo>
                  <a:pt x="152146" y="0"/>
                </a:lnTo>
                <a:close/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3235960" y="937260"/>
            <a:ext cx="233679" cy="236219"/>
          </a:xfrm>
          <a:custGeom>
            <a:avLst/>
            <a:gdLst/>
            <a:ahLst/>
            <a:cxnLst/>
            <a:rect l="l" t="t" r="r" b="b"/>
            <a:pathLst>
              <a:path w="233679" h="236219">
                <a:moveTo>
                  <a:pt x="116586" y="0"/>
                </a:moveTo>
                <a:lnTo>
                  <a:pt x="104775" y="635"/>
                </a:lnTo>
                <a:lnTo>
                  <a:pt x="92963" y="2412"/>
                </a:lnTo>
                <a:lnTo>
                  <a:pt x="51815" y="20192"/>
                </a:lnTo>
                <a:lnTo>
                  <a:pt x="20065" y="52324"/>
                </a:lnTo>
                <a:lnTo>
                  <a:pt x="2412" y="94614"/>
                </a:lnTo>
                <a:lnTo>
                  <a:pt x="0" y="118363"/>
                </a:lnTo>
                <a:lnTo>
                  <a:pt x="9397" y="164211"/>
                </a:lnTo>
                <a:lnTo>
                  <a:pt x="34162" y="201675"/>
                </a:lnTo>
                <a:lnTo>
                  <a:pt x="71247" y="226694"/>
                </a:lnTo>
                <a:lnTo>
                  <a:pt x="116586" y="236219"/>
                </a:lnTo>
                <a:lnTo>
                  <a:pt x="161798" y="226694"/>
                </a:lnTo>
                <a:lnTo>
                  <a:pt x="198881" y="201675"/>
                </a:lnTo>
                <a:lnTo>
                  <a:pt x="224281" y="164211"/>
                </a:lnTo>
                <a:lnTo>
                  <a:pt x="233679" y="118363"/>
                </a:lnTo>
                <a:lnTo>
                  <a:pt x="224281" y="72643"/>
                </a:lnTo>
                <a:lnTo>
                  <a:pt x="198881" y="35178"/>
                </a:lnTo>
                <a:lnTo>
                  <a:pt x="161798" y="9525"/>
                </a:lnTo>
                <a:lnTo>
                  <a:pt x="116586" y="0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3268979" y="972819"/>
            <a:ext cx="83820" cy="83819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83819"/>
                </a:moveTo>
                <a:lnTo>
                  <a:pt x="635" y="74802"/>
                </a:lnTo>
                <a:lnTo>
                  <a:pt x="1778" y="66928"/>
                </a:lnTo>
                <a:lnTo>
                  <a:pt x="19304" y="30099"/>
                </a:lnTo>
                <a:lnTo>
                  <a:pt x="51308" y="6095"/>
                </a:lnTo>
                <a:lnTo>
                  <a:pt x="75437" y="0"/>
                </a:lnTo>
                <a:lnTo>
                  <a:pt x="83820" y="0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3444240" y="1158239"/>
            <a:ext cx="149860" cy="147320"/>
          </a:xfrm>
          <a:custGeom>
            <a:avLst/>
            <a:gdLst/>
            <a:ahLst/>
            <a:cxnLst/>
            <a:rect l="l" t="t" r="r" b="b"/>
            <a:pathLst>
              <a:path w="149860" h="147320">
                <a:moveTo>
                  <a:pt x="0" y="24511"/>
                </a:moveTo>
                <a:lnTo>
                  <a:pt x="120904" y="143763"/>
                </a:lnTo>
                <a:lnTo>
                  <a:pt x="122682" y="144907"/>
                </a:lnTo>
                <a:lnTo>
                  <a:pt x="124460" y="146176"/>
                </a:lnTo>
                <a:lnTo>
                  <a:pt x="126746" y="146685"/>
                </a:lnTo>
                <a:lnTo>
                  <a:pt x="129159" y="147320"/>
                </a:lnTo>
                <a:lnTo>
                  <a:pt x="131445" y="146685"/>
                </a:lnTo>
                <a:lnTo>
                  <a:pt x="133223" y="146176"/>
                </a:lnTo>
                <a:lnTo>
                  <a:pt x="135636" y="144907"/>
                </a:lnTo>
                <a:lnTo>
                  <a:pt x="137413" y="143763"/>
                </a:lnTo>
                <a:lnTo>
                  <a:pt x="146304" y="135000"/>
                </a:lnTo>
                <a:lnTo>
                  <a:pt x="148082" y="133223"/>
                </a:lnTo>
                <a:lnTo>
                  <a:pt x="149225" y="130937"/>
                </a:lnTo>
                <a:lnTo>
                  <a:pt x="149860" y="128650"/>
                </a:lnTo>
                <a:lnTo>
                  <a:pt x="149860" y="126873"/>
                </a:lnTo>
                <a:lnTo>
                  <a:pt x="149860" y="124460"/>
                </a:lnTo>
                <a:lnTo>
                  <a:pt x="149225" y="122174"/>
                </a:lnTo>
                <a:lnTo>
                  <a:pt x="148082" y="120396"/>
                </a:lnTo>
                <a:lnTo>
                  <a:pt x="146304" y="118110"/>
                </a:lnTo>
                <a:lnTo>
                  <a:pt x="26035" y="0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5011420" y="5024120"/>
            <a:ext cx="68473" cy="119379"/>
          </a:xfrm>
          <a:custGeom>
            <a:avLst/>
            <a:gdLst/>
            <a:ahLst/>
            <a:cxnLst/>
            <a:rect l="l" t="t" r="r" b="b"/>
            <a:pathLst>
              <a:path w="68473" h="119379">
                <a:moveTo>
                  <a:pt x="0" y="0"/>
                </a:moveTo>
                <a:lnTo>
                  <a:pt x="68473" y="119379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5011420" y="4577079"/>
            <a:ext cx="1031239" cy="566419"/>
          </a:xfrm>
          <a:custGeom>
            <a:avLst/>
            <a:gdLst/>
            <a:ahLst/>
            <a:cxnLst/>
            <a:rect l="l" t="t" r="r" b="b"/>
            <a:pathLst>
              <a:path w="1031239" h="566419">
                <a:moveTo>
                  <a:pt x="962766" y="566419"/>
                </a:moveTo>
                <a:lnTo>
                  <a:pt x="1031239" y="447040"/>
                </a:lnTo>
                <a:lnTo>
                  <a:pt x="774826" y="0"/>
                </a:lnTo>
                <a:lnTo>
                  <a:pt x="256412" y="0"/>
                </a:lnTo>
                <a:lnTo>
                  <a:pt x="0" y="447040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5133340" y="4056379"/>
            <a:ext cx="541020" cy="467359"/>
          </a:xfrm>
          <a:custGeom>
            <a:avLst/>
            <a:gdLst/>
            <a:ahLst/>
            <a:cxnLst/>
            <a:rect l="l" t="t" r="r" b="b"/>
            <a:pathLst>
              <a:path w="541020" h="467360">
                <a:moveTo>
                  <a:pt x="407035" y="0"/>
                </a:moveTo>
                <a:lnTo>
                  <a:pt x="133985" y="0"/>
                </a:lnTo>
                <a:lnTo>
                  <a:pt x="0" y="233680"/>
                </a:lnTo>
                <a:lnTo>
                  <a:pt x="133985" y="467360"/>
                </a:lnTo>
                <a:lnTo>
                  <a:pt x="407035" y="467360"/>
                </a:lnTo>
                <a:lnTo>
                  <a:pt x="541020" y="233680"/>
                </a:lnTo>
                <a:lnTo>
                  <a:pt x="40703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3101339" y="3629659"/>
            <a:ext cx="1033780" cy="894080"/>
          </a:xfrm>
          <a:custGeom>
            <a:avLst/>
            <a:gdLst/>
            <a:ahLst/>
            <a:cxnLst/>
            <a:rect l="l" t="t" r="r" b="b"/>
            <a:pathLst>
              <a:path w="1033780" h="894079">
                <a:moveTo>
                  <a:pt x="777367" y="0"/>
                </a:moveTo>
                <a:lnTo>
                  <a:pt x="256412" y="0"/>
                </a:lnTo>
                <a:lnTo>
                  <a:pt x="0" y="447039"/>
                </a:lnTo>
                <a:lnTo>
                  <a:pt x="256412" y="894079"/>
                </a:lnTo>
                <a:lnTo>
                  <a:pt x="777367" y="894079"/>
                </a:lnTo>
                <a:lnTo>
                  <a:pt x="1033780" y="447039"/>
                </a:lnTo>
                <a:lnTo>
                  <a:pt x="7773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3530600" y="4577079"/>
            <a:ext cx="452120" cy="391160"/>
          </a:xfrm>
          <a:custGeom>
            <a:avLst/>
            <a:gdLst/>
            <a:ahLst/>
            <a:cxnLst/>
            <a:rect l="l" t="t" r="r" b="b"/>
            <a:pathLst>
              <a:path w="452120" h="391160">
                <a:moveTo>
                  <a:pt x="0" y="195580"/>
                </a:moveTo>
                <a:lnTo>
                  <a:pt x="112140" y="391160"/>
                </a:lnTo>
                <a:lnTo>
                  <a:pt x="339978" y="391160"/>
                </a:lnTo>
                <a:lnTo>
                  <a:pt x="452120" y="195580"/>
                </a:lnTo>
                <a:lnTo>
                  <a:pt x="339978" y="0"/>
                </a:lnTo>
                <a:lnTo>
                  <a:pt x="112140" y="0"/>
                </a:lnTo>
                <a:lnTo>
                  <a:pt x="0" y="195580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5369559" y="4866640"/>
            <a:ext cx="312419" cy="276858"/>
          </a:xfrm>
          <a:custGeom>
            <a:avLst/>
            <a:gdLst/>
            <a:ahLst/>
            <a:cxnLst/>
            <a:rect l="l" t="t" r="r" b="b"/>
            <a:pathLst>
              <a:path w="312419" h="276858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2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0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8"/>
                </a:lnTo>
                <a:lnTo>
                  <a:pt x="48513" y="193013"/>
                </a:lnTo>
                <a:lnTo>
                  <a:pt x="51180" y="199740"/>
                </a:lnTo>
                <a:lnTo>
                  <a:pt x="53848" y="206025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2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7290" y="276858"/>
                </a:lnTo>
                <a:lnTo>
                  <a:pt x="72441" y="276858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7" y="254067"/>
                </a:lnTo>
                <a:lnTo>
                  <a:pt x="278256" y="251366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7" y="206926"/>
                </a:lnTo>
                <a:lnTo>
                  <a:pt x="151256" y="206926"/>
                </a:lnTo>
                <a:lnTo>
                  <a:pt x="146303" y="206025"/>
                </a:lnTo>
                <a:lnTo>
                  <a:pt x="141859" y="204683"/>
                </a:lnTo>
                <a:lnTo>
                  <a:pt x="136905" y="203342"/>
                </a:lnTo>
                <a:lnTo>
                  <a:pt x="109092" y="175516"/>
                </a:lnTo>
                <a:lnTo>
                  <a:pt x="105537" y="161145"/>
                </a:lnTo>
                <a:lnTo>
                  <a:pt x="105537" y="151274"/>
                </a:lnTo>
                <a:lnTo>
                  <a:pt x="124332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6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6" y="61048"/>
                </a:lnTo>
                <a:lnTo>
                  <a:pt x="277367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19" h="276858">
                <a:moveTo>
                  <a:pt x="212343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953" y="276858"/>
                </a:lnTo>
                <a:lnTo>
                  <a:pt x="185466" y="276858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0" y="261235"/>
                </a:lnTo>
                <a:lnTo>
                  <a:pt x="205993" y="258551"/>
                </a:lnTo>
                <a:lnTo>
                  <a:pt x="212343" y="255408"/>
                </a:lnTo>
                <a:close/>
              </a:path>
              <a:path w="312419" h="276858">
                <a:moveTo>
                  <a:pt x="276733" y="255408"/>
                </a:moveTo>
                <a:lnTo>
                  <a:pt x="212343" y="255408"/>
                </a:lnTo>
                <a:lnTo>
                  <a:pt x="237489" y="275606"/>
                </a:lnTo>
                <a:lnTo>
                  <a:pt x="239978" y="276858"/>
                </a:lnTo>
                <a:lnTo>
                  <a:pt x="255129" y="276858"/>
                </a:lnTo>
                <a:lnTo>
                  <a:pt x="276733" y="255408"/>
                </a:lnTo>
                <a:close/>
              </a:path>
              <a:path w="312419" h="276858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2" y="151274"/>
                </a:lnTo>
                <a:lnTo>
                  <a:pt x="206882" y="161145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5"/>
                </a:lnTo>
                <a:lnTo>
                  <a:pt x="161162" y="206926"/>
                </a:lnTo>
                <a:lnTo>
                  <a:pt x="258117" y="206926"/>
                </a:lnTo>
                <a:lnTo>
                  <a:pt x="258572" y="206025"/>
                </a:lnTo>
                <a:lnTo>
                  <a:pt x="261238" y="199740"/>
                </a:lnTo>
                <a:lnTo>
                  <a:pt x="263905" y="193013"/>
                </a:lnTo>
                <a:lnTo>
                  <a:pt x="265684" y="186728"/>
                </a:lnTo>
                <a:lnTo>
                  <a:pt x="298068" y="183144"/>
                </a:lnTo>
                <a:lnTo>
                  <a:pt x="312419" y="166988"/>
                </a:lnTo>
                <a:lnTo>
                  <a:pt x="312419" y="145427"/>
                </a:lnTo>
                <a:lnTo>
                  <a:pt x="265684" y="125691"/>
                </a:lnTo>
                <a:lnTo>
                  <a:pt x="263905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19" h="276858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3" y="57010"/>
                </a:lnTo>
                <a:lnTo>
                  <a:pt x="205993" y="53873"/>
                </a:lnTo>
                <a:lnTo>
                  <a:pt x="199770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19" h="276858">
                <a:moveTo>
                  <a:pt x="248285" y="33667"/>
                </a:moveTo>
                <a:lnTo>
                  <a:pt x="245490" y="33667"/>
                </a:lnTo>
                <a:lnTo>
                  <a:pt x="240156" y="35471"/>
                </a:lnTo>
                <a:lnTo>
                  <a:pt x="237489" y="37249"/>
                </a:lnTo>
                <a:lnTo>
                  <a:pt x="212343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6126479" y="4056379"/>
            <a:ext cx="172720" cy="190500"/>
          </a:xfrm>
          <a:custGeom>
            <a:avLst/>
            <a:gdLst/>
            <a:ahLst/>
            <a:cxnLst/>
            <a:rect l="l" t="t" r="r" b="b"/>
            <a:pathLst>
              <a:path w="172720" h="190500">
                <a:moveTo>
                  <a:pt x="124333" y="0"/>
                </a:moveTo>
                <a:lnTo>
                  <a:pt x="90932" y="14376"/>
                </a:lnTo>
                <a:lnTo>
                  <a:pt x="87630" y="17627"/>
                </a:lnTo>
                <a:lnTo>
                  <a:pt x="85090" y="21526"/>
                </a:lnTo>
                <a:lnTo>
                  <a:pt x="82423" y="25450"/>
                </a:lnTo>
                <a:lnTo>
                  <a:pt x="80518" y="29349"/>
                </a:lnTo>
                <a:lnTo>
                  <a:pt x="78486" y="33921"/>
                </a:lnTo>
                <a:lnTo>
                  <a:pt x="77216" y="43053"/>
                </a:lnTo>
                <a:lnTo>
                  <a:pt x="76581" y="48298"/>
                </a:lnTo>
                <a:lnTo>
                  <a:pt x="77216" y="55448"/>
                </a:lnTo>
                <a:lnTo>
                  <a:pt x="79121" y="62636"/>
                </a:lnTo>
                <a:lnTo>
                  <a:pt x="81787" y="69151"/>
                </a:lnTo>
                <a:lnTo>
                  <a:pt x="85090" y="75031"/>
                </a:lnTo>
                <a:lnTo>
                  <a:pt x="0" y="174853"/>
                </a:lnTo>
                <a:lnTo>
                  <a:pt x="9779" y="182003"/>
                </a:lnTo>
                <a:lnTo>
                  <a:pt x="19050" y="190500"/>
                </a:lnTo>
                <a:lnTo>
                  <a:pt x="104012" y="91325"/>
                </a:lnTo>
                <a:lnTo>
                  <a:pt x="144594" y="91325"/>
                </a:lnTo>
                <a:lnTo>
                  <a:pt x="147193" y="90043"/>
                </a:lnTo>
                <a:lnTo>
                  <a:pt x="171323" y="57404"/>
                </a:lnTo>
                <a:lnTo>
                  <a:pt x="172720" y="48298"/>
                </a:lnTo>
                <a:lnTo>
                  <a:pt x="172085" y="43053"/>
                </a:lnTo>
                <a:lnTo>
                  <a:pt x="147193" y="5880"/>
                </a:lnTo>
                <a:lnTo>
                  <a:pt x="134112" y="1308"/>
                </a:lnTo>
                <a:lnTo>
                  <a:pt x="124333" y="0"/>
                </a:lnTo>
                <a:close/>
              </a:path>
              <a:path w="172720" h="190500">
                <a:moveTo>
                  <a:pt x="144594" y="91325"/>
                </a:moveTo>
                <a:lnTo>
                  <a:pt x="104012" y="91325"/>
                </a:lnTo>
                <a:lnTo>
                  <a:pt x="108585" y="93294"/>
                </a:lnTo>
                <a:lnTo>
                  <a:pt x="113792" y="94615"/>
                </a:lnTo>
                <a:lnTo>
                  <a:pt x="124333" y="95885"/>
                </a:lnTo>
                <a:lnTo>
                  <a:pt x="129540" y="95250"/>
                </a:lnTo>
                <a:lnTo>
                  <a:pt x="138684" y="93941"/>
                </a:lnTo>
                <a:lnTo>
                  <a:pt x="143256" y="91986"/>
                </a:lnTo>
                <a:lnTo>
                  <a:pt x="144594" y="9132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5867400" y="4084320"/>
            <a:ext cx="137160" cy="157454"/>
          </a:xfrm>
          <a:custGeom>
            <a:avLst/>
            <a:gdLst/>
            <a:ahLst/>
            <a:cxnLst/>
            <a:rect l="l" t="t" r="r" b="b"/>
            <a:pathLst>
              <a:path w="137160" h="157454">
                <a:moveTo>
                  <a:pt x="97605" y="91363"/>
                </a:moveTo>
                <a:lnTo>
                  <a:pt x="65912" y="91363"/>
                </a:lnTo>
                <a:lnTo>
                  <a:pt x="117475" y="157454"/>
                </a:lnTo>
                <a:lnTo>
                  <a:pt x="126619" y="149682"/>
                </a:lnTo>
                <a:lnTo>
                  <a:pt x="137160" y="142570"/>
                </a:lnTo>
                <a:lnTo>
                  <a:pt x="97605" y="91363"/>
                </a:lnTo>
                <a:close/>
              </a:path>
              <a:path w="137160" h="157454">
                <a:moveTo>
                  <a:pt x="51562" y="0"/>
                </a:moveTo>
                <a:lnTo>
                  <a:pt x="41783" y="0"/>
                </a:lnTo>
                <a:lnTo>
                  <a:pt x="37211" y="660"/>
                </a:lnTo>
                <a:lnTo>
                  <a:pt x="32638" y="1968"/>
                </a:lnTo>
                <a:lnTo>
                  <a:pt x="28701" y="3898"/>
                </a:lnTo>
                <a:lnTo>
                  <a:pt x="24129" y="5841"/>
                </a:lnTo>
                <a:lnTo>
                  <a:pt x="20192" y="8432"/>
                </a:lnTo>
                <a:lnTo>
                  <a:pt x="17017" y="11036"/>
                </a:lnTo>
                <a:lnTo>
                  <a:pt x="10413" y="17513"/>
                </a:lnTo>
                <a:lnTo>
                  <a:pt x="7874" y="21386"/>
                </a:lnTo>
                <a:lnTo>
                  <a:pt x="5207" y="25285"/>
                </a:lnTo>
                <a:lnTo>
                  <a:pt x="3301" y="29159"/>
                </a:lnTo>
                <a:lnTo>
                  <a:pt x="2032" y="33693"/>
                </a:lnTo>
                <a:lnTo>
                  <a:pt x="635" y="38887"/>
                </a:lnTo>
                <a:lnTo>
                  <a:pt x="0" y="43433"/>
                </a:lnTo>
                <a:lnTo>
                  <a:pt x="0" y="53136"/>
                </a:lnTo>
                <a:lnTo>
                  <a:pt x="635" y="57670"/>
                </a:lnTo>
                <a:lnTo>
                  <a:pt x="2032" y="62217"/>
                </a:lnTo>
                <a:lnTo>
                  <a:pt x="3937" y="66116"/>
                </a:lnTo>
                <a:lnTo>
                  <a:pt x="5841" y="70650"/>
                </a:lnTo>
                <a:lnTo>
                  <a:pt x="8509" y="73888"/>
                </a:lnTo>
                <a:lnTo>
                  <a:pt x="11049" y="77762"/>
                </a:lnTo>
                <a:lnTo>
                  <a:pt x="17652" y="84226"/>
                </a:lnTo>
                <a:lnTo>
                  <a:pt x="45720" y="94602"/>
                </a:lnTo>
                <a:lnTo>
                  <a:pt x="52959" y="94602"/>
                </a:lnTo>
                <a:lnTo>
                  <a:pt x="59436" y="93306"/>
                </a:lnTo>
                <a:lnTo>
                  <a:pt x="65912" y="91363"/>
                </a:lnTo>
                <a:lnTo>
                  <a:pt x="97605" y="91363"/>
                </a:lnTo>
                <a:lnTo>
                  <a:pt x="85598" y="75818"/>
                </a:lnTo>
                <a:lnTo>
                  <a:pt x="88773" y="71285"/>
                </a:lnTo>
                <a:lnTo>
                  <a:pt x="91439" y="66751"/>
                </a:lnTo>
                <a:lnTo>
                  <a:pt x="93345" y="61569"/>
                </a:lnTo>
                <a:lnTo>
                  <a:pt x="94741" y="55740"/>
                </a:lnTo>
                <a:lnTo>
                  <a:pt x="95376" y="51206"/>
                </a:lnTo>
                <a:lnTo>
                  <a:pt x="95376" y="41490"/>
                </a:lnTo>
                <a:lnTo>
                  <a:pt x="93979" y="36956"/>
                </a:lnTo>
                <a:lnTo>
                  <a:pt x="92710" y="32423"/>
                </a:lnTo>
                <a:lnTo>
                  <a:pt x="65277" y="3263"/>
                </a:lnTo>
                <a:lnTo>
                  <a:pt x="56134" y="660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5770879" y="4356125"/>
            <a:ext cx="193040" cy="116789"/>
          </a:xfrm>
          <a:custGeom>
            <a:avLst/>
            <a:gdLst/>
            <a:ahLst/>
            <a:cxnLst/>
            <a:rect l="l" t="t" r="r" b="b"/>
            <a:pathLst>
              <a:path w="193040" h="116789">
                <a:moveTo>
                  <a:pt x="49784" y="20866"/>
                </a:moveTo>
                <a:lnTo>
                  <a:pt x="45085" y="21539"/>
                </a:lnTo>
                <a:lnTo>
                  <a:pt x="40512" y="21539"/>
                </a:lnTo>
                <a:lnTo>
                  <a:pt x="31369" y="24129"/>
                </a:lnTo>
                <a:lnTo>
                  <a:pt x="2667" y="53492"/>
                </a:lnTo>
                <a:lnTo>
                  <a:pt x="0" y="67195"/>
                </a:lnTo>
                <a:lnTo>
                  <a:pt x="0" y="71767"/>
                </a:lnTo>
                <a:lnTo>
                  <a:pt x="635" y="76339"/>
                </a:lnTo>
                <a:lnTo>
                  <a:pt x="1905" y="80898"/>
                </a:lnTo>
                <a:lnTo>
                  <a:pt x="3302" y="85470"/>
                </a:lnTo>
                <a:lnTo>
                  <a:pt x="5207" y="89395"/>
                </a:lnTo>
                <a:lnTo>
                  <a:pt x="7239" y="93967"/>
                </a:lnTo>
                <a:lnTo>
                  <a:pt x="9779" y="97231"/>
                </a:lnTo>
                <a:lnTo>
                  <a:pt x="12446" y="101130"/>
                </a:lnTo>
                <a:lnTo>
                  <a:pt x="16383" y="104393"/>
                </a:lnTo>
                <a:lnTo>
                  <a:pt x="46482" y="116789"/>
                </a:lnTo>
                <a:lnTo>
                  <a:pt x="51054" y="116789"/>
                </a:lnTo>
                <a:lnTo>
                  <a:pt x="86995" y="97231"/>
                </a:lnTo>
                <a:lnTo>
                  <a:pt x="96139" y="70459"/>
                </a:lnTo>
                <a:lnTo>
                  <a:pt x="95504" y="62623"/>
                </a:lnTo>
                <a:lnTo>
                  <a:pt x="151434" y="39814"/>
                </a:lnTo>
                <a:lnTo>
                  <a:pt x="86360" y="39814"/>
                </a:lnTo>
                <a:lnTo>
                  <a:pt x="83058" y="36525"/>
                </a:lnTo>
                <a:lnTo>
                  <a:pt x="79883" y="33261"/>
                </a:lnTo>
                <a:lnTo>
                  <a:pt x="76581" y="30010"/>
                </a:lnTo>
                <a:lnTo>
                  <a:pt x="72009" y="27393"/>
                </a:lnTo>
                <a:lnTo>
                  <a:pt x="68072" y="25438"/>
                </a:lnTo>
                <a:lnTo>
                  <a:pt x="63500" y="23482"/>
                </a:lnTo>
                <a:lnTo>
                  <a:pt x="58928" y="22174"/>
                </a:lnTo>
                <a:lnTo>
                  <a:pt x="49784" y="20866"/>
                </a:lnTo>
                <a:close/>
              </a:path>
              <a:path w="193040" h="116789">
                <a:moveTo>
                  <a:pt x="183261" y="0"/>
                </a:moveTo>
                <a:lnTo>
                  <a:pt x="86360" y="39814"/>
                </a:lnTo>
                <a:lnTo>
                  <a:pt x="151434" y="39814"/>
                </a:lnTo>
                <a:lnTo>
                  <a:pt x="193040" y="22847"/>
                </a:lnTo>
                <a:lnTo>
                  <a:pt x="187198" y="11734"/>
                </a:lnTo>
                <a:lnTo>
                  <a:pt x="18326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6007100" y="4437379"/>
            <a:ext cx="93979" cy="170179"/>
          </a:xfrm>
          <a:custGeom>
            <a:avLst/>
            <a:gdLst/>
            <a:ahLst/>
            <a:cxnLst/>
            <a:rect l="l" t="t" r="r" b="b"/>
            <a:pathLst>
              <a:path w="93979" h="170179">
                <a:moveTo>
                  <a:pt x="39242" y="0"/>
                </a:moveTo>
                <a:lnTo>
                  <a:pt x="36702" y="76009"/>
                </a:lnTo>
                <a:lnTo>
                  <a:pt x="31623" y="77304"/>
                </a:lnTo>
                <a:lnTo>
                  <a:pt x="21209" y="82499"/>
                </a:lnTo>
                <a:lnTo>
                  <a:pt x="16763" y="85737"/>
                </a:lnTo>
                <a:lnTo>
                  <a:pt x="12826" y="88988"/>
                </a:lnTo>
                <a:lnTo>
                  <a:pt x="10287" y="92900"/>
                </a:lnTo>
                <a:lnTo>
                  <a:pt x="7112" y="96774"/>
                </a:lnTo>
                <a:lnTo>
                  <a:pt x="0" y="127304"/>
                </a:lnTo>
                <a:lnTo>
                  <a:pt x="635" y="131851"/>
                </a:lnTo>
                <a:lnTo>
                  <a:pt x="25146" y="164325"/>
                </a:lnTo>
                <a:lnTo>
                  <a:pt x="29590" y="166268"/>
                </a:lnTo>
                <a:lnTo>
                  <a:pt x="33527" y="168236"/>
                </a:lnTo>
                <a:lnTo>
                  <a:pt x="46989" y="170180"/>
                </a:lnTo>
                <a:lnTo>
                  <a:pt x="51562" y="169545"/>
                </a:lnTo>
                <a:lnTo>
                  <a:pt x="56007" y="168871"/>
                </a:lnTo>
                <a:lnTo>
                  <a:pt x="88773" y="144195"/>
                </a:lnTo>
                <a:lnTo>
                  <a:pt x="93979" y="117576"/>
                </a:lnTo>
                <a:lnTo>
                  <a:pt x="93345" y="113030"/>
                </a:lnTo>
                <a:lnTo>
                  <a:pt x="92075" y="108483"/>
                </a:lnTo>
                <a:lnTo>
                  <a:pt x="90170" y="103936"/>
                </a:lnTo>
                <a:lnTo>
                  <a:pt x="88137" y="100025"/>
                </a:lnTo>
                <a:lnTo>
                  <a:pt x="86233" y="96139"/>
                </a:lnTo>
                <a:lnTo>
                  <a:pt x="61213" y="77304"/>
                </a:lnTo>
                <a:lnTo>
                  <a:pt x="63732" y="1308"/>
                </a:lnTo>
                <a:lnTo>
                  <a:pt x="56007" y="1308"/>
                </a:lnTo>
                <a:lnTo>
                  <a:pt x="39242" y="0"/>
                </a:lnTo>
                <a:close/>
              </a:path>
              <a:path w="93979" h="170179">
                <a:moveTo>
                  <a:pt x="63753" y="660"/>
                </a:moveTo>
                <a:lnTo>
                  <a:pt x="56007" y="1308"/>
                </a:lnTo>
                <a:lnTo>
                  <a:pt x="63732" y="1308"/>
                </a:lnTo>
                <a:lnTo>
                  <a:pt x="63753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6174740" y="4305300"/>
            <a:ext cx="170180" cy="96494"/>
          </a:xfrm>
          <a:custGeom>
            <a:avLst/>
            <a:gdLst/>
            <a:ahLst/>
            <a:cxnLst/>
            <a:rect l="l" t="t" r="r" b="b"/>
            <a:pathLst>
              <a:path w="170180" h="96494">
                <a:moveTo>
                  <a:pt x="2539" y="20345"/>
                </a:moveTo>
                <a:lnTo>
                  <a:pt x="1905" y="32816"/>
                </a:lnTo>
                <a:lnTo>
                  <a:pt x="0" y="44640"/>
                </a:lnTo>
                <a:lnTo>
                  <a:pt x="76454" y="54482"/>
                </a:lnTo>
                <a:lnTo>
                  <a:pt x="77088" y="59753"/>
                </a:lnTo>
                <a:lnTo>
                  <a:pt x="78994" y="64985"/>
                </a:lnTo>
                <a:lnTo>
                  <a:pt x="80899" y="68948"/>
                </a:lnTo>
                <a:lnTo>
                  <a:pt x="82804" y="73532"/>
                </a:lnTo>
                <a:lnTo>
                  <a:pt x="85344" y="77457"/>
                </a:lnTo>
                <a:lnTo>
                  <a:pt x="88646" y="80746"/>
                </a:lnTo>
                <a:lnTo>
                  <a:pt x="94996" y="87299"/>
                </a:lnTo>
                <a:lnTo>
                  <a:pt x="120650" y="96494"/>
                </a:lnTo>
                <a:lnTo>
                  <a:pt x="125222" y="96494"/>
                </a:lnTo>
                <a:lnTo>
                  <a:pt x="134238" y="95173"/>
                </a:lnTo>
                <a:lnTo>
                  <a:pt x="138684" y="93218"/>
                </a:lnTo>
                <a:lnTo>
                  <a:pt x="143129" y="91897"/>
                </a:lnTo>
                <a:lnTo>
                  <a:pt x="163068" y="72872"/>
                </a:lnTo>
                <a:lnTo>
                  <a:pt x="165608" y="68948"/>
                </a:lnTo>
                <a:lnTo>
                  <a:pt x="167005" y="64350"/>
                </a:lnTo>
                <a:lnTo>
                  <a:pt x="168275" y="59753"/>
                </a:lnTo>
                <a:lnTo>
                  <a:pt x="169545" y="55803"/>
                </a:lnTo>
                <a:lnTo>
                  <a:pt x="170180" y="50558"/>
                </a:lnTo>
                <a:lnTo>
                  <a:pt x="170180" y="45961"/>
                </a:lnTo>
                <a:lnTo>
                  <a:pt x="168910" y="36766"/>
                </a:lnTo>
                <a:lnTo>
                  <a:pt x="167005" y="32169"/>
                </a:lnTo>
                <a:lnTo>
                  <a:pt x="166140" y="30213"/>
                </a:lnTo>
                <a:lnTo>
                  <a:pt x="79629" y="30213"/>
                </a:lnTo>
                <a:lnTo>
                  <a:pt x="2539" y="20345"/>
                </a:lnTo>
                <a:close/>
              </a:path>
              <a:path w="170180" h="96494">
                <a:moveTo>
                  <a:pt x="120650" y="0"/>
                </a:moveTo>
                <a:lnTo>
                  <a:pt x="86740" y="17741"/>
                </a:lnTo>
                <a:lnTo>
                  <a:pt x="79629" y="30213"/>
                </a:lnTo>
                <a:lnTo>
                  <a:pt x="166140" y="30213"/>
                </a:lnTo>
                <a:lnTo>
                  <a:pt x="164973" y="27571"/>
                </a:lnTo>
                <a:lnTo>
                  <a:pt x="163068" y="22987"/>
                </a:lnTo>
                <a:lnTo>
                  <a:pt x="160527" y="19024"/>
                </a:lnTo>
                <a:lnTo>
                  <a:pt x="157352" y="15747"/>
                </a:lnTo>
                <a:lnTo>
                  <a:pt x="154050" y="12471"/>
                </a:lnTo>
                <a:lnTo>
                  <a:pt x="150875" y="9194"/>
                </a:lnTo>
                <a:lnTo>
                  <a:pt x="147065" y="7226"/>
                </a:lnTo>
                <a:lnTo>
                  <a:pt x="143129" y="4597"/>
                </a:lnTo>
                <a:lnTo>
                  <a:pt x="134238" y="1968"/>
                </a:lnTo>
                <a:lnTo>
                  <a:pt x="129667" y="673"/>
                </a:lnTo>
                <a:lnTo>
                  <a:pt x="125222" y="673"/>
                </a:lnTo>
                <a:lnTo>
                  <a:pt x="12065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5961379" y="4224045"/>
            <a:ext cx="203200" cy="200634"/>
          </a:xfrm>
          <a:custGeom>
            <a:avLst/>
            <a:gdLst/>
            <a:ahLst/>
            <a:cxnLst/>
            <a:rect l="l" t="t" r="r" b="b"/>
            <a:pathLst>
              <a:path w="203200" h="200634">
                <a:moveTo>
                  <a:pt x="101600" y="0"/>
                </a:moveTo>
                <a:lnTo>
                  <a:pt x="62230" y="7734"/>
                </a:lnTo>
                <a:lnTo>
                  <a:pt x="30099" y="29667"/>
                </a:lnTo>
                <a:lnTo>
                  <a:pt x="7874" y="61277"/>
                </a:lnTo>
                <a:lnTo>
                  <a:pt x="0" y="99999"/>
                </a:lnTo>
                <a:lnTo>
                  <a:pt x="635" y="110299"/>
                </a:lnTo>
                <a:lnTo>
                  <a:pt x="12446" y="147726"/>
                </a:lnTo>
                <a:lnTo>
                  <a:pt x="37337" y="177393"/>
                </a:lnTo>
                <a:lnTo>
                  <a:pt x="71374" y="196113"/>
                </a:lnTo>
                <a:lnTo>
                  <a:pt x="101600" y="200634"/>
                </a:lnTo>
                <a:lnTo>
                  <a:pt x="112014" y="199974"/>
                </a:lnTo>
                <a:lnTo>
                  <a:pt x="150114" y="188379"/>
                </a:lnTo>
                <a:lnTo>
                  <a:pt x="180212" y="163842"/>
                </a:lnTo>
                <a:lnTo>
                  <a:pt x="199262" y="130302"/>
                </a:lnTo>
                <a:lnTo>
                  <a:pt x="203200" y="110299"/>
                </a:lnTo>
                <a:lnTo>
                  <a:pt x="203200" y="90309"/>
                </a:lnTo>
                <a:lnTo>
                  <a:pt x="191389" y="52247"/>
                </a:lnTo>
                <a:lnTo>
                  <a:pt x="166497" y="23215"/>
                </a:lnTo>
                <a:lnTo>
                  <a:pt x="131699" y="4521"/>
                </a:lnTo>
                <a:lnTo>
                  <a:pt x="1016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3429000" y="3903979"/>
            <a:ext cx="378460" cy="345439"/>
          </a:xfrm>
          <a:custGeom>
            <a:avLst/>
            <a:gdLst/>
            <a:ahLst/>
            <a:cxnLst/>
            <a:rect l="l" t="t" r="r" b="b"/>
            <a:pathLst>
              <a:path w="378460" h="345439">
                <a:moveTo>
                  <a:pt x="198882" y="0"/>
                </a:moveTo>
                <a:lnTo>
                  <a:pt x="179577" y="0"/>
                </a:lnTo>
                <a:lnTo>
                  <a:pt x="169799" y="584"/>
                </a:lnTo>
                <a:lnTo>
                  <a:pt x="107187" y="15455"/>
                </a:lnTo>
                <a:lnTo>
                  <a:pt x="99187" y="19456"/>
                </a:lnTo>
                <a:lnTo>
                  <a:pt x="91186" y="22872"/>
                </a:lnTo>
                <a:lnTo>
                  <a:pt x="55245" y="46901"/>
                </a:lnTo>
                <a:lnTo>
                  <a:pt x="27432" y="77228"/>
                </a:lnTo>
                <a:lnTo>
                  <a:pt x="8509" y="113245"/>
                </a:lnTo>
                <a:lnTo>
                  <a:pt x="4063" y="128701"/>
                </a:lnTo>
                <a:lnTo>
                  <a:pt x="2286" y="136702"/>
                </a:lnTo>
                <a:lnTo>
                  <a:pt x="0" y="152704"/>
                </a:lnTo>
                <a:lnTo>
                  <a:pt x="0" y="169862"/>
                </a:lnTo>
                <a:lnTo>
                  <a:pt x="1142" y="179019"/>
                </a:lnTo>
                <a:lnTo>
                  <a:pt x="2286" y="187591"/>
                </a:lnTo>
                <a:lnTo>
                  <a:pt x="4572" y="195592"/>
                </a:lnTo>
                <a:lnTo>
                  <a:pt x="6858" y="204165"/>
                </a:lnTo>
                <a:lnTo>
                  <a:pt x="25653" y="242506"/>
                </a:lnTo>
                <a:lnTo>
                  <a:pt x="31369" y="249923"/>
                </a:lnTo>
                <a:lnTo>
                  <a:pt x="36449" y="256781"/>
                </a:lnTo>
                <a:lnTo>
                  <a:pt x="42799" y="263080"/>
                </a:lnTo>
                <a:lnTo>
                  <a:pt x="49022" y="269379"/>
                </a:lnTo>
                <a:lnTo>
                  <a:pt x="55879" y="275653"/>
                </a:lnTo>
                <a:lnTo>
                  <a:pt x="62737" y="281393"/>
                </a:lnTo>
                <a:lnTo>
                  <a:pt x="58165" y="289966"/>
                </a:lnTo>
                <a:lnTo>
                  <a:pt x="47371" y="307695"/>
                </a:lnTo>
                <a:lnTo>
                  <a:pt x="39877" y="316268"/>
                </a:lnTo>
                <a:lnTo>
                  <a:pt x="31876" y="324853"/>
                </a:lnTo>
                <a:lnTo>
                  <a:pt x="27432" y="328866"/>
                </a:lnTo>
                <a:lnTo>
                  <a:pt x="22225" y="332282"/>
                </a:lnTo>
                <a:lnTo>
                  <a:pt x="17145" y="335724"/>
                </a:lnTo>
                <a:lnTo>
                  <a:pt x="11937" y="339140"/>
                </a:lnTo>
                <a:lnTo>
                  <a:pt x="6223" y="341439"/>
                </a:lnTo>
                <a:lnTo>
                  <a:pt x="0" y="344297"/>
                </a:lnTo>
                <a:lnTo>
                  <a:pt x="2921" y="344297"/>
                </a:lnTo>
                <a:lnTo>
                  <a:pt x="11429" y="345440"/>
                </a:lnTo>
                <a:lnTo>
                  <a:pt x="31876" y="345440"/>
                </a:lnTo>
                <a:lnTo>
                  <a:pt x="77470" y="335140"/>
                </a:lnTo>
                <a:lnTo>
                  <a:pt x="116332" y="309981"/>
                </a:lnTo>
                <a:lnTo>
                  <a:pt x="262763" y="309981"/>
                </a:lnTo>
                <a:lnTo>
                  <a:pt x="302640" y="290525"/>
                </a:lnTo>
                <a:lnTo>
                  <a:pt x="335152" y="263652"/>
                </a:lnTo>
                <a:lnTo>
                  <a:pt x="340867" y="257937"/>
                </a:lnTo>
                <a:lnTo>
                  <a:pt x="363600" y="224193"/>
                </a:lnTo>
                <a:lnTo>
                  <a:pt x="376174" y="185877"/>
                </a:lnTo>
                <a:lnTo>
                  <a:pt x="378460" y="152704"/>
                </a:lnTo>
                <a:lnTo>
                  <a:pt x="376174" y="136702"/>
                </a:lnTo>
                <a:lnTo>
                  <a:pt x="363600" y="98374"/>
                </a:lnTo>
                <a:lnTo>
                  <a:pt x="340867" y="64630"/>
                </a:lnTo>
                <a:lnTo>
                  <a:pt x="309499" y="36601"/>
                </a:lnTo>
                <a:lnTo>
                  <a:pt x="279273" y="19456"/>
                </a:lnTo>
                <a:lnTo>
                  <a:pt x="271272" y="15455"/>
                </a:lnTo>
                <a:lnTo>
                  <a:pt x="245617" y="6858"/>
                </a:lnTo>
                <a:lnTo>
                  <a:pt x="236474" y="4584"/>
                </a:lnTo>
                <a:lnTo>
                  <a:pt x="227457" y="2882"/>
                </a:lnTo>
                <a:lnTo>
                  <a:pt x="208661" y="584"/>
                </a:lnTo>
                <a:lnTo>
                  <a:pt x="198882" y="0"/>
                </a:lnTo>
                <a:close/>
              </a:path>
              <a:path w="378460" h="345439">
                <a:moveTo>
                  <a:pt x="262763" y="309981"/>
                </a:moveTo>
                <a:lnTo>
                  <a:pt x="116332" y="309981"/>
                </a:lnTo>
                <a:lnTo>
                  <a:pt x="133350" y="315696"/>
                </a:lnTo>
                <a:lnTo>
                  <a:pt x="160782" y="320852"/>
                </a:lnTo>
                <a:lnTo>
                  <a:pt x="169799" y="321995"/>
                </a:lnTo>
                <a:lnTo>
                  <a:pt x="179577" y="322567"/>
                </a:lnTo>
                <a:lnTo>
                  <a:pt x="198882" y="322567"/>
                </a:lnTo>
                <a:lnTo>
                  <a:pt x="245617" y="315137"/>
                </a:lnTo>
                <a:lnTo>
                  <a:pt x="262763" y="309981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12035" y="250850"/>
            <a:ext cx="5519928" cy="124567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6412" y="1514221"/>
            <a:ext cx="8131175" cy="322732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692" y="4869179"/>
            <a:ext cx="203200" cy="2032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7300" y="2114550"/>
            <a:ext cx="6629400" cy="1524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ctr">
              <a:lnSpc>
                <a:spcPct val="100000"/>
              </a:lnSpc>
            </a:pPr>
            <a:r>
              <a:rPr lang="es-MX" sz="3200" spc="0" dirty="0">
                <a:solidFill>
                  <a:srgbClr val="18BAD4"/>
                </a:solidFill>
                <a:latin typeface="Calibri"/>
                <a:cs typeface="Calibri"/>
              </a:rPr>
              <a:t>Actividad 11: </a:t>
            </a:r>
            <a:r>
              <a:rPr sz="3200" spc="0" dirty="0" err="1">
                <a:solidFill>
                  <a:srgbClr val="18BAD4"/>
                </a:solidFill>
                <a:latin typeface="Calibri"/>
                <a:cs typeface="Calibri"/>
              </a:rPr>
              <a:t>Man</a:t>
            </a:r>
            <a:r>
              <a:rPr sz="3200" spc="-20" dirty="0" err="1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sz="3200" spc="0" dirty="0" err="1">
                <a:solidFill>
                  <a:srgbClr val="18BAD4"/>
                </a:solidFill>
                <a:latin typeface="Calibri"/>
                <a:cs typeface="Calibri"/>
              </a:rPr>
              <a:t>jo</a:t>
            </a:r>
            <a:r>
              <a:rPr sz="3200" spc="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3200" spc="0" dirty="0">
                <a:solidFill>
                  <a:srgbClr val="18BAD4"/>
                </a:solidFill>
                <a:latin typeface="Calibri"/>
                <a:cs typeface="Calibri"/>
              </a:rPr>
              <a:t>de Bases de </a:t>
            </a:r>
            <a:r>
              <a:rPr sz="3200" spc="0" dirty="0" err="1">
                <a:solidFill>
                  <a:srgbClr val="18BAD4"/>
                </a:solidFill>
                <a:latin typeface="Calibri"/>
                <a:cs typeface="Calibri"/>
              </a:rPr>
              <a:t>datos</a:t>
            </a:r>
            <a:endParaRPr lang="es-MX" sz="3200" spc="10" dirty="0">
              <a:solidFill>
                <a:srgbClr val="18BAD4"/>
              </a:solidFill>
              <a:latin typeface="Calibri"/>
              <a:cs typeface="Calibri"/>
            </a:endParaRPr>
          </a:p>
          <a:p>
            <a:pPr marL="12700" marR="12700" algn="ctr">
              <a:lnSpc>
                <a:spcPct val="100000"/>
              </a:lnSpc>
            </a:pPr>
            <a:r>
              <a:rPr sz="3200" spc="0" dirty="0">
                <a:solidFill>
                  <a:schemeClr val="bg1"/>
                </a:solidFill>
                <a:latin typeface="Calibri"/>
                <a:cs typeface="Calibri"/>
              </a:rPr>
              <a:t>Power Pivot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" name="object 38">
            <a:extLst>
              <a:ext uri="{FF2B5EF4-FFF2-40B4-BE49-F238E27FC236}">
                <a16:creationId xmlns:a16="http://schemas.microsoft.com/office/drawing/2014/main" id="{9BE83482-4F7A-418C-8017-42890B3E0EF5}"/>
              </a:ext>
            </a:extLst>
          </p:cNvPr>
          <p:cNvSpPr txBox="1"/>
          <p:nvPr/>
        </p:nvSpPr>
        <p:spPr>
          <a:xfrm>
            <a:off x="230835" y="4493869"/>
            <a:ext cx="2709545" cy="453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5745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DR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© Ins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itu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ecnoló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ico</a:t>
            </a: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Estudios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Superiores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onterrey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1" y="4869178"/>
            <a:ext cx="222567" cy="22352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10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E76F001D-4D9F-4A9F-BBDC-694C2DAABFDF}"/>
              </a:ext>
            </a:extLst>
          </p:cNvPr>
          <p:cNvSpPr txBox="1"/>
          <p:nvPr/>
        </p:nvSpPr>
        <p:spPr>
          <a:xfrm>
            <a:off x="2056542" y="128906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E6E5A229-DFA3-46B2-8D3A-D01A1EBEB4A5}"/>
              </a:ext>
            </a:extLst>
          </p:cNvPr>
          <p:cNvSpPr/>
          <p:nvPr/>
        </p:nvSpPr>
        <p:spPr>
          <a:xfrm>
            <a:off x="1982958" y="727046"/>
            <a:ext cx="71441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2. Facturas por Estatus y Tipo de compra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04D4240A-D64B-4764-B3DC-E60045819C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9034" y="1952967"/>
            <a:ext cx="5972175" cy="2619375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6D2B7E79-5DE7-4BDC-AECA-FD41C13A5B22}"/>
              </a:ext>
            </a:extLst>
          </p:cNvPr>
          <p:cNvSpPr/>
          <p:nvPr/>
        </p:nvSpPr>
        <p:spPr>
          <a:xfrm>
            <a:off x="613119" y="1327572"/>
            <a:ext cx="8044895" cy="386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12800" lvl="1" indent="-342900">
              <a:lnSpc>
                <a:spcPts val="25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Crear un gráfico que muestre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cuántas facturas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hay en cada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estatus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y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tipo de compra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88871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1" y="4869178"/>
            <a:ext cx="24288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11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E76F001D-4D9F-4A9F-BBDC-694C2DAABFDF}"/>
              </a:ext>
            </a:extLst>
          </p:cNvPr>
          <p:cNvSpPr txBox="1"/>
          <p:nvPr/>
        </p:nvSpPr>
        <p:spPr>
          <a:xfrm>
            <a:off x="2056542" y="27810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E6E5A229-DFA3-46B2-8D3A-D01A1EBEB4A5}"/>
              </a:ext>
            </a:extLst>
          </p:cNvPr>
          <p:cNvSpPr/>
          <p:nvPr/>
        </p:nvSpPr>
        <p:spPr>
          <a:xfrm>
            <a:off x="1982958" y="876240"/>
            <a:ext cx="71441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2. Facturas por Estatus y Tipo de compra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D2B7E79-5DE7-4BDC-AECA-FD41C13A5B22}"/>
              </a:ext>
            </a:extLst>
          </p:cNvPr>
          <p:cNvSpPr/>
          <p:nvPr/>
        </p:nvSpPr>
        <p:spPr>
          <a:xfrm>
            <a:off x="936720" y="1577654"/>
            <a:ext cx="8207280" cy="386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12800" lvl="1" indent="-342900">
              <a:lnSpc>
                <a:spcPts val="25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Crear un gráfico que muestre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cuántas facturas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hay en cada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estatus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y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tipo de compra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 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8824E986-7781-4E2E-B351-B9972BAA8D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2530" y="2076316"/>
            <a:ext cx="3973138" cy="2629034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34ABD6F5-C121-432E-9717-758A22A88C64}"/>
              </a:ext>
            </a:extLst>
          </p:cNvPr>
          <p:cNvSpPr/>
          <p:nvPr/>
        </p:nvSpPr>
        <p:spPr>
          <a:xfrm>
            <a:off x="490221" y="2000790"/>
            <a:ext cx="4392931" cy="2310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Cambiar la operación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Suma de </a:t>
            </a:r>
            <a:r>
              <a:rPr lang="es-MX" sz="1600" b="1" spc="-10" dirty="0" err="1">
                <a:solidFill>
                  <a:srgbClr val="C5DAEB"/>
                </a:solidFill>
                <a:cs typeface="Calibri"/>
              </a:rPr>
              <a:t>NumFact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por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Recuento de </a:t>
            </a:r>
            <a:r>
              <a:rPr lang="es-MX" sz="1600" b="1" spc="-10" dirty="0" err="1">
                <a:solidFill>
                  <a:srgbClr val="C5DAEB"/>
                </a:solidFill>
                <a:cs typeface="Calibri"/>
              </a:rPr>
              <a:t>NumFact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Da clic con el botón derecho en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Suma de </a:t>
            </a:r>
            <a:r>
              <a:rPr lang="es-MX" sz="1600" b="1" spc="-10" dirty="0" err="1">
                <a:solidFill>
                  <a:srgbClr val="C5DAEB"/>
                </a:solidFill>
                <a:cs typeface="Calibri"/>
              </a:rPr>
              <a:t>NumFact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y seleccione del menú contextual la opción de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Configuración de campo de valor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6296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1" y="4869178"/>
            <a:ext cx="24288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12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E76F001D-4D9F-4A9F-BBDC-694C2DAABFDF}"/>
              </a:ext>
            </a:extLst>
          </p:cNvPr>
          <p:cNvSpPr txBox="1"/>
          <p:nvPr/>
        </p:nvSpPr>
        <p:spPr>
          <a:xfrm>
            <a:off x="2056542" y="128906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E6E5A229-DFA3-46B2-8D3A-D01A1EBEB4A5}"/>
              </a:ext>
            </a:extLst>
          </p:cNvPr>
          <p:cNvSpPr/>
          <p:nvPr/>
        </p:nvSpPr>
        <p:spPr>
          <a:xfrm>
            <a:off x="1982958" y="727046"/>
            <a:ext cx="71441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2. Facturas por Estatus y Tipo de compra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D2B7E79-5DE7-4BDC-AECA-FD41C13A5B22}"/>
              </a:ext>
            </a:extLst>
          </p:cNvPr>
          <p:cNvSpPr/>
          <p:nvPr/>
        </p:nvSpPr>
        <p:spPr>
          <a:xfrm>
            <a:off x="695419" y="1197015"/>
            <a:ext cx="8207280" cy="386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12800" lvl="1" indent="-342900">
              <a:lnSpc>
                <a:spcPts val="25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Crear un gráfico que muestre cuántas facturas hay en cada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estatus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y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tipo de compra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 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34ABD6F5-C121-432E-9717-758A22A88C64}"/>
              </a:ext>
            </a:extLst>
          </p:cNvPr>
          <p:cNvSpPr/>
          <p:nvPr/>
        </p:nvSpPr>
        <p:spPr>
          <a:xfrm>
            <a:off x="248920" y="1620151"/>
            <a:ext cx="8074660" cy="386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Cambiar la operación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Suma de </a:t>
            </a:r>
            <a:r>
              <a:rPr lang="es-MX" sz="1600" b="1" spc="-10" dirty="0" err="1">
                <a:solidFill>
                  <a:srgbClr val="C5DAEB"/>
                </a:solidFill>
                <a:cs typeface="Calibri"/>
              </a:rPr>
              <a:t>NumFact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por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Recuento de </a:t>
            </a:r>
            <a:r>
              <a:rPr lang="es-MX" sz="1600" b="1" spc="-1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NumFact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7ED96B21-CF2B-43AE-B5EC-E48D719BA6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6387" y="2194643"/>
            <a:ext cx="59912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647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47618" y="79863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497534" y="647691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2. Cambiar el tipo de gráfico</a:t>
            </a:r>
          </a:p>
        </p:txBody>
      </p:sp>
      <p:sp>
        <p:nvSpPr>
          <p:cNvPr id="27" name="object 15">
            <a:extLst>
              <a:ext uri="{FF2B5EF4-FFF2-40B4-BE49-F238E27FC236}">
                <a16:creationId xmlns:a16="http://schemas.microsoft.com/office/drawing/2014/main" id="{E318354B-98CA-46F8-832F-16D6C5F01744}"/>
              </a:ext>
            </a:extLst>
          </p:cNvPr>
          <p:cNvSpPr txBox="1"/>
          <p:nvPr/>
        </p:nvSpPr>
        <p:spPr>
          <a:xfrm>
            <a:off x="1694179" y="1200150"/>
            <a:ext cx="7068821" cy="12876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ts val="2500"/>
              </a:lnSpc>
              <a:buFont typeface="+mj-lt"/>
              <a:buAutoNum type="arabicPeriod" startAt="2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Cambie a un gráfico de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Barras agrupadas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7556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Seleccionar el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Gráfico 2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7556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Diseño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, seleccionar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Cambiar tipo de gráfico.</a:t>
            </a:r>
          </a:p>
          <a:p>
            <a:pPr marL="7556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Seleccionar el gráfico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Barras &gt; Barras agrupadas.</a:t>
            </a:r>
            <a:endParaRPr lang="es-MX" sz="1600" spc="-10" dirty="0">
              <a:solidFill>
                <a:srgbClr val="C5DAEB"/>
              </a:solidFill>
              <a:cs typeface="Calibri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EC7A431F-1AC9-4774-90A2-76BB9A9D4E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6245" y="2590163"/>
            <a:ext cx="3806973" cy="2395855"/>
          </a:xfrm>
          <a:prstGeom prst="rect">
            <a:avLst/>
          </a:prstGeom>
        </p:spPr>
      </p:pic>
      <p:sp>
        <p:nvSpPr>
          <p:cNvPr id="19" name="object 20">
            <a:extLst>
              <a:ext uri="{FF2B5EF4-FFF2-40B4-BE49-F238E27FC236}">
                <a16:creationId xmlns:a16="http://schemas.microsoft.com/office/drawing/2014/main" id="{095E582D-2E28-4CEB-B34D-87AD3996BF4F}"/>
              </a:ext>
            </a:extLst>
          </p:cNvPr>
          <p:cNvSpPr txBox="1"/>
          <p:nvPr/>
        </p:nvSpPr>
        <p:spPr>
          <a:xfrm>
            <a:off x="92391" y="4869178"/>
            <a:ext cx="24288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13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1619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47618" y="79863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497534" y="647691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2. Cambiar el tipo de gráfico</a:t>
            </a:r>
          </a:p>
        </p:txBody>
      </p:sp>
      <p:sp>
        <p:nvSpPr>
          <p:cNvPr id="27" name="object 15">
            <a:extLst>
              <a:ext uri="{FF2B5EF4-FFF2-40B4-BE49-F238E27FC236}">
                <a16:creationId xmlns:a16="http://schemas.microsoft.com/office/drawing/2014/main" id="{E318354B-98CA-46F8-832F-16D6C5F01744}"/>
              </a:ext>
            </a:extLst>
          </p:cNvPr>
          <p:cNvSpPr txBox="1"/>
          <p:nvPr/>
        </p:nvSpPr>
        <p:spPr>
          <a:xfrm>
            <a:off x="1694179" y="1331109"/>
            <a:ext cx="7068821" cy="4699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ts val="2500"/>
              </a:lnSpc>
              <a:buFont typeface="+mj-lt"/>
              <a:buAutoNum type="arabicPeriod" startAt="2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Cambie a un gráfico de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Barras agrupadas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 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A2BF9C89-84A1-4D08-8DE1-7488922FE3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1210" y="1871909"/>
            <a:ext cx="5886450" cy="2600325"/>
          </a:xfrm>
          <a:prstGeom prst="rect">
            <a:avLst/>
          </a:prstGeom>
        </p:spPr>
      </p:pic>
      <p:sp>
        <p:nvSpPr>
          <p:cNvPr id="19" name="object 20">
            <a:extLst>
              <a:ext uri="{FF2B5EF4-FFF2-40B4-BE49-F238E27FC236}">
                <a16:creationId xmlns:a16="http://schemas.microsoft.com/office/drawing/2014/main" id="{82A0AADB-1922-4A36-83C3-9A8FCABB6386}"/>
              </a:ext>
            </a:extLst>
          </p:cNvPr>
          <p:cNvSpPr txBox="1"/>
          <p:nvPr/>
        </p:nvSpPr>
        <p:spPr>
          <a:xfrm>
            <a:off x="92391" y="4869178"/>
            <a:ext cx="24288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14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2602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47609" y="1467948"/>
            <a:ext cx="7516991" cy="10496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ts val="2500"/>
              </a:lnSpc>
              <a:buFont typeface="+mj-lt"/>
              <a:buAutoNum type="arabicPeriod" startAt="3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Muestre el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Tipo de compra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como Leyenda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Arrastre el campo de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Tipo compra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del cuadrante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Ejes (categorías)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al cuadrante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Leyenda (serie)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.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De esta forma se configura por color el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Tipo de compra.</a:t>
            </a:r>
            <a:endParaRPr lang="es-MX" sz="1600" spc="-1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2857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4" y="853578"/>
            <a:ext cx="58255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2: Configura por color el Tipo de compra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5454992E-1905-4154-AC6A-C31F5F6250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2" y="2750066"/>
            <a:ext cx="9144000" cy="233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975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55979" y="1581150"/>
            <a:ext cx="7068821" cy="5842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lvl="1" indent="-342900">
              <a:lnSpc>
                <a:spcPts val="2500"/>
              </a:lnSpc>
              <a:buFont typeface="+mj-lt"/>
              <a:buAutoNum type="arabicPeriod" startAt="4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Del menú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Diseño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, seleccione un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Estilo de diseño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predefinido.</a:t>
            </a: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2322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3" y="800040"/>
            <a:ext cx="63783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2. Seleccionar un estilo de diseño predefinido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2028F307-6596-4FCC-AC3D-7BBDA08420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400" y="2065655"/>
            <a:ext cx="5934075" cy="2619375"/>
          </a:xfrm>
          <a:prstGeom prst="rect">
            <a:avLst/>
          </a:prstGeom>
        </p:spPr>
      </p:pic>
      <p:sp>
        <p:nvSpPr>
          <p:cNvPr id="19" name="object 20">
            <a:extLst>
              <a:ext uri="{FF2B5EF4-FFF2-40B4-BE49-F238E27FC236}">
                <a16:creationId xmlns:a16="http://schemas.microsoft.com/office/drawing/2014/main" id="{C644564B-3CA1-4129-9BD8-C3A322CF6CC6}"/>
              </a:ext>
            </a:extLst>
          </p:cNvPr>
          <p:cNvSpPr txBox="1"/>
          <p:nvPr/>
        </p:nvSpPr>
        <p:spPr>
          <a:xfrm>
            <a:off x="92391" y="4869178"/>
            <a:ext cx="24288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16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3165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05756" y="1062824"/>
            <a:ext cx="7871355" cy="14125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lvl="1" indent="-342900">
              <a:lnSpc>
                <a:spcPts val="2500"/>
              </a:lnSpc>
              <a:buFont typeface="+mj-lt"/>
              <a:buAutoNum type="arabicPeriod" startAt="5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Del menú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Diseño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, seleccione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Agregar elemento de gráfico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y añada: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del gráfico: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FACTURAS POR ESTATUS Y TIPO DE COMPRA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del eje horizontal: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NÚMERO DE FACTURAS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del eje vertical: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ESTATUS</a:t>
            </a: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-190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4" y="593089"/>
            <a:ext cx="63783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2: Colocar títulos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64F2239F-FF59-4C90-967A-0F968A98A6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600" y="2390421"/>
            <a:ext cx="5943600" cy="2628900"/>
          </a:xfrm>
          <a:prstGeom prst="rect">
            <a:avLst/>
          </a:prstGeom>
        </p:spPr>
      </p:pic>
      <p:sp>
        <p:nvSpPr>
          <p:cNvPr id="19" name="object 20">
            <a:extLst>
              <a:ext uri="{FF2B5EF4-FFF2-40B4-BE49-F238E27FC236}">
                <a16:creationId xmlns:a16="http://schemas.microsoft.com/office/drawing/2014/main" id="{FF2A6298-72F5-4191-97D4-ECBEB601110F}"/>
              </a:ext>
            </a:extLst>
          </p:cNvPr>
          <p:cNvSpPr txBox="1"/>
          <p:nvPr/>
        </p:nvSpPr>
        <p:spPr>
          <a:xfrm>
            <a:off x="92391" y="4869178"/>
            <a:ext cx="24288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17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8016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209039" y="1212067"/>
            <a:ext cx="7871355" cy="9692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lvl="1" indent="-342900">
              <a:lnSpc>
                <a:spcPts val="2500"/>
              </a:lnSpc>
              <a:buFont typeface="+mj-lt"/>
              <a:buAutoNum type="arabicPeriod" startAt="6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Agrega un segmento de datos por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Estatus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Analizar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, selecciona la opción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Insertar Segmentación de datos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Selecciona el campo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Estatus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  <a:endParaRPr lang="es-MX" sz="1600" spc="-10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-190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4" y="593089"/>
            <a:ext cx="63783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2. Agrega segmentación de datos por Estatus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C7926EB3-5634-4348-9A4D-E5BF3D03A7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778" y="2393244"/>
            <a:ext cx="8491776" cy="2722244"/>
          </a:xfrm>
          <a:prstGeom prst="rect">
            <a:avLst/>
          </a:prstGeom>
        </p:spPr>
      </p:pic>
      <p:sp>
        <p:nvSpPr>
          <p:cNvPr id="19" name="object 20">
            <a:extLst>
              <a:ext uri="{FF2B5EF4-FFF2-40B4-BE49-F238E27FC236}">
                <a16:creationId xmlns:a16="http://schemas.microsoft.com/office/drawing/2014/main" id="{647E713D-2DD5-45AB-A1C4-981902127850}"/>
              </a:ext>
            </a:extLst>
          </p:cNvPr>
          <p:cNvSpPr txBox="1"/>
          <p:nvPr/>
        </p:nvSpPr>
        <p:spPr>
          <a:xfrm>
            <a:off x="92391" y="4869178"/>
            <a:ext cx="24288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18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9695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1" y="4869178"/>
            <a:ext cx="242889" cy="2438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19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117219" y="592075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8B00FF3-D99F-44EF-9A90-6C5417E6CF5F}"/>
              </a:ext>
            </a:extLst>
          </p:cNvPr>
          <p:cNvSpPr/>
          <p:nvPr/>
        </p:nvSpPr>
        <p:spPr>
          <a:xfrm>
            <a:off x="1992497" y="1201675"/>
            <a:ext cx="63133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Vincular la segmentación de datos en los dos gráficos</a:t>
            </a:r>
          </a:p>
          <a:p>
            <a:pPr marL="12700" marR="12700">
              <a:lnSpc>
                <a:spcPct val="100099"/>
              </a:lnSpc>
            </a:pPr>
            <a:endParaRPr lang="es-MX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1" name="object 15">
            <a:extLst>
              <a:ext uri="{FF2B5EF4-FFF2-40B4-BE49-F238E27FC236}">
                <a16:creationId xmlns:a16="http://schemas.microsoft.com/office/drawing/2014/main" id="{A14A2384-D151-4442-85A7-15A9B85D8B16}"/>
              </a:ext>
            </a:extLst>
          </p:cNvPr>
          <p:cNvSpPr txBox="1"/>
          <p:nvPr/>
        </p:nvSpPr>
        <p:spPr>
          <a:xfrm>
            <a:off x="2065158" y="1930022"/>
            <a:ext cx="5781467" cy="17891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4965" marR="12700" indent="-342900" algn="just"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lang="es-MX" sz="1600" spc="5" dirty="0">
                <a:solidFill>
                  <a:srgbClr val="C5DAEB"/>
                </a:solidFill>
                <a:cs typeface="Calibri"/>
              </a:rPr>
              <a:t>Seleccionar la segmentación de datos de </a:t>
            </a: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Fecha Factura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42900" indent="-342900">
              <a:lnSpc>
                <a:spcPts val="600"/>
              </a:lnSpc>
              <a:buFont typeface="+mj-lt"/>
              <a:buAutoNum type="arabicPeriod"/>
              <a:tabLst>
                <a:tab pos="330200" algn="l"/>
                <a:tab pos="1106488" algn="l"/>
                <a:tab pos="1438275" algn="l"/>
              </a:tabLst>
            </a:pPr>
            <a:endParaRPr lang="es-MX" sz="1600" dirty="0"/>
          </a:p>
          <a:p>
            <a:pPr marL="354965" marR="12700" indent="-342900" algn="just">
              <a:lnSpc>
                <a:spcPct val="100000"/>
              </a:lnSpc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lang="es-MX" sz="1600" spc="5" dirty="0">
                <a:solidFill>
                  <a:srgbClr val="C5DAEB"/>
                </a:solidFill>
                <a:cs typeface="Calibri"/>
              </a:rPr>
              <a:t>D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ar</a:t>
            </a:r>
            <a:r>
              <a:rPr lang="es-MX" sz="1600" spc="13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c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lic</a:t>
            </a:r>
            <a:r>
              <a:rPr lang="es-MX" sz="1600" spc="10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d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er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e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c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h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o</a:t>
            </a:r>
            <a:r>
              <a:rPr lang="es-MX" sz="1600" spc="1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C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o</a:t>
            </a:r>
            <a:r>
              <a:rPr lang="es-MX" sz="1600" b="1" spc="10" dirty="0">
                <a:solidFill>
                  <a:srgbClr val="FFC000"/>
                </a:solidFill>
                <a:cs typeface="Calibri"/>
              </a:rPr>
              <a:t>n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ex</a:t>
            </a:r>
            <a:r>
              <a:rPr lang="es-MX" sz="1600" b="1" spc="-25" dirty="0">
                <a:solidFill>
                  <a:srgbClr val="FFC000"/>
                </a:solidFill>
                <a:cs typeface="Calibri"/>
              </a:rPr>
              <a:t>i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o</a:t>
            </a: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n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es</a:t>
            </a:r>
            <a:r>
              <a:rPr lang="es-MX" sz="1600" b="1" spc="135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d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e</a:t>
            </a:r>
            <a:r>
              <a:rPr lang="es-MX" sz="1600" b="1" spc="110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i</a:t>
            </a: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n</a:t>
            </a:r>
            <a:r>
              <a:rPr lang="es-MX" sz="1600" b="1" spc="-15" dirty="0">
                <a:solidFill>
                  <a:srgbClr val="FFC000"/>
                </a:solidFill>
                <a:cs typeface="Calibri"/>
              </a:rPr>
              <a:t>f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orm</a:t>
            </a: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e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s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y sel</a:t>
            </a:r>
            <a:r>
              <a:rPr lang="es-MX" sz="1600" spc="-5" dirty="0">
                <a:solidFill>
                  <a:srgbClr val="C5DAEB"/>
                </a:solidFill>
                <a:cs typeface="Calibri"/>
              </a:rPr>
              <a:t>e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cc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io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n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am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s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 el </a:t>
            </a:r>
            <a:r>
              <a:rPr lang="es-MX" sz="1600" b="1" spc="6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1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 y el </a:t>
            </a:r>
            <a:r>
              <a:rPr lang="es-MX" sz="1600" b="1" spc="6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2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.</a:t>
            </a:r>
            <a:endParaRPr lang="es-MX" sz="1600" dirty="0">
              <a:cs typeface="Calibri"/>
            </a:endParaRPr>
          </a:p>
          <a:p>
            <a:pPr marL="354965" marR="12700" indent="-342900" algn="just"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sz="1600" spc="5" dirty="0" err="1">
                <a:solidFill>
                  <a:srgbClr val="C5DAEB"/>
                </a:solidFill>
                <a:cs typeface="Calibri"/>
              </a:rPr>
              <a:t>Seleccionar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la 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segmentación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de 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datos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de </a:t>
            </a: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Estatus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42900" indent="-342900">
              <a:lnSpc>
                <a:spcPts val="600"/>
              </a:lnSpc>
              <a:buFont typeface="+mj-lt"/>
              <a:buAutoNum type="arabicPeriod"/>
              <a:tabLst>
                <a:tab pos="330200" algn="l"/>
                <a:tab pos="1106488" algn="l"/>
                <a:tab pos="1438275" algn="l"/>
              </a:tabLst>
            </a:pPr>
            <a:endParaRPr sz="1600" dirty="0"/>
          </a:p>
          <a:p>
            <a:pPr marL="354965" marR="12700" indent="-342900" algn="just">
              <a:lnSpc>
                <a:spcPct val="100000"/>
              </a:lnSpc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sz="1600" spc="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ar</a:t>
            </a:r>
            <a:r>
              <a:rPr sz="1600" spc="13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lic</a:t>
            </a:r>
            <a:r>
              <a:rPr sz="1600" spc="1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er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h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1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C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o</a:t>
            </a:r>
            <a:r>
              <a:rPr sz="1600" b="1" spc="10" dirty="0" err="1">
                <a:solidFill>
                  <a:srgbClr val="FFC000"/>
                </a:solidFill>
                <a:cs typeface="Calibri"/>
              </a:rPr>
              <a:t>n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ex</a:t>
            </a:r>
            <a:r>
              <a:rPr sz="1600" b="1" spc="-25" dirty="0" err="1">
                <a:solidFill>
                  <a:srgbClr val="FFC000"/>
                </a:solidFill>
                <a:cs typeface="Calibri"/>
              </a:rPr>
              <a:t>i</a:t>
            </a:r>
            <a:r>
              <a:rPr sz="1600" b="1" spc="-20" dirty="0" err="1">
                <a:solidFill>
                  <a:srgbClr val="FFC000"/>
                </a:solidFill>
                <a:cs typeface="Calibri"/>
              </a:rPr>
              <a:t>o</a:t>
            </a:r>
            <a:r>
              <a:rPr sz="1600" b="1" spc="5" dirty="0" err="1">
                <a:solidFill>
                  <a:srgbClr val="FFC000"/>
                </a:solidFill>
                <a:cs typeface="Calibri"/>
              </a:rPr>
              <a:t>n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es</a:t>
            </a:r>
            <a:r>
              <a:rPr sz="1600" b="1" spc="135" dirty="0">
                <a:solidFill>
                  <a:srgbClr val="FFC000"/>
                </a:solidFill>
                <a:cs typeface="Calibri"/>
              </a:rPr>
              <a:t> 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d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e</a:t>
            </a:r>
            <a:r>
              <a:rPr sz="1600" b="1" spc="110" dirty="0">
                <a:solidFill>
                  <a:srgbClr val="FFC000"/>
                </a:solidFill>
                <a:cs typeface="Calibri"/>
              </a:rPr>
              <a:t> </a:t>
            </a:r>
            <a:r>
              <a:rPr sz="1600" b="1" spc="-20" dirty="0">
                <a:solidFill>
                  <a:srgbClr val="FFC000"/>
                </a:solidFill>
                <a:cs typeface="Calibri"/>
              </a:rPr>
              <a:t>i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n</a:t>
            </a:r>
            <a:r>
              <a:rPr sz="1600" b="1" spc="-15" dirty="0">
                <a:solidFill>
                  <a:srgbClr val="FFC000"/>
                </a:solidFill>
                <a:cs typeface="Calibri"/>
              </a:rPr>
              <a:t>f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orm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e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s</a:t>
            </a:r>
            <a:r>
              <a:rPr sz="1600" b="1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y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sel</a:t>
            </a:r>
            <a:r>
              <a:rPr sz="1600" spc="-5" dirty="0" err="1">
                <a:solidFill>
                  <a:srgbClr val="C5DAEB"/>
                </a:solidFill>
                <a:cs typeface="Calibri"/>
              </a:rPr>
              <a:t>e</a:t>
            </a:r>
            <a:r>
              <a:rPr sz="1600" spc="-20" dirty="0" err="1">
                <a:solidFill>
                  <a:srgbClr val="C5DAEB"/>
                </a:solidFill>
                <a:cs typeface="Calibri"/>
              </a:rPr>
              <a:t>cc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io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am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s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 el </a:t>
            </a:r>
            <a:r>
              <a:rPr lang="es-MX" sz="1600" b="1" spc="6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1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 y el </a:t>
            </a:r>
            <a:r>
              <a:rPr lang="es-MX" sz="1600" b="1" spc="6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2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4965" marR="12700" indent="-342900" algn="just">
              <a:lnSpc>
                <a:spcPct val="100000"/>
              </a:lnSpc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endParaRPr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4567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540895" y="246125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67CB6F03-D860-4482-9F22-7AE972502D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476" y="-27651"/>
            <a:ext cx="1070524" cy="859347"/>
          </a:xfrm>
          <a:prstGeom prst="rect">
            <a:avLst/>
          </a:prstGeom>
        </p:spPr>
      </p:pic>
      <p:sp>
        <p:nvSpPr>
          <p:cNvPr id="30" name="object 15">
            <a:extLst>
              <a:ext uri="{FF2B5EF4-FFF2-40B4-BE49-F238E27FC236}">
                <a16:creationId xmlns:a16="http://schemas.microsoft.com/office/drawing/2014/main" id="{E1FDC58F-3155-4379-B749-A968B9B11D60}"/>
              </a:ext>
            </a:extLst>
          </p:cNvPr>
          <p:cNvSpPr txBox="1"/>
          <p:nvPr/>
        </p:nvSpPr>
        <p:spPr>
          <a:xfrm>
            <a:off x="2743987" y="3089721"/>
            <a:ext cx="5504663" cy="316877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4965" marR="12700" indent="-342900" algn="just">
              <a:lnSpc>
                <a:spcPct val="100000"/>
              </a:lnSpc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endParaRPr sz="1600" dirty="0">
              <a:cs typeface="Calibri"/>
            </a:endParaRPr>
          </a:p>
        </p:txBody>
      </p:sp>
      <p:sp>
        <p:nvSpPr>
          <p:cNvPr id="28" name="object 15">
            <a:extLst>
              <a:ext uri="{FF2B5EF4-FFF2-40B4-BE49-F238E27FC236}">
                <a16:creationId xmlns:a16="http://schemas.microsoft.com/office/drawing/2014/main" id="{9932A4C9-3A34-45B0-8201-C026CA5EFE6F}"/>
              </a:ext>
            </a:extLst>
          </p:cNvPr>
          <p:cNvSpPr txBox="1"/>
          <p:nvPr/>
        </p:nvSpPr>
        <p:spPr>
          <a:xfrm>
            <a:off x="2563473" y="946402"/>
            <a:ext cx="6170653" cy="397274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>
              <a:lnSpc>
                <a:spcPct val="100000"/>
              </a:lnSpc>
              <a:spcAft>
                <a:spcPts val="600"/>
              </a:spcAft>
            </a:pPr>
            <a:r>
              <a:rPr sz="1600" dirty="0" err="1">
                <a:solidFill>
                  <a:srgbClr val="C5DAEB"/>
                </a:solidFill>
                <a:cs typeface="Calibri"/>
              </a:rPr>
              <a:t>En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el 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1600" spc="-15" dirty="0" err="1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h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ivo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Excel,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Ejercicio11_matrícula.xls,</a:t>
            </a:r>
            <a:r>
              <a:rPr sz="1600" spc="2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eal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iz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-15" dirty="0">
                <a:solidFill>
                  <a:srgbClr val="C5DAEB"/>
                </a:solidFill>
                <a:cs typeface="Calibri"/>
              </a:rPr>
              <a:t>lo siguiente </a:t>
            </a:r>
            <a:r>
              <a:rPr lang="es-MX" sz="1600" spc="0" dirty="0">
                <a:solidFill>
                  <a:srgbClr val="C5DAEB"/>
                </a:solidFill>
                <a:cs typeface="Calibri"/>
              </a:rPr>
              <a:t>en </a:t>
            </a:r>
            <a:r>
              <a:rPr lang="es-MX" sz="1600" b="1" spc="0" dirty="0">
                <a:solidFill>
                  <a:srgbClr val="C5DAEB"/>
                </a:solidFill>
                <a:cs typeface="Calibri"/>
              </a:rPr>
              <a:t>Power </a:t>
            </a:r>
            <a:r>
              <a:rPr lang="es-MX" sz="1600" b="1" spc="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:</a:t>
            </a:r>
            <a:endParaRPr lang="es-MX" sz="1600" dirty="0">
              <a:solidFill>
                <a:srgbClr val="C5DAEB"/>
              </a:solidFill>
              <a:cs typeface="Calibri"/>
            </a:endParaRPr>
          </a:p>
          <a:p>
            <a:pPr marL="354965" marR="12700" indent="-342900" algn="just">
              <a:spcAft>
                <a:spcPts val="600"/>
              </a:spcAft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lang="es-MX" sz="1600" spc="5" dirty="0">
                <a:solidFill>
                  <a:srgbClr val="C5DAEB"/>
                </a:solidFill>
                <a:cs typeface="Calibri"/>
              </a:rPr>
              <a:t>En la hoja de </a:t>
            </a:r>
            <a:r>
              <a:rPr lang="es-MX" sz="1600" b="1" spc="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FacturasProductos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, realiza un cálculo que obtenga el </a:t>
            </a: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IVA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 del importe de la factura. Cambia el nombre de la columna por IVA. Recuerda que la tasa de IVA estándar en México es del 16%.</a:t>
            </a:r>
            <a:endParaRPr lang="es-MX" sz="600" dirty="0"/>
          </a:p>
          <a:p>
            <a:pPr marL="355600" marR="137160" indent="-342900">
              <a:lnSpc>
                <a:spcPct val="100000"/>
              </a:lnSpc>
              <a:buClr>
                <a:srgbClr val="18BAD4"/>
              </a:buClr>
              <a:buSzPct val="77777"/>
              <a:buFont typeface="Arial"/>
              <a:buAutoNum type="arabicPeriod" startAt="2"/>
              <a:tabLst>
                <a:tab pos="354965" algn="l"/>
              </a:tabLst>
            </a:pPr>
            <a:r>
              <a:rPr lang="es-MX" sz="1600" spc="5" dirty="0">
                <a:solidFill>
                  <a:srgbClr val="C5DAEB"/>
                </a:solidFill>
                <a:cs typeface="Calibri"/>
              </a:rPr>
              <a:t>Crea dos gráficos verticales que cumplan con lo siguiente:</a:t>
            </a:r>
          </a:p>
          <a:p>
            <a:pPr>
              <a:lnSpc>
                <a:spcPts val="550"/>
              </a:lnSpc>
              <a:spcBef>
                <a:spcPts val="49"/>
              </a:spcBef>
              <a:buClr>
                <a:srgbClr val="18BAD4"/>
              </a:buClr>
              <a:buFont typeface="Arial"/>
              <a:buAutoNum type="arabicPeriod" startAt="2"/>
            </a:pPr>
            <a:endParaRPr lang="es-MX" sz="550" dirty="0"/>
          </a:p>
          <a:p>
            <a:pPr marL="812800" marR="12700" lvl="2" indent="-342900" algn="just"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  <a:tab pos="3465829" algn="l"/>
              </a:tabLst>
            </a:pP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Gráfico 1. 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Gráfico de columnas 3D que muestre los 5 productos menos vendidos mostrando </a:t>
            </a:r>
            <a:r>
              <a:rPr lang="es-MX" sz="1600" b="1" spc="5" dirty="0">
                <a:solidFill>
                  <a:srgbClr val="C5DAEB"/>
                </a:solidFill>
                <a:cs typeface="Calibri"/>
              </a:rPr>
              <a:t>nombre de producto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. Agrega diseño al gráfico.</a:t>
            </a:r>
          </a:p>
          <a:p>
            <a:pPr marL="1085850" lvl="2" indent="-171450">
              <a:lnSpc>
                <a:spcPts val="550"/>
              </a:lnSpc>
              <a:spcBef>
                <a:spcPts val="47"/>
              </a:spcBef>
              <a:buClr>
                <a:srgbClr val="18BAD4"/>
              </a:buClr>
              <a:buFont typeface="Arial" panose="020B0604020202020204" pitchFamily="34" charset="0"/>
              <a:buChar char="•"/>
            </a:pPr>
            <a:endParaRPr lang="es-MX" sz="1600" spc="5" dirty="0">
              <a:solidFill>
                <a:srgbClr val="C5DAEB"/>
              </a:solidFill>
              <a:cs typeface="Calibri"/>
            </a:endParaRPr>
          </a:p>
          <a:p>
            <a:pPr marL="812800" marR="12700" lvl="2" indent="-342900" algn="just">
              <a:lnSpc>
                <a:spcPct val="100099"/>
              </a:lnSpc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  <a:tab pos="3465829" algn="l"/>
              </a:tabLst>
            </a:pP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Gráfico 2. 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Gráfico de barras que muestre cuantas facturas hay en cada estatus y tipo de compra. Agrega diseño al gráfico.</a:t>
            </a:r>
          </a:p>
          <a:p>
            <a:pPr marL="1085850" lvl="2" indent="-171450">
              <a:lnSpc>
                <a:spcPts val="600"/>
              </a:lnSpc>
              <a:buClr>
                <a:srgbClr val="18BAD4"/>
              </a:buClr>
              <a:buFont typeface="Arial" panose="020B0604020202020204" pitchFamily="34" charset="0"/>
              <a:buChar char="•"/>
            </a:pPr>
            <a:endParaRPr lang="es-MX" sz="1600" spc="5" dirty="0">
              <a:solidFill>
                <a:srgbClr val="C5DAEB"/>
              </a:solidFill>
              <a:cs typeface="Calibri"/>
            </a:endParaRPr>
          </a:p>
          <a:p>
            <a:pPr marL="812800" marR="12700" lvl="2" indent="-342900" algn="just">
              <a:lnSpc>
                <a:spcPct val="100099"/>
              </a:lnSpc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  <a:tab pos="3465829" algn="l"/>
              </a:tabLst>
            </a:pPr>
            <a:r>
              <a:rPr lang="es-MX" sz="1600" spc="5" dirty="0">
                <a:solidFill>
                  <a:srgbClr val="C5DAEB"/>
                </a:solidFill>
                <a:cs typeface="Calibri"/>
              </a:rPr>
              <a:t>En el gráfico 2, agrega un segmento de datos por </a:t>
            </a:r>
            <a:r>
              <a:rPr lang="es-MX" sz="16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Estatus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812800" marR="12700" lvl="2" indent="-342900" algn="just">
              <a:lnSpc>
                <a:spcPct val="100099"/>
              </a:lnSpc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  <a:tab pos="3465829" algn="l"/>
              </a:tabLst>
            </a:pPr>
            <a:r>
              <a:rPr lang="es-MX" sz="1600" spc="5" dirty="0">
                <a:solidFill>
                  <a:srgbClr val="C5DAEB"/>
                </a:solidFill>
                <a:cs typeface="Calibri"/>
              </a:rPr>
              <a:t>En el gráfico 1, agrega una escala de tiempo por </a:t>
            </a:r>
            <a:r>
              <a:rPr lang="es-MX" sz="16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Fecha Factura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812800" marR="12700" lvl="2" indent="-342900" algn="just">
              <a:lnSpc>
                <a:spcPct val="100099"/>
              </a:lnSpc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  <a:tab pos="3465829" algn="l"/>
              </a:tabLst>
            </a:pPr>
            <a:r>
              <a:rPr lang="es-MX" sz="1600" spc="5" dirty="0">
                <a:solidFill>
                  <a:srgbClr val="C5DAEB"/>
                </a:solidFill>
                <a:cs typeface="Calibri"/>
              </a:rPr>
              <a:t>Vincular la segmentación de datos en los dos gráficos.</a:t>
            </a:r>
          </a:p>
          <a:p>
            <a:pPr marL="812800" marR="12700" lvl="2" indent="-342900" algn="just">
              <a:lnSpc>
                <a:spcPct val="100099"/>
              </a:lnSpc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  <a:tab pos="3465829" algn="l"/>
              </a:tabLst>
            </a:pPr>
            <a:endParaRPr lang="es-MX" sz="1600" spc="5" dirty="0">
              <a:solidFill>
                <a:srgbClr val="C5DAEB"/>
              </a:solidFill>
              <a:cs typeface="Calibri"/>
            </a:endParaRPr>
          </a:p>
          <a:p>
            <a:pPr marL="1098550" lvl="1" indent="-285750">
              <a:buFont typeface="Arial" panose="020B0604020202020204" pitchFamily="34" charset="0"/>
              <a:buChar char="•"/>
            </a:pPr>
            <a:endParaRPr lang="es-MX" sz="1600" spc="5"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2603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1" y="4869178"/>
            <a:ext cx="24288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20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286000" y="35064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8B00FF3-D99F-44EF-9A90-6C5417E6CF5F}"/>
              </a:ext>
            </a:extLst>
          </p:cNvPr>
          <p:cNvSpPr/>
          <p:nvPr/>
        </p:nvSpPr>
        <p:spPr>
          <a:xfrm>
            <a:off x="2209800" y="644664"/>
            <a:ext cx="63133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Vincular la segmentación de datos en los dos gráficos</a:t>
            </a:r>
          </a:p>
          <a:p>
            <a:pPr marL="12700" marR="12700">
              <a:lnSpc>
                <a:spcPct val="100099"/>
              </a:lnSpc>
            </a:pPr>
            <a:endParaRPr lang="es-MX" sz="2000" b="1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92602FD5-DF4D-4D4E-9297-C7A30113E5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1833" y="1122679"/>
            <a:ext cx="6635618" cy="392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970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3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1333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4" y="701178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Crear dos gráficos verticales</a:t>
            </a:r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8BDC8CF2-FE9D-48CF-B994-D16521A80833}"/>
              </a:ext>
            </a:extLst>
          </p:cNvPr>
          <p:cNvSpPr txBox="1"/>
          <p:nvPr/>
        </p:nvSpPr>
        <p:spPr>
          <a:xfrm>
            <a:off x="1609875" y="1820020"/>
            <a:ext cx="2474862" cy="21623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>
              <a:lnSpc>
                <a:spcPct val="100000"/>
              </a:lnSpc>
              <a:spcAft>
                <a:spcPts val="600"/>
              </a:spcAf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Inicio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 selecciona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Tabla dinámica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y la cantidad de gráficos que se realizaran. </a:t>
            </a:r>
          </a:p>
          <a:p>
            <a:pPr marL="12700" algn="just">
              <a:lnSpc>
                <a:spcPct val="100000"/>
              </a:lnSpc>
              <a:spcAft>
                <a:spcPts val="600"/>
              </a:spcAf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Selecciona: </a:t>
            </a:r>
          </a:p>
          <a:p>
            <a:pPr marL="298450" indent="-28575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1600" b="1" dirty="0">
                <a:solidFill>
                  <a:srgbClr val="FFC000"/>
                </a:solidFill>
                <a:cs typeface="Calibri"/>
              </a:rPr>
              <a:t>Dos gráficos (verticales)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298450" indent="-28575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Nueva hoja de cálculo.</a:t>
            </a:r>
            <a:endParaRPr sz="1600" dirty="0">
              <a:solidFill>
                <a:srgbClr val="C5DAEB"/>
              </a:solidFill>
              <a:cs typeface="Calibri"/>
            </a:endParaRP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DBEFBF27-8D8A-434E-BCE2-76FAAFD996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2425" y="1320823"/>
            <a:ext cx="3621734" cy="352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87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87734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4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51BFE73-B336-42F5-9995-E757AF4641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111" y="34786"/>
            <a:ext cx="1013504" cy="813574"/>
          </a:xfrm>
          <a:prstGeom prst="rect">
            <a:avLst/>
          </a:prstGeom>
        </p:spPr>
      </p:pic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E76F001D-4D9F-4A9F-BBDC-694C2DAABFDF}"/>
              </a:ext>
            </a:extLst>
          </p:cNvPr>
          <p:cNvSpPr txBox="1"/>
          <p:nvPr/>
        </p:nvSpPr>
        <p:spPr>
          <a:xfrm>
            <a:off x="2056542" y="128906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E6E5A229-DFA3-46B2-8D3A-D01A1EBEB4A5}"/>
              </a:ext>
            </a:extLst>
          </p:cNvPr>
          <p:cNvSpPr/>
          <p:nvPr/>
        </p:nvSpPr>
        <p:spPr>
          <a:xfrm>
            <a:off x="1967506" y="693459"/>
            <a:ext cx="67954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1. Mostrar los 5 productos menos vendidos</a:t>
            </a:r>
          </a:p>
        </p:txBody>
      </p:sp>
      <p:sp>
        <p:nvSpPr>
          <p:cNvPr id="21" name="object 15">
            <a:extLst>
              <a:ext uri="{FF2B5EF4-FFF2-40B4-BE49-F238E27FC236}">
                <a16:creationId xmlns:a16="http://schemas.microsoft.com/office/drawing/2014/main" id="{EE076FEF-0E0E-422F-82E2-1B0877482132}"/>
              </a:ext>
            </a:extLst>
          </p:cNvPr>
          <p:cNvSpPr txBox="1"/>
          <p:nvPr/>
        </p:nvSpPr>
        <p:spPr>
          <a:xfrm>
            <a:off x="1114067" y="1263190"/>
            <a:ext cx="6590600" cy="161831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lvl="1" indent="-342900">
              <a:lnSpc>
                <a:spcPts val="25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 clic en el botón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Nombre producto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812800" lvl="1" indent="-342900">
              <a:lnSpc>
                <a:spcPts val="25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Seleccione de la opción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Filtros de valor &gt; Diez mejores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812800" lvl="1" indent="-342900">
              <a:lnSpc>
                <a:spcPts val="25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En la ventana que aparece modificar a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5 productos menos vendidos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812800" lvl="1" indent="-342900">
              <a:lnSpc>
                <a:spcPts val="25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 clic en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Aceptar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B0C01049-6FEC-44CE-BEFD-8A831A2EB5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4567" y="2686550"/>
            <a:ext cx="5253992" cy="238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679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5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47618" y="79863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497534" y="647691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1. Cambiar el tipo de gráfico</a:t>
            </a:r>
          </a:p>
        </p:txBody>
      </p:sp>
      <p:sp>
        <p:nvSpPr>
          <p:cNvPr id="27" name="object 15">
            <a:extLst>
              <a:ext uri="{FF2B5EF4-FFF2-40B4-BE49-F238E27FC236}">
                <a16:creationId xmlns:a16="http://schemas.microsoft.com/office/drawing/2014/main" id="{E318354B-98CA-46F8-832F-16D6C5F01744}"/>
              </a:ext>
            </a:extLst>
          </p:cNvPr>
          <p:cNvSpPr txBox="1"/>
          <p:nvPr/>
        </p:nvSpPr>
        <p:spPr>
          <a:xfrm>
            <a:off x="1694179" y="1200150"/>
            <a:ext cx="7068821" cy="12876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ts val="2500"/>
              </a:lnSpc>
              <a:buFont typeface="+mj-lt"/>
              <a:buAutoNum type="arabicPeriod" startAt="5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Cambie a un gráfico de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Columnas 3D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7556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Seleccionar el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Gráfico 2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7556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Diseño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, seleccionar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Cambiar tipo de gráfico.</a:t>
            </a:r>
          </a:p>
          <a:p>
            <a:pPr marL="7556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Seleccionar el gráfico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Columnas &gt; Columnas 3D.</a:t>
            </a:r>
            <a:endParaRPr lang="es-MX" sz="1600" spc="-10" dirty="0">
              <a:solidFill>
                <a:srgbClr val="C5DAEB"/>
              </a:solidFill>
              <a:cs typeface="Calibri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B53D684-751C-4401-BC14-413837DEFC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6935" y="2684779"/>
            <a:ext cx="580072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819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1" y="4869178"/>
            <a:ext cx="222567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6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47618" y="79863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497534" y="647691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1. Cambiar el tipo de gráfico</a:t>
            </a:r>
          </a:p>
        </p:txBody>
      </p:sp>
      <p:sp>
        <p:nvSpPr>
          <p:cNvPr id="27" name="object 15">
            <a:extLst>
              <a:ext uri="{FF2B5EF4-FFF2-40B4-BE49-F238E27FC236}">
                <a16:creationId xmlns:a16="http://schemas.microsoft.com/office/drawing/2014/main" id="{E318354B-98CA-46F8-832F-16D6C5F01744}"/>
              </a:ext>
            </a:extLst>
          </p:cNvPr>
          <p:cNvSpPr txBox="1"/>
          <p:nvPr/>
        </p:nvSpPr>
        <p:spPr>
          <a:xfrm>
            <a:off x="1694179" y="1331109"/>
            <a:ext cx="7068821" cy="4699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ts val="2500"/>
              </a:lnSpc>
              <a:buFont typeface="+mj-lt"/>
              <a:buAutoNum type="arabicPeriod" startAt="5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Cambie a un gráfico de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Columnas 3D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 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BC2898B-E36A-4BF8-B28F-D04243BBF2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138" y="1856740"/>
            <a:ext cx="57912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019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32179" y="1504950"/>
            <a:ext cx="7068821" cy="5842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lvl="1" indent="-342900">
              <a:lnSpc>
                <a:spcPts val="2500"/>
              </a:lnSpc>
              <a:buFont typeface="+mj-lt"/>
              <a:buAutoNum type="arabicPeriod" startAt="6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Del menú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Diseño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, seleccione un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Estilo de diseño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predefinido.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2391" y="4869178"/>
            <a:ext cx="222567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1333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3" y="701178"/>
            <a:ext cx="63783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1. Seleccionar un estilo de diseño predefinido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B4B5E941-6995-4022-B2E6-E6FCA8F5E0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3075" y="2071441"/>
            <a:ext cx="58102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288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05756" y="1062824"/>
            <a:ext cx="7871355" cy="14125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lvl="1" indent="-342900">
              <a:lnSpc>
                <a:spcPts val="2500"/>
              </a:lnSpc>
              <a:buFont typeface="+mj-lt"/>
              <a:buAutoNum type="arabicPeriod" startAt="7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Del menú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Diseño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, seleccione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Agregar elemento de gráfico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y añada: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del gráfico: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LOS 5 PRODUCTOS MENOS VENDIDOS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del eje horizontal: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PRODUCTOS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del eje vertical: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CANTIDAD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8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-190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4" y="593089"/>
            <a:ext cx="63783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1: Colocar títulos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F96FECF7-9161-4EFC-A10F-0A5E3010AE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4136" y="2381141"/>
            <a:ext cx="5887690" cy="26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051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19115" y="1486587"/>
            <a:ext cx="7871355" cy="9692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lvl="1" indent="-342900">
              <a:lnSpc>
                <a:spcPts val="2500"/>
              </a:lnSpc>
              <a:buFont typeface="+mj-lt"/>
              <a:buAutoNum type="arabicPeriod" startAt="8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Agrega una escala de tiempo por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Fecha factura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Analizar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 selecciona la opción de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Insertar escala de tiempo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1212850" lvl="2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 Selecciona el campo de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Fecha Factura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s-MX" sz="1600" spc="-10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295867" y="249125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245783" y="861264"/>
            <a:ext cx="63783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1. Agrega una escala de tiempo por Fecha factura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BB94A30F-731F-4265-BD53-0842B12CD4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1008" y="2749043"/>
            <a:ext cx="9245008" cy="239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3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E6F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1875</TotalTime>
  <Words>884</Words>
  <Application>Microsoft Office PowerPoint</Application>
  <PresentationFormat>Presentación en pantalla (16:9)</PresentationFormat>
  <Paragraphs>138</Paragraphs>
  <Slides>20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Calibri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1.11 Manejo de Bases de datos con Power Pivot</dc:title>
  <dc:creator>CPU</dc:creator>
  <cp:lastModifiedBy>Lizethe Pérez Fuertes</cp:lastModifiedBy>
  <cp:revision>149</cp:revision>
  <dcterms:created xsi:type="dcterms:W3CDTF">2019-07-19T16:48:02Z</dcterms:created>
  <dcterms:modified xsi:type="dcterms:W3CDTF">2019-12-03T16:06:55Z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2019-07-12T00:00:00Z</vt:filetime>
  </property>
  <property fmtid="{D5CDD505-2E9C-101B-9397-08002B2CF9AE}" pid="3" name="LastSaved">
    <vt:filetime>2019-07-19T00:00:00Z</vt:filetime>
  </property>
</Properties>
</file>