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9" r:id="rId2"/>
    <p:sldId id="302" r:id="rId3"/>
    <p:sldId id="351" r:id="rId4"/>
    <p:sldId id="352" r:id="rId5"/>
    <p:sldId id="353" r:id="rId6"/>
    <p:sldId id="330" r:id="rId7"/>
    <p:sldId id="331" r:id="rId8"/>
    <p:sldId id="332" r:id="rId9"/>
    <p:sldId id="342" r:id="rId10"/>
    <p:sldId id="334" r:id="rId11"/>
    <p:sldId id="343" r:id="rId12"/>
    <p:sldId id="340" r:id="rId13"/>
    <p:sldId id="344" r:id="rId14"/>
    <p:sldId id="335" r:id="rId15"/>
    <p:sldId id="341" r:id="rId16"/>
    <p:sldId id="347" r:id="rId17"/>
    <p:sldId id="346" r:id="rId18"/>
    <p:sldId id="348" r:id="rId19"/>
    <p:sldId id="349" r:id="rId20"/>
    <p:sldId id="350" r:id="rId21"/>
    <p:sldId id="339" r:id="rId22"/>
    <p:sldId id="345"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12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01/12/2019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11</a:t>
            </a:fld>
            <a:endParaRPr lang="es-MX" dirty="0"/>
          </a:p>
        </p:txBody>
      </p:sp>
    </p:spTree>
    <p:extLst>
      <p:ext uri="{BB962C8B-B14F-4D97-AF65-F5344CB8AC3E}">
        <p14:creationId xmlns:p14="http://schemas.microsoft.com/office/powerpoint/2010/main" val="131723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13</a:t>
            </a:fld>
            <a:endParaRPr lang="es-MX" dirty="0"/>
          </a:p>
        </p:txBody>
      </p:sp>
    </p:spTree>
    <p:extLst>
      <p:ext uri="{BB962C8B-B14F-4D97-AF65-F5344CB8AC3E}">
        <p14:creationId xmlns:p14="http://schemas.microsoft.com/office/powerpoint/2010/main" val="27491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16</a:t>
            </a:fld>
            <a:endParaRPr lang="es-MX" dirty="0"/>
          </a:p>
        </p:txBody>
      </p:sp>
    </p:spTree>
    <p:extLst>
      <p:ext uri="{BB962C8B-B14F-4D97-AF65-F5344CB8AC3E}">
        <p14:creationId xmlns:p14="http://schemas.microsoft.com/office/powerpoint/2010/main" val="9337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17</a:t>
            </a:fld>
            <a:endParaRPr lang="es-MX" dirty="0"/>
          </a:p>
        </p:txBody>
      </p:sp>
    </p:spTree>
    <p:extLst>
      <p:ext uri="{BB962C8B-B14F-4D97-AF65-F5344CB8AC3E}">
        <p14:creationId xmlns:p14="http://schemas.microsoft.com/office/powerpoint/2010/main" val="67424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18</a:t>
            </a:fld>
            <a:endParaRPr lang="es-MX" dirty="0"/>
          </a:p>
        </p:txBody>
      </p:sp>
    </p:spTree>
    <p:extLst>
      <p:ext uri="{BB962C8B-B14F-4D97-AF65-F5344CB8AC3E}">
        <p14:creationId xmlns:p14="http://schemas.microsoft.com/office/powerpoint/2010/main" val="253647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19</a:t>
            </a:fld>
            <a:endParaRPr lang="es-MX" dirty="0"/>
          </a:p>
        </p:txBody>
      </p:sp>
    </p:spTree>
    <p:extLst>
      <p:ext uri="{BB962C8B-B14F-4D97-AF65-F5344CB8AC3E}">
        <p14:creationId xmlns:p14="http://schemas.microsoft.com/office/powerpoint/2010/main" val="356198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20</a:t>
            </a:fld>
            <a:endParaRPr lang="es-MX" dirty="0"/>
          </a:p>
        </p:txBody>
      </p:sp>
    </p:spTree>
    <p:extLst>
      <p:ext uri="{BB962C8B-B14F-4D97-AF65-F5344CB8AC3E}">
        <p14:creationId xmlns:p14="http://schemas.microsoft.com/office/powerpoint/2010/main" val="410530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01/12/2019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01/12/2019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2</a:t>
            </a:r>
          </a:p>
          <a:p>
            <a:pPr eaLnBrk="1" fontAlgn="auto" hangingPunct="1">
              <a:spcAft>
                <a:spcPts val="0"/>
              </a:spcAft>
              <a:defRPr/>
            </a:pPr>
            <a:r>
              <a:rPr lang="es-MX" sz="2000" dirty="0">
                <a:solidFill>
                  <a:schemeClr val="accent4">
                    <a:lumMod val="50000"/>
                  </a:schemeClr>
                </a:solidFill>
              </a:rPr>
              <a:t>Importar datos, depúralos y conviértelos en información de valor</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pic>
        <p:nvPicPr>
          <p:cNvPr id="2050" name="Imagen 4" descr="Resultado de imagen para arca continental">
            <a:extLst>
              <a:ext uri="{FF2B5EF4-FFF2-40B4-BE49-F238E27FC236}">
                <a16:creationId xmlns:a16="http://schemas.microsoft.com/office/drawing/2014/main" id="{7D0E5649-746C-4CAE-909E-FFD1C9DA6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81" y="2924944"/>
            <a:ext cx="3243959"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4978" y="1412776"/>
            <a:ext cx="8543698" cy="5112568"/>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adulto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P</a:t>
            </a:r>
            <a:r>
              <a:rPr lang="it-IT" sz="2000" b="1" dirty="0">
                <a:solidFill>
                  <a:schemeClr val="accent6">
                    <a:lumMod val="75000"/>
                  </a:schemeClr>
                </a:solidFill>
                <a:cs typeface="Arial" panose="020B0604020202020204" pitchFamily="34" charset="0"/>
              </a:rPr>
              <a:t>izza $180.00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Carne asada $200.00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Tree>
    <p:extLst>
      <p:ext uri="{BB962C8B-B14F-4D97-AF65-F5344CB8AC3E}">
        <p14:creationId xmlns:p14="http://schemas.microsoft.com/office/powerpoint/2010/main" val="224747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14128" y="3092902"/>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3583896231"/>
              </p:ext>
            </p:extLst>
          </p:nvPr>
        </p:nvGraphicFramePr>
        <p:xfrm>
          <a:off x="1514128" y="3740974"/>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180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200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300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graphicFrame>
        <p:nvGraphicFramePr>
          <p:cNvPr id="4" name="Objeto 3">
            <a:extLst>
              <a:ext uri="{FF2B5EF4-FFF2-40B4-BE49-F238E27FC236}">
                <a16:creationId xmlns:a16="http://schemas.microsoft.com/office/drawing/2014/main" id="{703E2355-B486-4E9A-A678-7161F2D14520}"/>
              </a:ext>
            </a:extLst>
          </p:cNvPr>
          <p:cNvGraphicFramePr>
            <a:graphicFrameLocks noChangeAspect="1"/>
          </p:cNvGraphicFramePr>
          <p:nvPr>
            <p:extLst>
              <p:ext uri="{D42A27DB-BD31-4B8C-83A1-F6EECF244321}">
                <p14:modId xmlns:p14="http://schemas.microsoft.com/office/powerpoint/2010/main" val="577432761"/>
              </p:ext>
            </p:extLst>
          </p:nvPr>
        </p:nvGraphicFramePr>
        <p:xfrm>
          <a:off x="3154924" y="1650944"/>
          <a:ext cx="3168352" cy="1215258"/>
        </p:xfrm>
        <a:graphic>
          <a:graphicData uri="http://schemas.openxmlformats.org/presentationml/2006/ole">
            <mc:AlternateContent xmlns:mc="http://schemas.openxmlformats.org/markup-compatibility/2006">
              <mc:Choice xmlns:v="urn:schemas-microsoft-com:vml" Requires="v">
                <p:oleObj spid="_x0000_s1047" name="Imagen de mapa de bits" r:id="rId4" imgW="2781360" imgH="1066680" progId="Paint.Picture">
                  <p:embed/>
                </p:oleObj>
              </mc:Choice>
              <mc:Fallback>
                <p:oleObj name="Imagen de mapa de bits" r:id="rId4" imgW="2781360" imgH="1066680" progId="Paint.Picture">
                  <p:embed/>
                  <p:pic>
                    <p:nvPicPr>
                      <p:cNvPr id="0" name=""/>
                      <p:cNvPicPr/>
                      <p:nvPr/>
                    </p:nvPicPr>
                    <p:blipFill>
                      <a:blip r:embed="rId5"/>
                      <a:stretch>
                        <a:fillRect/>
                      </a:stretch>
                    </p:blipFill>
                    <p:spPr>
                      <a:xfrm>
                        <a:off x="3154924" y="1650944"/>
                        <a:ext cx="3168352" cy="1215258"/>
                      </a:xfrm>
                      <a:prstGeom prst="rect">
                        <a:avLst/>
                      </a:prstGeom>
                      <a:ln>
                        <a:solidFill>
                          <a:schemeClr val="accent1"/>
                        </a:solidFill>
                      </a:ln>
                    </p:spPr>
                  </p:pic>
                </p:oleObj>
              </mc:Fallback>
            </mc:AlternateContent>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5248" y="5306144"/>
            <a:ext cx="1219200" cy="1219200"/>
          </a:xfrm>
          <a:prstGeom prst="rect">
            <a:avLst/>
          </a:prstGeom>
          <a:effectLst>
            <a:outerShdw blurRad="50800" dist="50800" dir="5400000" algn="ctr" rotWithShape="0">
              <a:schemeClr val="bg1">
                <a:lumMod val="85000"/>
              </a:schemeClr>
            </a:outerShdw>
            <a:softEdge rad="25400"/>
          </a:effectLst>
        </p:spPr>
      </p:pic>
      <p:sp>
        <p:nvSpPr>
          <p:cNvPr id="8" name="Abrir llave 7">
            <a:extLst>
              <a:ext uri="{FF2B5EF4-FFF2-40B4-BE49-F238E27FC236}">
                <a16:creationId xmlns:a16="http://schemas.microsoft.com/office/drawing/2014/main" id="{0FBC67B3-84BE-478D-9E33-DC3A3750371C}"/>
              </a:ext>
            </a:extLst>
          </p:cNvPr>
          <p:cNvSpPr/>
          <p:nvPr/>
        </p:nvSpPr>
        <p:spPr>
          <a:xfrm>
            <a:off x="2766691" y="1720906"/>
            <a:ext cx="322293" cy="924583"/>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3FE1479-A207-4FD5-9D66-1D394D002453}"/>
              </a:ext>
            </a:extLst>
          </p:cNvPr>
          <p:cNvSpPr/>
          <p:nvPr/>
        </p:nvSpPr>
        <p:spPr>
          <a:xfrm>
            <a:off x="1374241" y="1979548"/>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menuAdulto</a:t>
            </a:r>
            <a:endParaRPr lang="es-MX" dirty="0">
              <a:solidFill>
                <a:srgbClr val="FF0000"/>
              </a:solidFill>
            </a:endParaRPr>
          </a:p>
        </p:txBody>
      </p:sp>
      <p:sp>
        <p:nvSpPr>
          <p:cNvPr id="11" name="Abrir llave 10">
            <a:extLst>
              <a:ext uri="{FF2B5EF4-FFF2-40B4-BE49-F238E27FC236}">
                <a16:creationId xmlns:a16="http://schemas.microsoft.com/office/drawing/2014/main" id="{8955DE9E-A6FC-4DBE-8C38-26AB4AEA2E16}"/>
              </a:ext>
            </a:extLst>
          </p:cNvPr>
          <p:cNvSpPr/>
          <p:nvPr/>
        </p:nvSpPr>
        <p:spPr>
          <a:xfrm rot="10800000">
            <a:off x="6389215" y="2627620"/>
            <a:ext cx="163513" cy="284943"/>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9E49C9F-D73E-4202-91D7-CCC6B8FC4BFA}"/>
              </a:ext>
            </a:extLst>
          </p:cNvPr>
          <p:cNvSpPr/>
          <p:nvPr/>
        </p:nvSpPr>
        <p:spPr>
          <a:xfrm>
            <a:off x="6545367" y="2555612"/>
            <a:ext cx="2131089"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51834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0749" y="1484784"/>
            <a:ext cx="8712155" cy="4897947"/>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niño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Nuggets de pollo</a:t>
            </a:r>
            <a:r>
              <a:rPr lang="it-IT" sz="2000" b="1" dirty="0">
                <a:solidFill>
                  <a:schemeClr val="accent6">
                    <a:lumMod val="75000"/>
                  </a:schemeClr>
                </a:solidFill>
                <a:cs typeface="Arial" panose="020B0604020202020204" pitchFamily="34" charset="0"/>
              </a:rPr>
              <a:t> $80.00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Papas a la francesa $50.00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Tree>
    <p:extLst>
      <p:ext uri="{BB962C8B-B14F-4D97-AF65-F5344CB8AC3E}">
        <p14:creationId xmlns:p14="http://schemas.microsoft.com/office/powerpoint/2010/main" val="156788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323691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981203596"/>
              </p:ext>
            </p:extLst>
          </p:nvPr>
        </p:nvGraphicFramePr>
        <p:xfrm>
          <a:off x="1547664" y="3884990"/>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40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8784" y="545016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28802766-F9AB-495C-AEB1-61DF2B9DDA22}"/>
              </a:ext>
            </a:extLst>
          </p:cNvPr>
          <p:cNvPicPr>
            <a:picLocks noChangeAspect="1"/>
          </p:cNvPicPr>
          <p:nvPr/>
        </p:nvPicPr>
        <p:blipFill>
          <a:blip r:embed="rId4"/>
          <a:stretch>
            <a:fillRect/>
          </a:stretch>
        </p:blipFill>
        <p:spPr>
          <a:xfrm>
            <a:off x="2909728" y="1577727"/>
            <a:ext cx="3731580" cy="1420966"/>
          </a:xfrm>
          <a:prstGeom prst="rect">
            <a:avLst/>
          </a:prstGeom>
          <a:ln w="25400">
            <a:solidFill>
              <a:schemeClr val="accent1"/>
            </a:solidFill>
          </a:ln>
          <a:effectLst/>
        </p:spPr>
      </p:pic>
      <p:sp>
        <p:nvSpPr>
          <p:cNvPr id="8" name="Abrir llave 7">
            <a:extLst>
              <a:ext uri="{FF2B5EF4-FFF2-40B4-BE49-F238E27FC236}">
                <a16:creationId xmlns:a16="http://schemas.microsoft.com/office/drawing/2014/main" id="{F1381C76-3622-4094-98A8-FA395D260D85}"/>
              </a:ext>
            </a:extLst>
          </p:cNvPr>
          <p:cNvSpPr/>
          <p:nvPr/>
        </p:nvSpPr>
        <p:spPr>
          <a:xfrm>
            <a:off x="2508066" y="1587923"/>
            <a:ext cx="323566" cy="10507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E488F60-29B1-4473-9B6F-470B3DED5977}"/>
              </a:ext>
            </a:extLst>
          </p:cNvPr>
          <p:cNvSpPr/>
          <p:nvPr/>
        </p:nvSpPr>
        <p:spPr>
          <a:xfrm>
            <a:off x="1331640" y="1907540"/>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menuNino</a:t>
            </a:r>
            <a:endParaRPr lang="es-MX" dirty="0">
              <a:solidFill>
                <a:srgbClr val="FF0000"/>
              </a:solidFill>
            </a:endParaRPr>
          </a:p>
        </p:txBody>
      </p:sp>
      <p:sp>
        <p:nvSpPr>
          <p:cNvPr id="11" name="Abrir llave 10">
            <a:extLst>
              <a:ext uri="{FF2B5EF4-FFF2-40B4-BE49-F238E27FC236}">
                <a16:creationId xmlns:a16="http://schemas.microsoft.com/office/drawing/2014/main" id="{88ABEBD1-7FA9-49A7-960F-BA427313B17C}"/>
              </a:ext>
            </a:extLst>
          </p:cNvPr>
          <p:cNvSpPr/>
          <p:nvPr/>
        </p:nvSpPr>
        <p:spPr>
          <a:xfrm rot="10800000">
            <a:off x="6693353" y="2654781"/>
            <a:ext cx="110895" cy="3569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BDD0571-98CF-4FCE-8B6C-0FE60073ED35}"/>
              </a:ext>
            </a:extLst>
          </p:cNvPr>
          <p:cNvSpPr/>
          <p:nvPr/>
        </p:nvSpPr>
        <p:spPr>
          <a:xfrm>
            <a:off x="6876255" y="262762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217537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4544" y="1844824"/>
            <a:ext cx="9217024" cy="4104456"/>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totalComAdulto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totalComNino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total de comidas de adulto, el total de comidas de niño y el saldo de la tarjeta.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de propina que se desea agregar (0, 10, 15, etc.) y calcular el total de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15498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657" y="1556792"/>
            <a:ext cx="8850619" cy="4896544"/>
          </a:xfrm>
        </p:spPr>
        <p:txBody>
          <a:bodyPr>
            <a:noAutofit/>
          </a:bodyPr>
          <a:lstStyle/>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imprime un mensaje que dice “Recarga tu tarjeta de prepago”.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pesos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a:t>
            </a:r>
            <a:r>
              <a:rPr lang="es-MX" sz="1800" b="1" u="sng" dirty="0">
                <a:solidFill>
                  <a:srgbClr val="FF0000"/>
                </a:solidFill>
                <a:cs typeface="Arial" panose="020B0604020202020204" pitchFamily="34" charset="0"/>
              </a:rPr>
              <a:t>regresar el saldo de la tarjeta </a:t>
            </a:r>
            <a:r>
              <a:rPr lang="es-MX" sz="1800" dirty="0">
                <a:solidFill>
                  <a:schemeClr val="bg2">
                    <a:lumMod val="25000"/>
                  </a:schemeClr>
                </a:solidFill>
                <a:cs typeface="Arial" panose="020B0604020202020204" pitchFamily="34" charset="0"/>
              </a:rPr>
              <a:t>(</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totalComidasNino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284852"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40129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481639" y="1451307"/>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263188559"/>
              </p:ext>
            </p:extLst>
          </p:nvPr>
        </p:nvGraphicFramePr>
        <p:xfrm>
          <a:off x="481639" y="2222483"/>
          <a:ext cx="8049986" cy="3358773"/>
        </p:xfrm>
        <a:graphic>
          <a:graphicData uri="http://schemas.openxmlformats.org/drawingml/2006/table">
            <a:tbl>
              <a:tblPr firstRow="1" bandRow="1">
                <a:tableStyleId>{5C22544A-7EE6-4342-B048-85BDC9FD1C3A}</a:tableStyleId>
              </a:tblPr>
              <a:tblGrid>
                <a:gridCol w="1068506">
                  <a:extLst>
                    <a:ext uri="{9D8B030D-6E8A-4147-A177-3AD203B41FA5}">
                      <a16:colId xmlns:a16="http://schemas.microsoft.com/office/drawing/2014/main" val="2558049104"/>
                    </a:ext>
                  </a:extLst>
                </a:gridCol>
                <a:gridCol w="917814">
                  <a:extLst>
                    <a:ext uri="{9D8B030D-6E8A-4147-A177-3AD203B41FA5}">
                      <a16:colId xmlns:a16="http://schemas.microsoft.com/office/drawing/2014/main" val="664708052"/>
                    </a:ext>
                  </a:extLst>
                </a:gridCol>
                <a:gridCol w="852257">
                  <a:extLst>
                    <a:ext uri="{9D8B030D-6E8A-4147-A177-3AD203B41FA5}">
                      <a16:colId xmlns:a16="http://schemas.microsoft.com/office/drawing/2014/main" val="2349388382"/>
                    </a:ext>
                  </a:extLst>
                </a:gridCol>
                <a:gridCol w="1035760">
                  <a:extLst>
                    <a:ext uri="{9D8B030D-6E8A-4147-A177-3AD203B41FA5}">
                      <a16:colId xmlns:a16="http://schemas.microsoft.com/office/drawing/2014/main" val="482784810"/>
                    </a:ext>
                  </a:extLst>
                </a:gridCol>
                <a:gridCol w="930983">
                  <a:extLst>
                    <a:ext uri="{9D8B030D-6E8A-4147-A177-3AD203B41FA5}">
                      <a16:colId xmlns:a16="http://schemas.microsoft.com/office/drawing/2014/main" val="2549595367"/>
                    </a:ext>
                  </a:extLst>
                </a:gridCol>
                <a:gridCol w="1035126">
                  <a:extLst>
                    <a:ext uri="{9D8B030D-6E8A-4147-A177-3AD203B41FA5}">
                      <a16:colId xmlns:a16="http://schemas.microsoft.com/office/drawing/2014/main" val="2118439434"/>
                    </a:ext>
                  </a:extLst>
                </a:gridCol>
                <a:gridCol w="986219">
                  <a:extLst>
                    <a:ext uri="{9D8B030D-6E8A-4147-A177-3AD203B41FA5}">
                      <a16:colId xmlns:a16="http://schemas.microsoft.com/office/drawing/2014/main" val="2550227738"/>
                    </a:ext>
                  </a:extLst>
                </a:gridCol>
                <a:gridCol w="1223321">
                  <a:extLst>
                    <a:ext uri="{9D8B030D-6E8A-4147-A177-3AD203B41FA5}">
                      <a16:colId xmlns:a16="http://schemas.microsoft.com/office/drawing/2014/main" val="1082938061"/>
                    </a:ext>
                  </a:extLst>
                </a:gridCol>
              </a:tblGrid>
              <a:tr h="1228564">
                <a:tc>
                  <a:txBody>
                    <a:bodyPr/>
                    <a:lstStyle/>
                    <a:p>
                      <a:pPr algn="ctr"/>
                      <a:r>
                        <a:rPr lang="es-MX" sz="1600" dirty="0"/>
                        <a:t>Total comidas Adulto</a:t>
                      </a:r>
                    </a:p>
                  </a:txBody>
                  <a:tcPr anchor="ctr" anchorCtr="1"/>
                </a:tc>
                <a:tc>
                  <a:txBody>
                    <a:bodyPr/>
                    <a:lstStyle/>
                    <a:p>
                      <a:pPr algn="ctr"/>
                      <a:r>
                        <a:rPr lang="es-MX" sz="1600" dirty="0"/>
                        <a:t>Total Comidas Niño</a:t>
                      </a:r>
                    </a:p>
                  </a:txBody>
                  <a:tcPr anchor="ctr" anchorCtr="1"/>
                </a:tc>
                <a:tc>
                  <a:txBody>
                    <a:bodyPr/>
                    <a:lstStyle/>
                    <a:p>
                      <a:pPr algn="ctr"/>
                      <a:r>
                        <a:rPr lang="es-MX" sz="1600" dirty="0"/>
                        <a:t>Saldo</a:t>
                      </a:r>
                    </a:p>
                    <a:p>
                      <a:pPr algn="ctr"/>
                      <a:r>
                        <a:rPr lang="es-MX" sz="1600" dirty="0"/>
                        <a:t>Tarjeta</a:t>
                      </a:r>
                    </a:p>
                  </a:txBody>
                  <a:tcPr anchor="ctr" anchorCtr="1"/>
                </a:tc>
                <a:tc>
                  <a:txBody>
                    <a:bodyPr/>
                    <a:lstStyle/>
                    <a:p>
                      <a:pPr algn="ctr"/>
                      <a:r>
                        <a:rPr lang="es-MX" sz="1600" dirty="0">
                          <a:solidFill>
                            <a:schemeClr val="tx1"/>
                          </a:solidFill>
                        </a:rPr>
                        <a:t>Total consumo</a:t>
                      </a:r>
                    </a:p>
                  </a:txBody>
                  <a:tcPr anchor="ctr" anchorCtr="1">
                    <a:solidFill>
                      <a:schemeClr val="accent3">
                        <a:lumMod val="20000"/>
                        <a:lumOff val="80000"/>
                      </a:schemeClr>
                    </a:solidFill>
                  </a:tcPr>
                </a:tc>
                <a:tc>
                  <a:txBody>
                    <a:bodyPr/>
                    <a:lstStyle/>
                    <a:p>
                      <a:pPr algn="ctr"/>
                      <a:r>
                        <a:rPr lang="es-MX" sz="1600" dirty="0"/>
                        <a:t>% propina</a:t>
                      </a:r>
                    </a:p>
                  </a:txBody>
                  <a:tcPr anchor="ctr" anchorCtr="1"/>
                </a:tc>
                <a:tc>
                  <a:txBody>
                    <a:bodyPr/>
                    <a:lstStyle/>
                    <a:p>
                      <a:pPr algn="ctr"/>
                      <a:r>
                        <a:rPr lang="es-MX" sz="1600" dirty="0">
                          <a:solidFill>
                            <a:schemeClr val="tx1"/>
                          </a:solidFill>
                        </a:rPr>
                        <a:t>Total propina</a:t>
                      </a:r>
                    </a:p>
                  </a:txBody>
                  <a:tcPr anchor="ctr" anchorCtr="1">
                    <a:solidFill>
                      <a:schemeClr val="accent3">
                        <a:lumMod val="20000"/>
                        <a:lumOff val="80000"/>
                      </a:schemeClr>
                    </a:solidFill>
                  </a:tcPr>
                </a:tc>
                <a:tc>
                  <a:txBody>
                    <a:bodyPr/>
                    <a:lstStyle/>
                    <a:p>
                      <a:pPr algn="ctr"/>
                      <a:r>
                        <a:rPr lang="es-MX" sz="1600" dirty="0">
                          <a:solidFill>
                            <a:schemeClr val="tx1"/>
                          </a:solidFill>
                        </a:rPr>
                        <a:t>Total general</a:t>
                      </a:r>
                    </a:p>
                  </a:txBody>
                  <a:tcPr anchor="ctr" anchorCtr="1">
                    <a:solidFill>
                      <a:schemeClr val="accent3">
                        <a:lumMod val="20000"/>
                        <a:lumOff val="80000"/>
                      </a:schemeClr>
                    </a:solidFill>
                  </a:tcPr>
                </a:tc>
                <a:tc>
                  <a:txBody>
                    <a:bodyPr/>
                    <a:lstStyle/>
                    <a:p>
                      <a:pPr algn="ctr"/>
                      <a:r>
                        <a:rPr lang="es-MX" sz="1600" dirty="0">
                          <a:solidFill>
                            <a:schemeClr val="tx1"/>
                          </a:solidFill>
                        </a:rPr>
                        <a:t>Saldo Tarjeta</a:t>
                      </a:r>
                    </a:p>
                  </a:txBody>
                  <a:tcPr anchor="ctr" anchorCtr="1">
                    <a:solidFill>
                      <a:schemeClr val="accent3">
                        <a:lumMod val="20000"/>
                        <a:lumOff val="80000"/>
                      </a:schemeClr>
                    </a:solidFill>
                  </a:tcPr>
                </a:tc>
                <a:extLst>
                  <a:ext uri="{0D108BD9-81ED-4DB2-BD59-A6C34878D82A}">
                    <a16:rowId xmlns:a16="http://schemas.microsoft.com/office/drawing/2014/main" val="119075427"/>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11</a:t>
                      </a:r>
                    </a:p>
                  </a:txBody>
                  <a:tcPr anchor="ctr" anchorCtr="1"/>
                </a:tc>
                <a:tc>
                  <a:txBody>
                    <a:bodyPr/>
                    <a:lstStyle/>
                    <a:p>
                      <a:pPr algn="ctr"/>
                      <a:r>
                        <a:rPr lang="es-MX" sz="1600" dirty="0"/>
                        <a:t>77</a:t>
                      </a:r>
                    </a:p>
                  </a:txBody>
                  <a:tcPr anchor="ctr" anchorCtr="1">
                    <a:solidFill>
                      <a:schemeClr val="accent3">
                        <a:lumMod val="20000"/>
                        <a:lumOff val="80000"/>
                      </a:schemeClr>
                    </a:solidFill>
                  </a:tcPr>
                </a:tc>
                <a:tc>
                  <a:txBody>
                    <a:bodyPr/>
                    <a:lstStyle/>
                    <a:p>
                      <a:pPr algn="ctr"/>
                      <a:r>
                        <a:rPr lang="es-MX" sz="1600" dirty="0"/>
                        <a:t>777</a:t>
                      </a:r>
                    </a:p>
                  </a:txBody>
                  <a:tcPr anchor="ctr" anchorCtr="1">
                    <a:solidFill>
                      <a:schemeClr val="accent3">
                        <a:lumMod val="20000"/>
                        <a:lumOff val="80000"/>
                      </a:schemeClr>
                    </a:solidFill>
                  </a:tcPr>
                </a:tc>
                <a:tc>
                  <a:txBody>
                    <a:bodyPr/>
                    <a:lstStyle/>
                    <a:p>
                      <a:pPr algn="ctr"/>
                      <a:r>
                        <a:rPr lang="es-MX" sz="1600" dirty="0"/>
                        <a:t>223.0</a:t>
                      </a:r>
                    </a:p>
                  </a:txBody>
                  <a:tcPr anchor="ctr" anchorCtr="1">
                    <a:solidFill>
                      <a:schemeClr val="accent3">
                        <a:lumMod val="20000"/>
                        <a:lumOff val="80000"/>
                      </a:schemeClr>
                    </a:solidFill>
                  </a:tcPr>
                </a:tc>
                <a:extLst>
                  <a:ext uri="{0D108BD9-81ED-4DB2-BD59-A6C34878D82A}">
                    <a16:rowId xmlns:a16="http://schemas.microsoft.com/office/drawing/2014/main" val="737048181"/>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500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15</a:t>
                      </a:r>
                    </a:p>
                  </a:txBody>
                  <a:tcPr anchor="ctr" anchorCtr="1"/>
                </a:tc>
                <a:tc>
                  <a:txBody>
                    <a:bodyPr/>
                    <a:lstStyle/>
                    <a:p>
                      <a:pPr algn="ctr"/>
                      <a:r>
                        <a:rPr lang="es-MX" sz="1600" dirty="0"/>
                        <a:t>105</a:t>
                      </a:r>
                    </a:p>
                  </a:txBody>
                  <a:tcPr anchor="ctr" anchorCtr="1">
                    <a:solidFill>
                      <a:schemeClr val="accent3">
                        <a:lumMod val="20000"/>
                        <a:lumOff val="80000"/>
                      </a:schemeClr>
                    </a:solidFill>
                  </a:tcPr>
                </a:tc>
                <a:tc>
                  <a:txBody>
                    <a:bodyPr/>
                    <a:lstStyle/>
                    <a:p>
                      <a:pPr algn="ctr"/>
                      <a:r>
                        <a:rPr lang="es-MX" sz="1600" dirty="0"/>
                        <a:t>805</a:t>
                      </a:r>
                    </a:p>
                  </a:txBody>
                  <a:tcPr anchor="ctr" anchorCtr="1">
                    <a:solidFill>
                      <a:schemeClr val="accent3">
                        <a:lumMod val="20000"/>
                        <a:lumOff val="80000"/>
                      </a:schemeClr>
                    </a:solidFill>
                  </a:tcPr>
                </a:tc>
                <a:tc>
                  <a:txBody>
                    <a:bodyPr/>
                    <a:lstStyle/>
                    <a:p>
                      <a:pPr algn="ctr"/>
                      <a:r>
                        <a:rPr lang="es-MX" sz="1600" dirty="0"/>
                        <a:t>500.0</a:t>
                      </a:r>
                    </a:p>
                  </a:txBody>
                  <a:tcPr anchor="ctr" anchorCtr="1">
                    <a:solidFill>
                      <a:schemeClr val="accent3">
                        <a:lumMod val="20000"/>
                        <a:lumOff val="80000"/>
                      </a:schemeClr>
                    </a:solidFill>
                  </a:tcPr>
                </a:tc>
                <a:extLst>
                  <a:ext uri="{0D108BD9-81ED-4DB2-BD59-A6C34878D82A}">
                    <a16:rowId xmlns:a16="http://schemas.microsoft.com/office/drawing/2014/main" val="1197511534"/>
                  </a:ext>
                </a:extLst>
              </a:tr>
              <a:tr h="628631">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10</a:t>
                      </a:r>
                    </a:p>
                  </a:txBody>
                  <a:tcPr anchor="ctr" anchorCtr="1"/>
                </a:tc>
                <a:tc>
                  <a:txBody>
                    <a:bodyPr/>
                    <a:lstStyle/>
                    <a:p>
                      <a:pPr algn="ctr"/>
                      <a:r>
                        <a:rPr lang="es-MX" sz="1600" dirty="0"/>
                        <a:t>70</a:t>
                      </a:r>
                    </a:p>
                  </a:txBody>
                  <a:tcPr anchor="ctr" anchorCtr="1">
                    <a:solidFill>
                      <a:schemeClr val="accent3">
                        <a:lumMod val="20000"/>
                        <a:lumOff val="80000"/>
                      </a:schemeClr>
                    </a:solidFill>
                  </a:tcPr>
                </a:tc>
                <a:tc>
                  <a:txBody>
                    <a:bodyPr/>
                    <a:lstStyle/>
                    <a:p>
                      <a:pPr algn="ctr"/>
                      <a:r>
                        <a:rPr lang="es-MX" sz="1600" dirty="0"/>
                        <a:t>770</a:t>
                      </a:r>
                    </a:p>
                  </a:txBody>
                  <a:tcPr anchor="ctr" anchorCtr="1">
                    <a:solidFill>
                      <a:schemeClr val="accent3">
                        <a:lumMod val="20000"/>
                        <a:lumOff val="80000"/>
                      </a:schemeClr>
                    </a:solidFill>
                  </a:tcPr>
                </a:tc>
                <a:tc>
                  <a:txBody>
                    <a:bodyPr/>
                    <a:lstStyle/>
                    <a:p>
                      <a:pPr algn="ctr"/>
                      <a:r>
                        <a:rPr lang="es-MX" sz="1600" dirty="0"/>
                        <a:t>230</a:t>
                      </a:r>
                    </a:p>
                  </a:txBody>
                  <a:tcPr anchor="ctr" anchorCtr="1">
                    <a:solidFill>
                      <a:schemeClr val="accent3">
                        <a:lumMod val="20000"/>
                        <a:lumOff val="80000"/>
                      </a:schemeClr>
                    </a:solidFill>
                  </a:tcPr>
                </a:tc>
                <a:extLst>
                  <a:ext uri="{0D108BD9-81ED-4DB2-BD59-A6C34878D82A}">
                    <a16:rowId xmlns:a16="http://schemas.microsoft.com/office/drawing/2014/main" val="1254763306"/>
                  </a:ext>
                </a:extLst>
              </a:tr>
              <a:tr h="500526">
                <a:tc>
                  <a:txBody>
                    <a:bodyPr/>
                    <a:lstStyle/>
                    <a:p>
                      <a:pPr algn="ctr"/>
                      <a:r>
                        <a:rPr lang="es-MX" sz="1600" dirty="0"/>
                        <a:t>200</a:t>
                      </a:r>
                    </a:p>
                  </a:txBody>
                  <a:tcPr anchor="ctr" anchorCtr="1"/>
                </a:tc>
                <a:tc>
                  <a:txBody>
                    <a:bodyPr/>
                    <a:lstStyle/>
                    <a:p>
                      <a:pPr algn="ctr"/>
                      <a:r>
                        <a:rPr lang="es-MX" sz="1600" dirty="0"/>
                        <a:t>100</a:t>
                      </a:r>
                    </a:p>
                  </a:txBody>
                  <a:tcPr anchor="ctr" anchorCtr="1"/>
                </a:tc>
                <a:tc>
                  <a:txBody>
                    <a:bodyPr/>
                    <a:lstStyle/>
                    <a:p>
                      <a:pPr algn="ctr"/>
                      <a:r>
                        <a:rPr lang="es-MX" sz="1600" dirty="0"/>
                        <a:t>600</a:t>
                      </a:r>
                    </a:p>
                  </a:txBody>
                  <a:tcPr anchor="ctr" anchorCtr="1"/>
                </a:tc>
                <a:tc>
                  <a:txBody>
                    <a:bodyPr/>
                    <a:lstStyle/>
                    <a:p>
                      <a:pPr algn="ctr"/>
                      <a:r>
                        <a:rPr lang="es-MX" sz="1600" dirty="0"/>
                        <a:t>300</a:t>
                      </a:r>
                    </a:p>
                  </a:txBody>
                  <a:tcPr anchor="ctr" anchorCtr="1">
                    <a:solidFill>
                      <a:schemeClr val="accent3">
                        <a:lumMod val="20000"/>
                        <a:lumOff val="80000"/>
                      </a:schemeClr>
                    </a:solidFill>
                  </a:tcPr>
                </a:tc>
                <a:tc>
                  <a:txBody>
                    <a:bodyPr/>
                    <a:lstStyle/>
                    <a:p>
                      <a:pPr algn="ctr"/>
                      <a:r>
                        <a:rPr lang="es-MX" sz="1600" dirty="0"/>
                        <a:t>12</a:t>
                      </a:r>
                    </a:p>
                  </a:txBody>
                  <a:tcPr anchor="ctr" anchorCtr="1"/>
                </a:tc>
                <a:tc>
                  <a:txBody>
                    <a:bodyPr/>
                    <a:lstStyle/>
                    <a:p>
                      <a:pPr algn="ctr"/>
                      <a:r>
                        <a:rPr lang="es-MX" sz="1600" dirty="0"/>
                        <a:t>36</a:t>
                      </a:r>
                    </a:p>
                  </a:txBody>
                  <a:tcPr anchor="ctr" anchorCtr="1">
                    <a:solidFill>
                      <a:schemeClr val="accent3">
                        <a:lumMod val="20000"/>
                        <a:lumOff val="80000"/>
                      </a:schemeClr>
                    </a:solidFill>
                  </a:tcPr>
                </a:tc>
                <a:tc>
                  <a:txBody>
                    <a:bodyPr/>
                    <a:lstStyle/>
                    <a:p>
                      <a:pPr algn="ctr"/>
                      <a:r>
                        <a:rPr lang="es-MX" sz="1600" dirty="0"/>
                        <a:t>336</a:t>
                      </a:r>
                    </a:p>
                  </a:txBody>
                  <a:tcPr anchor="ctr" anchorCtr="1">
                    <a:solidFill>
                      <a:schemeClr val="accent3">
                        <a:lumMod val="20000"/>
                        <a:lumOff val="80000"/>
                      </a:schemeClr>
                    </a:solidFill>
                  </a:tcPr>
                </a:tc>
                <a:tc>
                  <a:txBody>
                    <a:bodyPr/>
                    <a:lstStyle/>
                    <a:p>
                      <a:pPr algn="ctr"/>
                      <a:r>
                        <a:rPr lang="es-MX" sz="1600" dirty="0"/>
                        <a:t>264</a:t>
                      </a:r>
                    </a:p>
                  </a:txBody>
                  <a:tcPr anchor="ctr" anchorCtr="1">
                    <a:solidFill>
                      <a:schemeClr val="accent3">
                        <a:lumMod val="20000"/>
                        <a:lumOff val="80000"/>
                      </a:schemeClr>
                    </a:solidFill>
                  </a:tcPr>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77954"/>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292194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861130" y="20300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1:</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8C4EA4BF-CFAD-4199-A463-377786CA01A5}"/>
              </a:ext>
            </a:extLst>
          </p:cNvPr>
          <p:cNvPicPr>
            <a:picLocks noChangeAspect="1"/>
          </p:cNvPicPr>
          <p:nvPr/>
        </p:nvPicPr>
        <p:blipFill>
          <a:blip r:embed="rId4"/>
          <a:stretch>
            <a:fillRect/>
          </a:stretch>
        </p:blipFill>
        <p:spPr>
          <a:xfrm>
            <a:off x="1861130" y="2636912"/>
            <a:ext cx="7175366" cy="2808312"/>
          </a:xfrm>
          <a:prstGeom prst="rect">
            <a:avLst/>
          </a:prstGeom>
          <a:ln w="25400">
            <a:solidFill>
              <a:schemeClr val="accent1"/>
            </a:solidFill>
          </a:ln>
        </p:spPr>
      </p:pic>
      <p:sp>
        <p:nvSpPr>
          <p:cNvPr id="7" name="Abrir llave 6">
            <a:extLst>
              <a:ext uri="{FF2B5EF4-FFF2-40B4-BE49-F238E27FC236}">
                <a16:creationId xmlns:a16="http://schemas.microsoft.com/office/drawing/2014/main" id="{51AE8930-22C3-4C16-BF43-AEE62EB189A9}"/>
              </a:ext>
            </a:extLst>
          </p:cNvPr>
          <p:cNvSpPr/>
          <p:nvPr/>
        </p:nvSpPr>
        <p:spPr>
          <a:xfrm>
            <a:off x="1526524" y="3356992"/>
            <a:ext cx="309172" cy="1796082"/>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F4C86068-2E59-4A98-9DB7-356FA9C9F7C8}"/>
              </a:ext>
            </a:extLst>
          </p:cNvPr>
          <p:cNvSpPr/>
          <p:nvPr/>
        </p:nvSpPr>
        <p:spPr>
          <a:xfrm>
            <a:off x="251520" y="4030364"/>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767B4EC8-306D-48AA-8028-E32E4470433D}"/>
              </a:ext>
            </a:extLst>
          </p:cNvPr>
          <p:cNvSpPr/>
          <p:nvPr/>
        </p:nvSpPr>
        <p:spPr>
          <a:xfrm>
            <a:off x="1619672" y="2664073"/>
            <a:ext cx="144016" cy="6017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B80C2B7C-E664-4850-B2AF-811277A374AB}"/>
              </a:ext>
            </a:extLst>
          </p:cNvPr>
          <p:cNvSpPr/>
          <p:nvPr/>
        </p:nvSpPr>
        <p:spPr>
          <a:xfrm>
            <a:off x="44975" y="2812286"/>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F5D0F947-87BA-4C36-8B6B-C1FC4AA5A4E0}"/>
              </a:ext>
            </a:extLst>
          </p:cNvPr>
          <p:cNvSpPr/>
          <p:nvPr/>
        </p:nvSpPr>
        <p:spPr>
          <a:xfrm>
            <a:off x="1619672" y="51911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16C3CE0-8E45-416B-A88A-50CFA96CFB42}"/>
              </a:ext>
            </a:extLst>
          </p:cNvPr>
          <p:cNvSpPr/>
          <p:nvPr/>
        </p:nvSpPr>
        <p:spPr>
          <a:xfrm>
            <a:off x="85521" y="512092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22135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172250"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2:</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01C968D0-3A54-4625-8E48-E7DC94F65C63}"/>
              </a:ext>
            </a:extLst>
          </p:cNvPr>
          <p:cNvPicPr>
            <a:picLocks noChangeAspect="1"/>
          </p:cNvPicPr>
          <p:nvPr/>
        </p:nvPicPr>
        <p:blipFill>
          <a:blip r:embed="rId4"/>
          <a:stretch>
            <a:fillRect/>
          </a:stretch>
        </p:blipFill>
        <p:spPr>
          <a:xfrm>
            <a:off x="2172250" y="2802186"/>
            <a:ext cx="6576214" cy="2989188"/>
          </a:xfrm>
          <a:prstGeom prst="rect">
            <a:avLst/>
          </a:prstGeom>
          <a:ln w="25400">
            <a:solidFill>
              <a:schemeClr val="accent1"/>
            </a:solidFill>
          </a:ln>
        </p:spPr>
      </p:pic>
      <p:sp>
        <p:nvSpPr>
          <p:cNvPr id="7" name="Abrir llave 6">
            <a:extLst>
              <a:ext uri="{FF2B5EF4-FFF2-40B4-BE49-F238E27FC236}">
                <a16:creationId xmlns:a16="http://schemas.microsoft.com/office/drawing/2014/main" id="{CF2C9388-AED7-4FFC-A88F-3A46A3A7BD6C}"/>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0BB01E40-4154-4E19-9D6C-DD22C4311631}"/>
              </a:ext>
            </a:extLst>
          </p:cNvPr>
          <p:cNvSpPr/>
          <p:nvPr/>
        </p:nvSpPr>
        <p:spPr>
          <a:xfrm>
            <a:off x="428632" y="429309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F2D8A3FA-BA59-4386-BE12-ECC3BC7E863F}"/>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AFB14A38-31B8-4B2A-9082-3BFA566D7C94}"/>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B273D1F-61B9-4212-AC5B-1517DA9B641B}"/>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05953B99-AE6A-430B-95EC-C88DC5F3428E}"/>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14604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84780" y="2041215"/>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3:</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4" name="Imagen 3">
            <a:extLst>
              <a:ext uri="{FF2B5EF4-FFF2-40B4-BE49-F238E27FC236}">
                <a16:creationId xmlns:a16="http://schemas.microsoft.com/office/drawing/2014/main" id="{A28FA031-0CE0-4A88-9019-97D6CBEC7CF0}"/>
              </a:ext>
            </a:extLst>
          </p:cNvPr>
          <p:cNvPicPr>
            <a:picLocks noChangeAspect="1"/>
          </p:cNvPicPr>
          <p:nvPr/>
        </p:nvPicPr>
        <p:blipFill>
          <a:blip r:embed="rId4"/>
          <a:stretch>
            <a:fillRect/>
          </a:stretch>
        </p:blipFill>
        <p:spPr>
          <a:xfrm>
            <a:off x="2130761" y="2729337"/>
            <a:ext cx="6713707" cy="3096344"/>
          </a:xfrm>
          <a:prstGeom prst="rect">
            <a:avLst/>
          </a:prstGeom>
          <a:ln w="25400">
            <a:solidFill>
              <a:schemeClr val="accent1"/>
            </a:solidFill>
          </a:ln>
        </p:spPr>
      </p:pic>
      <p:sp>
        <p:nvSpPr>
          <p:cNvPr id="7" name="Abrir llave 6">
            <a:extLst>
              <a:ext uri="{FF2B5EF4-FFF2-40B4-BE49-F238E27FC236}">
                <a16:creationId xmlns:a16="http://schemas.microsoft.com/office/drawing/2014/main" id="{BDF0F043-DF98-4860-BBF9-3848AD9904C9}"/>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624D3052-BE0F-4626-AEA5-C24129B20CAB}"/>
              </a:ext>
            </a:extLst>
          </p:cNvPr>
          <p:cNvSpPr/>
          <p:nvPr/>
        </p:nvSpPr>
        <p:spPr>
          <a:xfrm>
            <a:off x="333007" y="4325442"/>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9AB94DE6-C412-4FBB-B656-0F3FB043309D}"/>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32E27A22-D1D8-4EED-9511-8E88EC82102F}"/>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E43A5382-83FD-4A38-9424-70518E829A0D}"/>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C461756F-7584-4A64-B935-098B8922877F}"/>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156159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1620180"/>
            <a:ext cx="8435280" cy="5049180"/>
          </a:xfrm>
        </p:spPr>
        <p:txBody>
          <a:bodyPr>
            <a:noAutofit/>
          </a:bodyPr>
          <a:lstStyle/>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Un pequeño empresario tiene varias tiendas de conveniencia, actualmente las administra con el apoyo de Microsoft Excel,  sin embargo, se percata de su crecimiento y necesidad de crear una base de datos para finalmente extraer información de valor para el apoyo en la toma de decisiones y seguir creciendo.</a:t>
            </a:r>
          </a:p>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Para el empresario es importante poder importar una base de datos depurada y formateada apoyándose con fórmulas y funciones de Excel, de tal forma que se cuente con un proceso eficiente para encontrar respuesta a las siguientes preguntas: </a:t>
            </a:r>
          </a:p>
          <a:p>
            <a:pPr marL="360363" indent="-360363" algn="just">
              <a:lnSpc>
                <a:spcPct val="120000"/>
              </a:lnSpc>
              <a:spcBef>
                <a:spcPct val="0"/>
              </a:spcBef>
              <a:buFont typeface="+mj-lt"/>
              <a:buAutoNum type="arabicPeriod"/>
            </a:pPr>
            <a:r>
              <a:rPr lang="es-MX" sz="1800" dirty="0">
                <a:solidFill>
                  <a:schemeClr val="bg2">
                    <a:lumMod val="25000"/>
                  </a:schemeClr>
                </a:solidFill>
                <a:latin typeface="Arial" pitchFamily="34" charset="0"/>
                <a:cs typeface="Arial" pitchFamily="34" charset="0"/>
              </a:rPr>
              <a:t>Arca Continental apoyará a sus diez mejores clientes pintando sus fachadas para que tengan una mejor presentación ante sus clientes, para ello necesita identificar:</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¿Cuáles son los 10 comercios con mejores Ventas en orden descendente?</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¿Cuáles son los 10 comercios con mayor cantidad de piezas vendidas?</a:t>
            </a:r>
          </a:p>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       ¿Son los mismos comercios en los gráficos anteriores ?</a:t>
            </a:r>
          </a:p>
          <a:p>
            <a:pPr marL="0" indent="0" algn="just">
              <a:lnSpc>
                <a:spcPct val="120000"/>
              </a:lnSpc>
              <a:spcBef>
                <a:spcPct val="0"/>
              </a:spcBef>
              <a:buNone/>
            </a:pPr>
            <a:endParaRPr lang="es-MX" sz="1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a:defRPr/>
            </a:pPr>
            <a:r>
              <a:rPr lang="es-MX" b="1" dirty="0">
                <a:solidFill>
                  <a:schemeClr val="accent4">
                    <a:lumMod val="50000"/>
                  </a:schemeClr>
                </a:solidFill>
                <a:effectLst>
                  <a:outerShdw blurRad="38100" dist="38100" dir="2700000" algn="tl">
                    <a:srgbClr val="C0C0C0"/>
                  </a:outerShdw>
                </a:effectLst>
                <a:latin typeface="Dom Casual" charset="0"/>
              </a:rPr>
              <a:t>Situación problema 2</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Importar datos, depúralos y conviértelos en información de valor</a:t>
            </a:r>
          </a:p>
        </p:txBody>
      </p:sp>
    </p:spTree>
    <p:extLst>
      <p:ext uri="{BB962C8B-B14F-4D97-AF65-F5344CB8AC3E}">
        <p14:creationId xmlns:p14="http://schemas.microsoft.com/office/powerpoint/2010/main" val="3785121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51720" y="211085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4:</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C5B79658-C4F1-4B44-8DD6-4B79088367A2}"/>
              </a:ext>
            </a:extLst>
          </p:cNvPr>
          <p:cNvPicPr>
            <a:picLocks noChangeAspect="1"/>
          </p:cNvPicPr>
          <p:nvPr/>
        </p:nvPicPr>
        <p:blipFill>
          <a:blip r:embed="rId4"/>
          <a:stretch>
            <a:fillRect/>
          </a:stretch>
        </p:blipFill>
        <p:spPr>
          <a:xfrm>
            <a:off x="2074091" y="2742108"/>
            <a:ext cx="6890397" cy="3168352"/>
          </a:xfrm>
          <a:prstGeom prst="rect">
            <a:avLst/>
          </a:prstGeom>
          <a:ln w="25400">
            <a:solidFill>
              <a:schemeClr val="accent1"/>
            </a:solidFill>
          </a:ln>
        </p:spPr>
      </p:pic>
      <p:sp>
        <p:nvSpPr>
          <p:cNvPr id="7" name="Abrir llave 6">
            <a:extLst>
              <a:ext uri="{FF2B5EF4-FFF2-40B4-BE49-F238E27FC236}">
                <a16:creationId xmlns:a16="http://schemas.microsoft.com/office/drawing/2014/main" id="{A62F5803-F312-42C2-9963-3F5BA58F9F0A}"/>
              </a:ext>
            </a:extLst>
          </p:cNvPr>
          <p:cNvSpPr/>
          <p:nvPr/>
        </p:nvSpPr>
        <p:spPr>
          <a:xfrm>
            <a:off x="1682200" y="3631134"/>
            <a:ext cx="369519" cy="187680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E9E27DD4-0202-43AF-B2BD-35F49267E444}"/>
              </a:ext>
            </a:extLst>
          </p:cNvPr>
          <p:cNvSpPr/>
          <p:nvPr/>
        </p:nvSpPr>
        <p:spPr>
          <a:xfrm>
            <a:off x="326580" y="4334408"/>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028B3B2F-9770-42C4-861E-DB70D6788DCB}"/>
              </a:ext>
            </a:extLst>
          </p:cNvPr>
          <p:cNvSpPr/>
          <p:nvPr/>
        </p:nvSpPr>
        <p:spPr>
          <a:xfrm>
            <a:off x="1814296"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01893F72-2E87-4634-AC8F-8300BFA9BDDE}"/>
              </a:ext>
            </a:extLst>
          </p:cNvPr>
          <p:cNvSpPr/>
          <p:nvPr/>
        </p:nvSpPr>
        <p:spPr>
          <a:xfrm>
            <a:off x="179512"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64EFB4E-4E77-4568-A9AC-9C448D7C3C76}"/>
              </a:ext>
            </a:extLst>
          </p:cNvPr>
          <p:cNvSpPr/>
          <p:nvPr/>
        </p:nvSpPr>
        <p:spPr>
          <a:xfrm>
            <a:off x="1785671" y="55456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E2702AD-B00B-425A-A7A9-A4142AAC69C2}"/>
              </a:ext>
            </a:extLst>
          </p:cNvPr>
          <p:cNvSpPr/>
          <p:nvPr/>
        </p:nvSpPr>
        <p:spPr>
          <a:xfrm>
            <a:off x="251520" y="550794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6527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70857" y="1191718"/>
            <a:ext cx="8721623" cy="5517232"/>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saldo de la tarjeta de prepago e imprime un menú con las siguientes cantidades de recarga: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Recarga de tarjeta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$100.00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2. $250.00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calcular el nuevo saldo de la tarjeta de prepago. En caso de que la opción no sea válida escribir el mensaje “Opción inválida” y no modificar el saldo de la tarjeta. </a:t>
            </a:r>
            <a:r>
              <a:rPr lang="es-MX" sz="2000" b="1" u="sng" dirty="0">
                <a:solidFill>
                  <a:srgbClr val="FF0000"/>
                </a:solidFill>
                <a:cs typeface="Arial" panose="020B0604020202020204" pitchFamily="34" charset="0"/>
              </a:rPr>
              <a:t>Regresar el saldo de la tarjeta </a:t>
            </a:r>
            <a:r>
              <a:rPr lang="es-MX" sz="2000" dirty="0">
                <a:solidFill>
                  <a:schemeClr val="bg2">
                    <a:lumMod val="25000"/>
                  </a:schemeClr>
                </a:solidFill>
                <a:cs typeface="Arial" panose="020B0604020202020204" pitchFamily="34" charset="0"/>
              </a:rPr>
              <a:t>(</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a:t>
            </a:r>
            <a:r>
              <a:rPr lang="es-MX" sz="2000" b="1" u="sng" dirty="0">
                <a:solidFill>
                  <a:srgbClr val="FF0000"/>
                </a:solidFill>
                <a:cs typeface="Arial" panose="020B0604020202020204" pitchFamily="34" charset="0"/>
              </a:rPr>
              <a:t> </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pedir el saldo de la tarjeta,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tarjeta</a:t>
            </a:r>
          </a:p>
        </p:txBody>
      </p:sp>
    </p:spTree>
    <p:extLst>
      <p:ext uri="{BB962C8B-B14F-4D97-AF65-F5344CB8AC3E}">
        <p14:creationId xmlns:p14="http://schemas.microsoft.com/office/powerpoint/2010/main" val="115932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de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3183207" y="1636840"/>
            <a:ext cx="4629153" cy="1360112"/>
          </a:xfrm>
          <a:prstGeom prst="rect">
            <a:avLst/>
          </a:prstGeom>
          <a:ln w="25400">
            <a:solidFill>
              <a:schemeClr val="accent1"/>
            </a:solidFill>
          </a:ln>
        </p:spPr>
      </p:pic>
      <p:sp>
        <p:nvSpPr>
          <p:cNvPr id="7" name="object 25">
            <a:extLst>
              <a:ext uri="{FF2B5EF4-FFF2-40B4-BE49-F238E27FC236}">
                <a16:creationId xmlns:a16="http://schemas.microsoft.com/office/drawing/2014/main" id="{5AE724DA-FFE4-4735-8D66-7633A5CCDAB6}"/>
              </a:ext>
            </a:extLst>
          </p:cNvPr>
          <p:cNvSpPr txBox="1"/>
          <p:nvPr/>
        </p:nvSpPr>
        <p:spPr>
          <a:xfrm>
            <a:off x="1547665" y="342900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8" name="Tabla 15">
            <a:extLst>
              <a:ext uri="{FF2B5EF4-FFF2-40B4-BE49-F238E27FC236}">
                <a16:creationId xmlns:a16="http://schemas.microsoft.com/office/drawing/2014/main" id="{5EB876CD-966A-4785-8C9E-C8205C3D3C4C}"/>
              </a:ext>
            </a:extLst>
          </p:cNvPr>
          <p:cNvGraphicFramePr>
            <a:graphicFrameLocks noGrp="1"/>
          </p:cNvGraphicFramePr>
          <p:nvPr>
            <p:extLst>
              <p:ext uri="{D42A27DB-BD31-4B8C-83A1-F6EECF244321}">
                <p14:modId xmlns:p14="http://schemas.microsoft.com/office/powerpoint/2010/main" val="2373947942"/>
              </p:ext>
            </p:extLst>
          </p:nvPr>
        </p:nvGraphicFramePr>
        <p:xfrm>
          <a:off x="1547665" y="4077072"/>
          <a:ext cx="6336703" cy="2006052"/>
        </p:xfrm>
        <a:graphic>
          <a:graphicData uri="http://schemas.openxmlformats.org/drawingml/2006/table">
            <a:tbl>
              <a:tblPr firstRow="1" bandRow="1">
                <a:tableStyleId>{5C22544A-7EE6-4342-B048-85BDC9FD1C3A}</a:tableStyleId>
              </a:tblPr>
              <a:tblGrid>
                <a:gridCol w="1803879">
                  <a:extLst>
                    <a:ext uri="{9D8B030D-6E8A-4147-A177-3AD203B41FA5}">
                      <a16:colId xmlns:a16="http://schemas.microsoft.com/office/drawing/2014/main" val="2558049104"/>
                    </a:ext>
                  </a:extLst>
                </a:gridCol>
                <a:gridCol w="2266412">
                  <a:extLst>
                    <a:ext uri="{9D8B030D-6E8A-4147-A177-3AD203B41FA5}">
                      <a16:colId xmlns:a16="http://schemas.microsoft.com/office/drawing/2014/main" val="238636256"/>
                    </a:ext>
                  </a:extLst>
                </a:gridCol>
                <a:gridCol w="2266412">
                  <a:extLst>
                    <a:ext uri="{9D8B030D-6E8A-4147-A177-3AD203B41FA5}">
                      <a16:colId xmlns:a16="http://schemas.microsoft.com/office/drawing/2014/main" val="2289536505"/>
                    </a:ext>
                  </a:extLst>
                </a:gridCol>
              </a:tblGrid>
              <a:tr h="0">
                <a:tc>
                  <a:txBody>
                    <a:bodyPr/>
                    <a:lstStyle/>
                    <a:p>
                      <a:pPr algn="ctr"/>
                      <a:r>
                        <a:rPr lang="es-MX" sz="1600" dirty="0"/>
                        <a:t>Saldo</a:t>
                      </a:r>
                    </a:p>
                  </a:txBody>
                  <a:tcPr anchor="ctr" anchorCtr="1"/>
                </a:tc>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1000</a:t>
                      </a:r>
                    </a:p>
                  </a:txBody>
                  <a:tcPr anchor="ctr" anchorCtr="1"/>
                </a:tc>
                <a:tc>
                  <a:txBody>
                    <a:bodyPr/>
                    <a:lstStyle/>
                    <a:p>
                      <a:pPr algn="ctr"/>
                      <a:r>
                        <a:rPr lang="es-MX" sz="1600" dirty="0"/>
                        <a:t>2</a:t>
                      </a:r>
                    </a:p>
                  </a:txBody>
                  <a:tcPr anchor="ctr" anchorCtr="1"/>
                </a:tc>
                <a:tc>
                  <a:txBody>
                    <a:bodyPr/>
                    <a:lstStyle/>
                    <a:p>
                      <a:pPr algn="ctr"/>
                      <a:r>
                        <a:rPr lang="es-MX" sz="1600" dirty="0"/>
                        <a:t>El nuevo saldo es: 1250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450</a:t>
                      </a:r>
                    </a:p>
                  </a:txBody>
                  <a:tcPr anchor="ctr" anchorCtr="1"/>
                </a:tc>
                <a:tc>
                  <a:txBody>
                    <a:bodyPr/>
                    <a:lstStyle/>
                    <a:p>
                      <a:pPr algn="ctr"/>
                      <a:r>
                        <a:rPr lang="es-MX" sz="1600" dirty="0"/>
                        <a:t>1</a:t>
                      </a:r>
                    </a:p>
                  </a:txBody>
                  <a:tcPr anchor="ctr" anchorCtr="1"/>
                </a:tc>
                <a:tc>
                  <a:txBody>
                    <a:bodyPr/>
                    <a:lstStyle/>
                    <a:p>
                      <a:pPr algn="ctr"/>
                      <a:r>
                        <a:rPr lang="es-MX" sz="1600" dirty="0"/>
                        <a:t>El nuevo saldo es: 550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600</a:t>
                      </a:r>
                    </a:p>
                  </a:txBody>
                  <a:tcPr anchor="ctr" anchorCtr="1"/>
                </a:tc>
                <a:tc>
                  <a:txBody>
                    <a:bodyPr/>
                    <a:lstStyle/>
                    <a:p>
                      <a:pPr algn="ctr"/>
                      <a:r>
                        <a:rPr lang="es-MX" sz="1600" dirty="0"/>
                        <a:t>3</a:t>
                      </a:r>
                    </a:p>
                  </a:txBody>
                  <a:tcPr anchor="ctr" anchorCtr="1"/>
                </a:tc>
                <a:tc>
                  <a:txBody>
                    <a:bodyPr/>
                    <a:lstStyle/>
                    <a:p>
                      <a:pPr algn="ctr"/>
                      <a:r>
                        <a:rPr lang="es-MX" sz="1600" dirty="0"/>
                        <a:t>El nuevo saldo es: 1100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800</a:t>
                      </a:r>
                    </a:p>
                  </a:txBody>
                  <a:tcPr anchor="ctr" anchorCtr="1"/>
                </a:tc>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nuevo saldo es: 800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EA9BAC80-C3EF-4506-87F5-F4DC77EAB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0"/>
            <a:ext cx="1219200" cy="1219200"/>
          </a:xfrm>
          <a:prstGeom prst="rect">
            <a:avLst/>
          </a:prstGeom>
          <a:effectLst>
            <a:outerShdw blurRad="50800" dist="50800" dir="5400000" algn="ctr" rotWithShape="0">
              <a:schemeClr val="bg1">
                <a:lumMod val="85000"/>
              </a:schemeClr>
            </a:outerShdw>
            <a:softEdge rad="25400"/>
          </a:effectLst>
        </p:spPr>
      </p:pic>
      <p:sp>
        <p:nvSpPr>
          <p:cNvPr id="10" name="Abrir llave 9">
            <a:extLst>
              <a:ext uri="{FF2B5EF4-FFF2-40B4-BE49-F238E27FC236}">
                <a16:creationId xmlns:a16="http://schemas.microsoft.com/office/drawing/2014/main" id="{5BEF241F-22BD-4230-8696-C34F5384AB09}"/>
              </a:ext>
            </a:extLst>
          </p:cNvPr>
          <p:cNvSpPr/>
          <p:nvPr/>
        </p:nvSpPr>
        <p:spPr>
          <a:xfrm>
            <a:off x="2899218" y="1925796"/>
            <a:ext cx="265931" cy="71964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1" name="Rectángulo 10">
            <a:extLst>
              <a:ext uri="{FF2B5EF4-FFF2-40B4-BE49-F238E27FC236}">
                <a16:creationId xmlns:a16="http://schemas.microsoft.com/office/drawing/2014/main" id="{C10DCA79-92E0-40F1-8315-6908BD5B5549}"/>
              </a:ext>
            </a:extLst>
          </p:cNvPr>
          <p:cNvSpPr/>
          <p:nvPr/>
        </p:nvSpPr>
        <p:spPr>
          <a:xfrm>
            <a:off x="1365067" y="207071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recargaTarjeta</a:t>
            </a:r>
            <a:endParaRPr lang="es-MX" dirty="0">
              <a:solidFill>
                <a:srgbClr val="FF0000"/>
              </a:solidFill>
            </a:endParaRPr>
          </a:p>
        </p:txBody>
      </p:sp>
      <p:sp>
        <p:nvSpPr>
          <p:cNvPr id="19" name="Abrir llave 18">
            <a:extLst>
              <a:ext uri="{FF2B5EF4-FFF2-40B4-BE49-F238E27FC236}">
                <a16:creationId xmlns:a16="http://schemas.microsoft.com/office/drawing/2014/main" id="{8C2A5622-9ED0-4DA8-B481-C6813AEE8F70}"/>
              </a:ext>
            </a:extLst>
          </p:cNvPr>
          <p:cNvSpPr/>
          <p:nvPr/>
        </p:nvSpPr>
        <p:spPr>
          <a:xfrm>
            <a:off x="2932876" y="1617510"/>
            <a:ext cx="122280" cy="243187"/>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0" name="Rectángulo 19">
            <a:extLst>
              <a:ext uri="{FF2B5EF4-FFF2-40B4-BE49-F238E27FC236}">
                <a16:creationId xmlns:a16="http://schemas.microsoft.com/office/drawing/2014/main" id="{A9E2B3E7-A13A-4DFD-BDB1-BB000537688A}"/>
              </a:ext>
            </a:extLst>
          </p:cNvPr>
          <p:cNvSpPr/>
          <p:nvPr/>
        </p:nvSpPr>
        <p:spPr>
          <a:xfrm>
            <a:off x="1398724" y="154750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21" name="Abrir llave 20">
            <a:extLst>
              <a:ext uri="{FF2B5EF4-FFF2-40B4-BE49-F238E27FC236}">
                <a16:creationId xmlns:a16="http://schemas.microsoft.com/office/drawing/2014/main" id="{D0055DE6-8459-4C5E-B028-5C2DAE794081}"/>
              </a:ext>
            </a:extLst>
          </p:cNvPr>
          <p:cNvSpPr/>
          <p:nvPr/>
        </p:nvSpPr>
        <p:spPr>
          <a:xfrm>
            <a:off x="2899218" y="2737320"/>
            <a:ext cx="155938" cy="244164"/>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2" name="Rectángulo 21">
            <a:extLst>
              <a:ext uri="{FF2B5EF4-FFF2-40B4-BE49-F238E27FC236}">
                <a16:creationId xmlns:a16="http://schemas.microsoft.com/office/drawing/2014/main" id="{48D8B960-C307-4A52-9FD7-DCCD91BDE987}"/>
              </a:ext>
            </a:extLst>
          </p:cNvPr>
          <p:cNvSpPr/>
          <p:nvPr/>
        </p:nvSpPr>
        <p:spPr>
          <a:xfrm>
            <a:off x="1365067" y="26996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97475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34392" y="1818682"/>
            <a:ext cx="8435280" cy="4130598"/>
          </a:xfrm>
        </p:spPr>
        <p:txBody>
          <a:bodyPr>
            <a:noAutofit/>
          </a:bodyPr>
          <a:lstStyle/>
          <a:p>
            <a:pPr marL="360363" indent="-360363" algn="just">
              <a:lnSpc>
                <a:spcPct val="120000"/>
              </a:lnSpc>
              <a:spcBef>
                <a:spcPct val="0"/>
              </a:spcBef>
              <a:buFont typeface="+mj-lt"/>
              <a:buAutoNum type="arabicPeriod" startAt="2"/>
            </a:pPr>
            <a:r>
              <a:rPr lang="es-MX" sz="1800" dirty="0">
                <a:solidFill>
                  <a:schemeClr val="bg2">
                    <a:lumMod val="25000"/>
                  </a:schemeClr>
                </a:solidFill>
                <a:latin typeface="Arial" pitchFamily="34" charset="0"/>
                <a:cs typeface="Arial" pitchFamily="34" charset="0"/>
              </a:rPr>
              <a:t>También les obsequiará un refrigerador a estos 10 comercios. Cada comercio necesita identificar los 10 productos que colocará en estos refrigeradores, la elección está alineada a las Ventas.  Apóyate con los segmentos de datos necesarios para la elección de las Marcas y configura las conexiones de informe según se requiera.</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Cinco productos deberán ser marca Coca Cola, identifica los 5 nombres de producto con sus presentaciones que serán los elegidos. (Columna agrupada 3D)</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Tres productos deberán ser marca Ciel, identifica los 3 nombres de producto con sus presentaciones que serán los elegidos. (Gráfico circular)</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Dos productos deberán ser marca Jumex, identifica los 2 nombres de producto con sus presentaciones que serán los elegidos. (Gráfico barras)</a:t>
            </a:r>
          </a:p>
          <a:p>
            <a:pPr marL="0" indent="0" algn="just">
              <a:lnSpc>
                <a:spcPct val="120000"/>
              </a:lnSpc>
              <a:spcBef>
                <a:spcPct val="0"/>
              </a:spcBef>
              <a:buNone/>
            </a:pPr>
            <a:endParaRPr lang="es-MX" sz="1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a:defRPr/>
            </a:pPr>
            <a:r>
              <a:rPr lang="es-MX" b="1" dirty="0">
                <a:solidFill>
                  <a:schemeClr val="accent4">
                    <a:lumMod val="50000"/>
                  </a:schemeClr>
                </a:solidFill>
                <a:effectLst>
                  <a:outerShdw blurRad="38100" dist="38100" dir="2700000" algn="tl">
                    <a:srgbClr val="C0C0C0"/>
                  </a:outerShdw>
                </a:effectLst>
                <a:latin typeface="Dom Casual" charset="0"/>
              </a:rPr>
              <a:t>Situación problema 2</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Importar datos, depúralos y conviértelos en información de valor</a:t>
            </a:r>
          </a:p>
        </p:txBody>
      </p:sp>
    </p:spTree>
    <p:extLst>
      <p:ext uri="{BB962C8B-B14F-4D97-AF65-F5344CB8AC3E}">
        <p14:creationId xmlns:p14="http://schemas.microsoft.com/office/powerpoint/2010/main" val="9054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1520" y="1620180"/>
            <a:ext cx="8640960" cy="5049180"/>
          </a:xfrm>
        </p:spPr>
        <p:txBody>
          <a:bodyPr>
            <a:noAutofit/>
          </a:bodyPr>
          <a:lstStyle/>
          <a:p>
            <a:pPr marL="360363" indent="-360363" algn="just">
              <a:lnSpc>
                <a:spcPct val="120000"/>
              </a:lnSpc>
              <a:spcBef>
                <a:spcPct val="0"/>
              </a:spcBef>
              <a:buFont typeface="+mj-lt"/>
              <a:buAutoNum type="arabicPeriod" startAt="3"/>
            </a:pPr>
            <a:r>
              <a:rPr lang="es-MX" sz="1800" dirty="0">
                <a:solidFill>
                  <a:schemeClr val="bg2">
                    <a:lumMod val="25000"/>
                  </a:schemeClr>
                </a:solidFill>
                <a:latin typeface="Arial" pitchFamily="34" charset="0"/>
                <a:cs typeface="Arial" pitchFamily="34" charset="0"/>
              </a:rPr>
              <a:t>Arca Continental además les dará un bono del 3% de sus importes vendidos para remodelación de las tiendas de conveniencia.  </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Crea un campo calculado Bono 3% que será el 3% de los importes vendidos.</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Crea un campo calculado para obtener las utilidades que resultan del 30% de los importes vendidos.</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¿Cuáles son los 10 productos que generan más utilidades? Muestra los valores en el gráfico. Gráfico de columnas 3D Agrupado.</a:t>
            </a:r>
          </a:p>
          <a:p>
            <a:pPr marL="630238" lvl="1" indent="-230188" algn="just">
              <a:lnSpc>
                <a:spcPct val="120000"/>
              </a:lnSpc>
              <a:spcBef>
                <a:spcPct val="0"/>
              </a:spcBef>
              <a:buFont typeface="+mj-lt"/>
              <a:buAutoNum type="alphaLcPeriod"/>
            </a:pPr>
            <a:r>
              <a:rPr lang="es-MX" sz="1800" dirty="0">
                <a:solidFill>
                  <a:schemeClr val="bg2">
                    <a:lumMod val="25000"/>
                  </a:schemeClr>
                </a:solidFill>
                <a:latin typeface="Arial" pitchFamily="34" charset="0"/>
                <a:cs typeface="Arial" pitchFamily="34" charset="0"/>
              </a:rPr>
              <a:t>¿Cuáles son los 10 comercios con el bono más alto? Muestra los valores en el gráfico. Gráfico de barras 3D Agrupado.</a:t>
            </a:r>
          </a:p>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Interpreta las respuestas encontradas y haz una propuesta de una estrategia de ventas en base a tu análisis de los datos.</a:t>
            </a:r>
          </a:p>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Gracias a las recomendaciones de tus clientes, el pequeño empresario te contrata como consultor, te entrega sus datos en Excel, especificaciones que te ayudarán a depurarlos y formatearlos para generarle su base de datos partiendo de las preguntas que necesita responderse.</a:t>
            </a:r>
          </a:p>
          <a:p>
            <a:pPr marL="0" indent="0" algn="just">
              <a:lnSpc>
                <a:spcPct val="120000"/>
              </a:lnSpc>
              <a:spcBef>
                <a:spcPct val="0"/>
              </a:spcBef>
              <a:buNone/>
            </a:pPr>
            <a:endParaRPr lang="es-MX" sz="1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a:defRPr/>
            </a:pPr>
            <a:r>
              <a:rPr lang="es-MX" b="1" dirty="0">
                <a:solidFill>
                  <a:schemeClr val="accent4">
                    <a:lumMod val="50000"/>
                  </a:schemeClr>
                </a:solidFill>
                <a:effectLst>
                  <a:outerShdw blurRad="38100" dist="38100" dir="2700000" algn="tl">
                    <a:srgbClr val="C0C0C0"/>
                  </a:outerShdw>
                </a:effectLst>
                <a:latin typeface="Dom Casual" charset="0"/>
              </a:rPr>
              <a:t>Situación problema 2</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Importar datos, depúralos y conviértelos en información de valor</a:t>
            </a:r>
          </a:p>
        </p:txBody>
      </p:sp>
    </p:spTree>
    <p:extLst>
      <p:ext uri="{BB962C8B-B14F-4D97-AF65-F5344CB8AC3E}">
        <p14:creationId xmlns:p14="http://schemas.microsoft.com/office/powerpoint/2010/main" val="317890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43370" y="1340768"/>
            <a:ext cx="8457260" cy="5328592"/>
          </a:xfrm>
        </p:spPr>
        <p:txBody>
          <a:bodyPr>
            <a:noAutofit/>
          </a:bodyPr>
          <a:lstStyle/>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En la hoja </a:t>
            </a:r>
            <a:r>
              <a:rPr lang="es-MX" sz="1800" b="1" dirty="0">
                <a:solidFill>
                  <a:schemeClr val="bg2">
                    <a:lumMod val="25000"/>
                  </a:schemeClr>
                </a:solidFill>
                <a:latin typeface="Arial" pitchFamily="34" charset="0"/>
                <a:cs typeface="Arial" pitchFamily="34" charset="0"/>
              </a:rPr>
              <a:t>PRODUCTOS</a:t>
            </a:r>
            <a:r>
              <a:rPr lang="es-MX" sz="1800" dirty="0">
                <a:solidFill>
                  <a:schemeClr val="bg2">
                    <a:lumMod val="25000"/>
                  </a:schemeClr>
                </a:solidFill>
                <a:latin typeface="Arial" pitchFamily="34" charset="0"/>
                <a:cs typeface="Arial" pitchFamily="34" charset="0"/>
              </a:rPr>
              <a:t> </a:t>
            </a:r>
          </a:p>
          <a:p>
            <a:pPr algn="just">
              <a:lnSpc>
                <a:spcPct val="120000"/>
              </a:lnSpc>
              <a:spcBef>
                <a:spcPct val="0"/>
              </a:spcBef>
            </a:pPr>
            <a:r>
              <a:rPr lang="es-MX" sz="1800" dirty="0">
                <a:solidFill>
                  <a:schemeClr val="bg2">
                    <a:lumMod val="25000"/>
                  </a:schemeClr>
                </a:solidFill>
                <a:latin typeface="Arial" pitchFamily="34" charset="0"/>
                <a:cs typeface="Arial" pitchFamily="34" charset="0"/>
              </a:rPr>
              <a:t>Con la función </a:t>
            </a:r>
            <a:r>
              <a:rPr lang="es-MX" sz="1800" b="1" dirty="0" err="1">
                <a:solidFill>
                  <a:schemeClr val="bg2">
                    <a:lumMod val="25000"/>
                  </a:schemeClr>
                </a:solidFill>
                <a:latin typeface="Arial" pitchFamily="34" charset="0"/>
                <a:cs typeface="Arial" pitchFamily="34" charset="0"/>
              </a:rPr>
              <a:t>buscarv</a:t>
            </a:r>
            <a:r>
              <a:rPr lang="es-MX" sz="1800" b="1" dirty="0">
                <a:solidFill>
                  <a:schemeClr val="bg2">
                    <a:lumMod val="25000"/>
                  </a:schemeClr>
                </a:solidFill>
                <a:latin typeface="Arial" pitchFamily="34" charset="0"/>
                <a:cs typeface="Arial" pitchFamily="34" charset="0"/>
              </a:rPr>
              <a:t>() – </a:t>
            </a:r>
            <a:r>
              <a:rPr lang="es-MX" sz="1800" b="1" dirty="0" err="1">
                <a:solidFill>
                  <a:schemeClr val="bg2">
                    <a:lumMod val="25000"/>
                  </a:schemeClr>
                </a:solidFill>
                <a:latin typeface="Arial" pitchFamily="34" charset="0"/>
                <a:cs typeface="Arial" pitchFamily="34" charset="0"/>
              </a:rPr>
              <a:t>vlookup</a:t>
            </a:r>
            <a:r>
              <a:rPr lang="es-MX" sz="1800" b="1" dirty="0">
                <a:solidFill>
                  <a:schemeClr val="bg2">
                    <a:lumMod val="25000"/>
                  </a:schemeClr>
                </a:solidFill>
                <a:latin typeface="Arial" pitchFamily="34" charset="0"/>
                <a:cs typeface="Arial" pitchFamily="34" charset="0"/>
              </a:rPr>
              <a:t>()  </a:t>
            </a:r>
            <a:r>
              <a:rPr lang="es-MX" sz="1800" dirty="0">
                <a:solidFill>
                  <a:schemeClr val="bg2">
                    <a:lumMod val="25000"/>
                  </a:schemeClr>
                </a:solidFill>
                <a:latin typeface="Arial" pitchFamily="34" charset="0"/>
                <a:cs typeface="Arial" pitchFamily="34" charset="0"/>
              </a:rPr>
              <a:t>obtener los datos: MARCA, PRESENTACION Y NOMBRE_GRUPO de sus hojas de datos correspondientes.</a:t>
            </a:r>
          </a:p>
          <a:p>
            <a:pPr marL="0" indent="0" algn="just">
              <a:lnSpc>
                <a:spcPct val="120000"/>
              </a:lnSpc>
              <a:spcBef>
                <a:spcPct val="0"/>
              </a:spcBef>
              <a:buNone/>
            </a:pPr>
            <a:r>
              <a:rPr lang="es-MX" sz="1800" dirty="0">
                <a:solidFill>
                  <a:schemeClr val="bg2">
                    <a:lumMod val="25000"/>
                  </a:schemeClr>
                </a:solidFill>
                <a:latin typeface="Arial" pitchFamily="34" charset="0"/>
                <a:cs typeface="Arial" pitchFamily="34" charset="0"/>
              </a:rPr>
              <a:t>En la hoja </a:t>
            </a:r>
            <a:r>
              <a:rPr lang="es-MX" sz="1800" b="1" dirty="0">
                <a:solidFill>
                  <a:schemeClr val="bg2">
                    <a:lumMod val="25000"/>
                  </a:schemeClr>
                </a:solidFill>
                <a:latin typeface="Arial" pitchFamily="34" charset="0"/>
                <a:cs typeface="Arial" pitchFamily="34" charset="0"/>
              </a:rPr>
              <a:t>DATOS </a:t>
            </a:r>
          </a:p>
          <a:p>
            <a:pPr algn="just">
              <a:lnSpc>
                <a:spcPct val="120000"/>
              </a:lnSpc>
              <a:spcBef>
                <a:spcPct val="0"/>
              </a:spcBef>
            </a:pPr>
            <a:r>
              <a:rPr lang="es-MX" sz="1800" dirty="0">
                <a:solidFill>
                  <a:schemeClr val="bg2">
                    <a:lumMod val="25000"/>
                  </a:schemeClr>
                </a:solidFill>
                <a:latin typeface="Arial" pitchFamily="34" charset="0"/>
                <a:cs typeface="Arial" pitchFamily="34" charset="0"/>
              </a:rPr>
              <a:t>Con la función =</a:t>
            </a:r>
            <a:r>
              <a:rPr lang="es-MX" sz="1800" dirty="0" err="1">
                <a:solidFill>
                  <a:schemeClr val="bg2">
                    <a:lumMod val="25000"/>
                  </a:schemeClr>
                </a:solidFill>
                <a:latin typeface="Arial" pitchFamily="34" charset="0"/>
                <a:cs typeface="Arial" pitchFamily="34" charset="0"/>
              </a:rPr>
              <a:t>buscarv</a:t>
            </a:r>
            <a:r>
              <a:rPr lang="es-MX" sz="1800" dirty="0">
                <a:solidFill>
                  <a:schemeClr val="bg2">
                    <a:lumMod val="25000"/>
                  </a:schemeClr>
                </a:solidFill>
                <a:latin typeface="Arial" pitchFamily="34" charset="0"/>
                <a:cs typeface="Arial" pitchFamily="34" charset="0"/>
              </a:rPr>
              <a:t>()  obtén los datos:  FAMILIA, MARCA, PRESENTACIÓN, COMPETIDOR DIRECTO,  NOMBRE_PRODUCTO a partir de la hoja PRODUCTOS.</a:t>
            </a:r>
          </a:p>
          <a:p>
            <a:pPr algn="just">
              <a:lnSpc>
                <a:spcPct val="120000"/>
              </a:lnSpc>
              <a:spcBef>
                <a:spcPct val="0"/>
              </a:spcBef>
            </a:pPr>
            <a:r>
              <a:rPr lang="es-MX" sz="1800" dirty="0">
                <a:solidFill>
                  <a:schemeClr val="bg2">
                    <a:lumMod val="25000"/>
                  </a:schemeClr>
                </a:solidFill>
                <a:latin typeface="Arial" pitchFamily="34" charset="0"/>
                <a:cs typeface="Arial" pitchFamily="34" charset="0"/>
              </a:rPr>
              <a:t>Con la función =</a:t>
            </a:r>
            <a:r>
              <a:rPr lang="es-MX" sz="1800" dirty="0" err="1">
                <a:solidFill>
                  <a:schemeClr val="bg2">
                    <a:lumMod val="25000"/>
                  </a:schemeClr>
                </a:solidFill>
                <a:latin typeface="Arial" pitchFamily="34" charset="0"/>
                <a:cs typeface="Arial" pitchFamily="34" charset="0"/>
              </a:rPr>
              <a:t>buscarv</a:t>
            </a:r>
            <a:r>
              <a:rPr lang="es-MX" sz="1800" dirty="0">
                <a:solidFill>
                  <a:schemeClr val="bg2">
                    <a:lumMod val="25000"/>
                  </a:schemeClr>
                </a:solidFill>
                <a:latin typeface="Arial" pitchFamily="34" charset="0"/>
                <a:cs typeface="Arial" pitchFamily="34" charset="0"/>
              </a:rPr>
              <a:t>()  obtén el dato:  NOM_COMERCIO a partir de la hoja COMERCIOS.</a:t>
            </a:r>
          </a:p>
          <a:p>
            <a:pPr algn="just">
              <a:lnSpc>
                <a:spcPct val="120000"/>
              </a:lnSpc>
              <a:spcBef>
                <a:spcPct val="0"/>
              </a:spcBef>
            </a:pPr>
            <a:r>
              <a:rPr lang="es-MX" sz="1800" dirty="0">
                <a:solidFill>
                  <a:schemeClr val="bg2">
                    <a:lumMod val="25000"/>
                  </a:schemeClr>
                </a:solidFill>
                <a:latin typeface="Arial" pitchFamily="34" charset="0"/>
                <a:cs typeface="Arial" pitchFamily="34" charset="0"/>
              </a:rPr>
              <a:t>Calcula el IMPORTE_TOTAL a partir de la CANTIDAD y el IMPORTE_UNITARIO.</a:t>
            </a:r>
          </a:p>
          <a:p>
            <a:pPr algn="just">
              <a:lnSpc>
                <a:spcPct val="120000"/>
              </a:lnSpc>
              <a:spcBef>
                <a:spcPct val="0"/>
              </a:spcBef>
            </a:pPr>
            <a:r>
              <a:rPr lang="es-MX" sz="1800" dirty="0">
                <a:solidFill>
                  <a:schemeClr val="bg2">
                    <a:lumMod val="25000"/>
                  </a:schemeClr>
                </a:solidFill>
                <a:latin typeface="Arial" pitchFamily="34" charset="0"/>
                <a:cs typeface="Arial" pitchFamily="34" charset="0"/>
              </a:rPr>
              <a:t>Obtén con las funciones =</a:t>
            </a:r>
            <a:r>
              <a:rPr lang="es-MX" sz="1800" dirty="0" err="1">
                <a:solidFill>
                  <a:schemeClr val="bg2">
                    <a:lumMod val="25000"/>
                  </a:schemeClr>
                </a:solidFill>
                <a:latin typeface="Arial" pitchFamily="34" charset="0"/>
                <a:cs typeface="Arial" pitchFamily="34" charset="0"/>
              </a:rPr>
              <a:t>dia</a:t>
            </a:r>
            <a:r>
              <a:rPr lang="es-MX" sz="1800" dirty="0">
                <a:solidFill>
                  <a:schemeClr val="bg2">
                    <a:lumMod val="25000"/>
                  </a:schemeClr>
                </a:solidFill>
                <a:latin typeface="Arial" pitchFamily="34" charset="0"/>
                <a:cs typeface="Arial" pitchFamily="34" charset="0"/>
              </a:rPr>
              <a:t>(), =mes()  y  =año() los datos: DIA_SEMANA (día de la semana con letra, formato </a:t>
            </a:r>
            <a:r>
              <a:rPr lang="es-MX" sz="1800" dirty="0" err="1">
                <a:solidFill>
                  <a:schemeClr val="bg2">
                    <a:lumMod val="25000"/>
                  </a:schemeClr>
                </a:solidFill>
                <a:latin typeface="Arial" pitchFamily="34" charset="0"/>
                <a:cs typeface="Arial" pitchFamily="34" charset="0"/>
              </a:rPr>
              <a:t>dddd</a:t>
            </a:r>
            <a:r>
              <a:rPr lang="es-MX" sz="1800" dirty="0">
                <a:solidFill>
                  <a:schemeClr val="bg2">
                    <a:lumMod val="25000"/>
                  </a:schemeClr>
                </a:solidFill>
                <a:latin typeface="Arial" pitchFamily="34" charset="0"/>
                <a:cs typeface="Arial" pitchFamily="34" charset="0"/>
              </a:rPr>
              <a:t>), DIA (aplica a la columna formato general antes de aplicar la función </a:t>
            </a:r>
            <a:r>
              <a:rPr lang="es-MX" sz="1800" dirty="0" err="1">
                <a:solidFill>
                  <a:schemeClr val="bg2">
                    <a:lumMod val="25000"/>
                  </a:schemeClr>
                </a:solidFill>
                <a:latin typeface="Arial" pitchFamily="34" charset="0"/>
                <a:cs typeface="Arial" pitchFamily="34" charset="0"/>
              </a:rPr>
              <a:t>dia</a:t>
            </a:r>
            <a:r>
              <a:rPr lang="es-MX" sz="1800" dirty="0">
                <a:solidFill>
                  <a:schemeClr val="bg2">
                    <a:lumMod val="25000"/>
                  </a:schemeClr>
                </a:solidFill>
                <a:latin typeface="Arial" pitchFamily="34" charset="0"/>
                <a:cs typeface="Arial" pitchFamily="34" charset="0"/>
              </a:rPr>
              <a:t>), MES y AÑO a partir de la FECHA.</a:t>
            </a:r>
          </a:p>
          <a:p>
            <a:pPr marL="0" indent="0" algn="just">
              <a:lnSpc>
                <a:spcPct val="120000"/>
              </a:lnSpc>
              <a:spcBef>
                <a:spcPct val="0"/>
              </a:spcBef>
              <a:buNone/>
            </a:pPr>
            <a:endParaRPr lang="es-MX" sz="1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23748"/>
            <a:ext cx="8229600" cy="1143000"/>
          </a:xfrm>
        </p:spPr>
        <p:txBody>
          <a:bodyPr>
            <a:normAutofit fontScale="90000"/>
          </a:bodyPr>
          <a:lstStyle/>
          <a:p>
            <a:pPr>
              <a:defRPr/>
            </a:pPr>
            <a:r>
              <a:rPr lang="es-MX" b="1" dirty="0">
                <a:solidFill>
                  <a:schemeClr val="accent4">
                    <a:lumMod val="50000"/>
                  </a:schemeClr>
                </a:solidFill>
                <a:effectLst>
                  <a:outerShdw blurRad="38100" dist="38100" dir="2700000" algn="tl">
                    <a:srgbClr val="C0C0C0"/>
                  </a:outerShdw>
                </a:effectLst>
                <a:latin typeface="Dom Casual" charset="0"/>
              </a:rPr>
              <a:t>Situación problema 2</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1. Depuración y formateo de base de datos</a:t>
            </a:r>
          </a:p>
        </p:txBody>
      </p:sp>
    </p:spTree>
    <p:extLst>
      <p:ext uri="{BB962C8B-B14F-4D97-AF65-F5344CB8AC3E}">
        <p14:creationId xmlns:p14="http://schemas.microsoft.com/office/powerpoint/2010/main" val="380647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Guía para dar  solución a la situación problema 2</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Depuración y formateo de base de datos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En la hoja PRODUCTOS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Con la función =</a:t>
            </a:r>
            <a:r>
              <a:rPr lang="es-MX" sz="1400" dirty="0" err="1">
                <a:solidFill>
                  <a:schemeClr val="bg2">
                    <a:lumMod val="25000"/>
                  </a:schemeClr>
                </a:solidFill>
                <a:latin typeface="Arial" pitchFamily="34" charset="0"/>
                <a:cs typeface="Arial" pitchFamily="34" charset="0"/>
              </a:rPr>
              <a:t>buscarv</a:t>
            </a:r>
            <a:r>
              <a:rPr lang="es-MX" sz="1400" dirty="0">
                <a:solidFill>
                  <a:schemeClr val="bg2">
                    <a:lumMod val="25000"/>
                  </a:schemeClr>
                </a:solidFill>
                <a:latin typeface="Arial" pitchFamily="34" charset="0"/>
                <a:cs typeface="Arial" pitchFamily="34" charset="0"/>
              </a:rPr>
              <a:t>()  obtén los datos: MARCA, PRESENTACION Y NOMBRE_GRUPO de sus hojas de datos correspondientes.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En la hoja DATOS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Con la función =</a:t>
            </a:r>
            <a:r>
              <a:rPr lang="es-MX" sz="1400" dirty="0" err="1">
                <a:solidFill>
                  <a:schemeClr val="bg2">
                    <a:lumMod val="25000"/>
                  </a:schemeClr>
                </a:solidFill>
                <a:latin typeface="Arial" pitchFamily="34" charset="0"/>
                <a:cs typeface="Arial" pitchFamily="34" charset="0"/>
              </a:rPr>
              <a:t>buscarv</a:t>
            </a:r>
            <a:r>
              <a:rPr lang="es-MX" sz="1400" dirty="0">
                <a:solidFill>
                  <a:schemeClr val="bg2">
                    <a:lumMod val="25000"/>
                  </a:schemeClr>
                </a:solidFill>
                <a:latin typeface="Arial" pitchFamily="34" charset="0"/>
                <a:cs typeface="Arial" pitchFamily="34" charset="0"/>
              </a:rPr>
              <a:t>()  obtén los datos:  FAMILIA, MARCA, PRESENTACIÓN, COMPETIDOR DIRECTO,  NOMBRE_PRODUCTO a partir de la hoja PRODUCTOS.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Con la función =</a:t>
            </a:r>
            <a:r>
              <a:rPr lang="es-MX" sz="1400" dirty="0" err="1">
                <a:solidFill>
                  <a:schemeClr val="bg2">
                    <a:lumMod val="25000"/>
                  </a:schemeClr>
                </a:solidFill>
                <a:latin typeface="Arial" pitchFamily="34" charset="0"/>
                <a:cs typeface="Arial" pitchFamily="34" charset="0"/>
              </a:rPr>
              <a:t>buscarv</a:t>
            </a:r>
            <a:r>
              <a:rPr lang="es-MX" sz="1400" dirty="0">
                <a:solidFill>
                  <a:schemeClr val="bg2">
                    <a:lumMod val="25000"/>
                  </a:schemeClr>
                </a:solidFill>
                <a:latin typeface="Arial" pitchFamily="34" charset="0"/>
                <a:cs typeface="Arial" pitchFamily="34" charset="0"/>
              </a:rPr>
              <a:t>()  obtén el dato:  NOM_COMERCIO a partir de la hoja COMERCIOS.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Calcula el IMPORTE_TOTAL a partir de la CANTIDAD y el IMPORTE_UNITARIO.</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Obtén con las funciones =</a:t>
            </a:r>
            <a:r>
              <a:rPr lang="es-MX" sz="1400" dirty="0" err="1">
                <a:solidFill>
                  <a:schemeClr val="bg2">
                    <a:lumMod val="25000"/>
                  </a:schemeClr>
                </a:solidFill>
                <a:latin typeface="Arial" pitchFamily="34" charset="0"/>
                <a:cs typeface="Arial" pitchFamily="34" charset="0"/>
              </a:rPr>
              <a:t>dia</a:t>
            </a:r>
            <a:r>
              <a:rPr lang="es-MX" sz="1400" dirty="0">
                <a:solidFill>
                  <a:schemeClr val="bg2">
                    <a:lumMod val="25000"/>
                  </a:schemeClr>
                </a:solidFill>
                <a:latin typeface="Arial" pitchFamily="34" charset="0"/>
                <a:cs typeface="Arial" pitchFamily="34" charset="0"/>
              </a:rPr>
              <a:t>(), =mes()  y  =año() los datos: DIA_SEMANA (día de la semana con letra, formato </a:t>
            </a:r>
            <a:r>
              <a:rPr lang="es-MX" sz="1400" dirty="0" err="1">
                <a:solidFill>
                  <a:schemeClr val="bg2">
                    <a:lumMod val="25000"/>
                  </a:schemeClr>
                </a:solidFill>
                <a:latin typeface="Arial" pitchFamily="34" charset="0"/>
                <a:cs typeface="Arial" pitchFamily="34" charset="0"/>
              </a:rPr>
              <a:t>dddd</a:t>
            </a:r>
            <a:r>
              <a:rPr lang="es-MX" sz="1400" dirty="0">
                <a:solidFill>
                  <a:schemeClr val="bg2">
                    <a:lumMod val="25000"/>
                  </a:schemeClr>
                </a:solidFill>
                <a:latin typeface="Arial" pitchFamily="34" charset="0"/>
                <a:cs typeface="Arial" pitchFamily="34" charset="0"/>
              </a:rPr>
              <a:t>), DIA (aplica a la columna formato general antes de aplicar la función </a:t>
            </a:r>
            <a:r>
              <a:rPr lang="es-MX" sz="1400" dirty="0" err="1">
                <a:solidFill>
                  <a:schemeClr val="bg2">
                    <a:lumMod val="25000"/>
                  </a:schemeClr>
                </a:solidFill>
                <a:latin typeface="Arial" pitchFamily="34" charset="0"/>
                <a:cs typeface="Arial" pitchFamily="34" charset="0"/>
              </a:rPr>
              <a:t>dia</a:t>
            </a:r>
            <a:r>
              <a:rPr lang="es-MX" sz="1400" dirty="0">
                <a:solidFill>
                  <a:schemeClr val="bg2">
                    <a:lumMod val="25000"/>
                  </a:schemeClr>
                </a:solidFill>
                <a:latin typeface="Arial" pitchFamily="34" charset="0"/>
                <a:cs typeface="Arial" pitchFamily="34" charset="0"/>
              </a:rPr>
              <a:t>), MES y AÑO a partir de la FECHA.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Contestar las 7 preguntas fundamentadas en un gráfico cada una de ellas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Diseño de 7 gráficos con Power </a:t>
            </a:r>
            <a:r>
              <a:rPr lang="es-MX" sz="1400" dirty="0" err="1">
                <a:solidFill>
                  <a:schemeClr val="bg2">
                    <a:lumMod val="25000"/>
                  </a:schemeClr>
                </a:solidFill>
                <a:latin typeface="Arial" pitchFamily="34" charset="0"/>
                <a:cs typeface="Arial" pitchFamily="34" charset="0"/>
              </a:rPr>
              <a:t>Pivot</a:t>
            </a: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Cada integrante del equipo debe realizar un video en el que se registre la evidencia de su trabajo individual con duración de 3 minutos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Guía de preguntas para hacer el video individual</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1)	Dime quién eres con tu nombre y Matrícula y qué entrada de Negocios elegiste o si no la has elegido. Debes verte tu en el video al presentarte.</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SNEG0402 Nivel B - Programación y manipulación de datos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2)	¿Qué problema de negocio enfrentaste y cuál fue la solución qué diste a cada situación planteada?</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3)	¿Explica qué es Bloomberg, </a:t>
            </a:r>
            <a:r>
              <a:rPr lang="es-MX" sz="1400" dirty="0" err="1">
                <a:solidFill>
                  <a:schemeClr val="bg2">
                    <a:lumMod val="25000"/>
                  </a:schemeClr>
                </a:solidFill>
                <a:latin typeface="Arial" pitchFamily="34" charset="0"/>
                <a:cs typeface="Arial" pitchFamily="34" charset="0"/>
              </a:rPr>
              <a:t>Economática</a:t>
            </a:r>
            <a:r>
              <a:rPr lang="es-MX" sz="1400" dirty="0">
                <a:solidFill>
                  <a:schemeClr val="bg2">
                    <a:lumMod val="25000"/>
                  </a:schemeClr>
                </a:solidFill>
                <a:latin typeface="Arial" pitchFamily="34" charset="0"/>
                <a:cs typeface="Arial" pitchFamily="34" charset="0"/>
              </a:rPr>
              <a:t>, si es el caso, justifica el no usar el software anterior por contar con información propia de la empresa,  menciona el nombre de la herramienta que utilizaste para él análisis de datos y explica cómo te apoyó.</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4)	¿Menciona que herramienta tecnológica utilizaste para la manipulación y depuración de datos, qué funciones utilizaste específicamente y para qué las utilizaste?</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5)	Justifica haber dado una propuesta de solución innovadora basadas en tecnología de información.</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Asegúrate de que tu video tiene calidad y que el audio se escuche bien.</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 duración de tu video no debe ser mayor a 3 minutos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Rúbrica Evidencia 2</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Importa datos, depúralos y conviértelos en información de valor.</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Criterios	Calificaciones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SNEG0402 Nivel B  - Programación y manipulación de datos</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Excelente</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Umbral</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Insuficiente</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Deficiente</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34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17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10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0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34</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Desarrolla soluciones relacionadas con los flujos de información para problemas de negocio simulados.	Explica claramente la problemática que enfrentó y las soluciones que dio a cada una de ellas.	Explica claramente la problemática que enfrentó y da solución al menos a la mitad.</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Presenta algunos problemas en la explicación de la </a:t>
            </a:r>
            <a:r>
              <a:rPr lang="es-MX" sz="1400" dirty="0" err="1">
                <a:solidFill>
                  <a:schemeClr val="bg2">
                    <a:lumMod val="25000"/>
                  </a:schemeClr>
                </a:solidFill>
                <a:latin typeface="Arial" pitchFamily="34" charset="0"/>
                <a:cs typeface="Arial" pitchFamily="34" charset="0"/>
              </a:rPr>
              <a:t>problemáticay</a:t>
            </a:r>
            <a:r>
              <a:rPr lang="es-MX" sz="1400" dirty="0">
                <a:solidFill>
                  <a:schemeClr val="bg2">
                    <a:lumMod val="25000"/>
                  </a:schemeClr>
                </a:solidFill>
                <a:latin typeface="Arial" pitchFamily="34" charset="0"/>
                <a:cs typeface="Arial" pitchFamily="34" charset="0"/>
              </a:rPr>
              <a:t> su solución.	No se presenta explicación de  la problemática ni de las soluciones.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33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16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8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0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25</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Utiliza herramientas de búsqueda y análisis de bases de datos (Bloomberg, </a:t>
            </a:r>
            <a:r>
              <a:rPr lang="es-MX" sz="1400" dirty="0" err="1">
                <a:solidFill>
                  <a:schemeClr val="bg2">
                    <a:lumMod val="25000"/>
                  </a:schemeClr>
                </a:solidFill>
                <a:latin typeface="Arial" pitchFamily="34" charset="0"/>
                <a:cs typeface="Arial" pitchFamily="34" charset="0"/>
              </a:rPr>
              <a:t>Economática</a:t>
            </a:r>
            <a:r>
              <a:rPr lang="es-MX" sz="1400" dirty="0">
                <a:solidFill>
                  <a:schemeClr val="bg2">
                    <a:lumMod val="25000"/>
                  </a:schemeClr>
                </a:solidFill>
                <a:latin typeface="Arial" pitchFamily="34" charset="0"/>
                <a:cs typeface="Arial" pitchFamily="34" charset="0"/>
              </a:rPr>
              <a:t>, Reuters) en la solución de problemas de negocio simulados.	Explica qué es Bloomberg, </a:t>
            </a:r>
            <a:r>
              <a:rPr lang="es-MX" sz="1400" dirty="0" err="1">
                <a:solidFill>
                  <a:schemeClr val="bg2">
                    <a:lumMod val="25000"/>
                  </a:schemeClr>
                </a:solidFill>
                <a:latin typeface="Arial" pitchFamily="34" charset="0"/>
                <a:cs typeface="Arial" pitchFamily="34" charset="0"/>
              </a:rPr>
              <a:t>Economática</a:t>
            </a:r>
            <a:r>
              <a:rPr lang="es-MX" sz="1400" dirty="0">
                <a:solidFill>
                  <a:schemeClr val="bg2">
                    <a:lumMod val="25000"/>
                  </a:schemeClr>
                </a:solidFill>
                <a:latin typeface="Arial" pitchFamily="34" charset="0"/>
                <a:cs typeface="Arial" pitchFamily="34" charset="0"/>
              </a:rPr>
              <a:t>, si es el caso, justifica el no usar el software anterior por contar con información propia de la empresa, menciona el nombre de la herramienta que utilizó para él análisis de datos  y explica cómo le apoyó.	No explica qué es Bloomberg y </a:t>
            </a:r>
            <a:r>
              <a:rPr lang="es-MX" sz="1400" dirty="0" err="1">
                <a:solidFill>
                  <a:schemeClr val="bg2">
                    <a:lumMod val="25000"/>
                  </a:schemeClr>
                </a:solidFill>
                <a:latin typeface="Arial" pitchFamily="34" charset="0"/>
                <a:cs typeface="Arial" pitchFamily="34" charset="0"/>
              </a:rPr>
              <a:t>Economática</a:t>
            </a:r>
            <a:r>
              <a:rPr lang="es-MX" sz="1400" dirty="0">
                <a:solidFill>
                  <a:schemeClr val="bg2">
                    <a:lumMod val="25000"/>
                  </a:schemeClr>
                </a:solidFill>
                <a:latin typeface="Arial" pitchFamily="34" charset="0"/>
                <a:cs typeface="Arial" pitchFamily="34" charset="0"/>
              </a:rPr>
              <a:t>. Si es el caso, no justifica el no usar el software anterior por contar con información propia de la empresa. Menciona el nombre de la herramienta que utilizó para él análisis de datos y no explica cómo le apoyó.	Menciona el nombre de la herramienta que utilizó para él análisis de datos  y  explica cómo le apoyó.	No menciona la herramienta que utilizó para el análisis de datos, ni explica cómo le apoyó.	</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	33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16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8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0 </a:t>
            </a:r>
            <a:r>
              <a:rPr lang="es-MX" sz="1400" dirty="0" err="1">
                <a:solidFill>
                  <a:schemeClr val="bg2">
                    <a:lumMod val="25000"/>
                  </a:schemeClr>
                </a:solidFill>
                <a:latin typeface="Arial" pitchFamily="34" charset="0"/>
                <a:cs typeface="Arial" pitchFamily="34" charset="0"/>
              </a:rPr>
              <a:t>ptos</a:t>
            </a:r>
            <a:r>
              <a:rPr lang="es-MX" sz="1400" dirty="0">
                <a:solidFill>
                  <a:schemeClr val="bg2">
                    <a:lumMod val="25000"/>
                  </a:schemeClr>
                </a:solidFill>
                <a:latin typeface="Arial" pitchFamily="34" charset="0"/>
                <a:cs typeface="Arial" pitchFamily="34" charset="0"/>
              </a:rPr>
              <a:t>.	10</a:t>
            </a: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Genera propuestas de solución innovadoras basadas en programación y manipulación de datos para problemas de negocio simulados.	Depuró la base de datos correctamente y genera propuestas de solución basada en una herramienta tecnológica.	Depuró la base de datos de forma parcial y genera al menos la mitad de propuestas de solución basada en una herramienta tecnológica.	No depuró la base de datos y genera  al menos  la mitad de propuestas de solución basada en una herramienta tecnológica.	No depuró la base de datos, ni genera propuestas de solución basada en una herramienta tecnológica.	</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340768"/>
            <a:ext cx="8892480" cy="4680520"/>
          </a:xfrm>
        </p:spPr>
        <p:txBody>
          <a:bodyPr>
            <a:noAutofit/>
          </a:bodyPr>
          <a:lstStyle/>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b="1" dirty="0">
                <a:solidFill>
                  <a:schemeClr val="bg2">
                    <a:lumMod val="25000"/>
                  </a:schemeClr>
                </a:solidFill>
                <a:cs typeface="Arial" panose="020B0604020202020204" pitchFamily="34" charset="0"/>
              </a:rPr>
              <a:t>()</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b="1" u="sng" dirty="0">
                <a:solidFill>
                  <a:srgbClr val="FF0000"/>
                </a:solidFill>
                <a:cs typeface="Arial" panose="020B0604020202020204" pitchFamily="34" charset="0"/>
              </a:rPr>
              <a:t>Regresar la opción </a:t>
            </a:r>
            <a:r>
              <a:rPr lang="es-MX" sz="1800" dirty="0">
                <a:solidFill>
                  <a:schemeClr val="bg2">
                    <a:lumMod val="25000"/>
                  </a:schemeClr>
                </a:solidFill>
                <a:cs typeface="Arial" panose="020B0604020202020204" pitchFamily="34" charset="0"/>
              </a:rPr>
              <a:t>seleccionada por el usuario.</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“Menú de adulto”, sino si la opción es 2, imprimir “Menú  de niño”, sino si la opción es 3, imprimir “Realizar pago”, sino si la opción es 4, imprimir “Recarga de tarjeta”, sino imprimir “Opción inválida”.  Haz uso de </a:t>
            </a:r>
            <a:r>
              <a:rPr lang="es-MX" sz="1800" b="1" dirty="0" err="1">
                <a:solidFill>
                  <a:schemeClr val="bg2">
                    <a:lumMod val="25000"/>
                  </a:schemeClr>
                </a:solidFill>
                <a:cs typeface="Arial" panose="020B0604020202020204" pitchFamily="34" charset="0"/>
              </a:rPr>
              <a:t>if</a:t>
            </a:r>
            <a:r>
              <a:rPr lang="es-MX" sz="1800" b="1" dirty="0">
                <a:solidFill>
                  <a:schemeClr val="bg2">
                    <a:lumMod val="25000"/>
                  </a:schemeClr>
                </a:solidFill>
                <a:cs typeface="Arial" panose="020B0604020202020204" pitchFamily="34" charset="0"/>
              </a:rPr>
              <a:t> – anidado</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Tree>
    <p:extLst>
      <p:ext uri="{BB962C8B-B14F-4D97-AF65-F5344CB8AC3E}">
        <p14:creationId xmlns:p14="http://schemas.microsoft.com/office/powerpoint/2010/main" val="8521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457200" y="24653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
        <p:nvSpPr>
          <p:cNvPr id="4" name="object 25">
            <a:extLst>
              <a:ext uri="{FF2B5EF4-FFF2-40B4-BE49-F238E27FC236}">
                <a16:creationId xmlns:a16="http://schemas.microsoft.com/office/drawing/2014/main" id="{1CAF8476-1D28-4E14-B254-29BE6870E088}"/>
              </a:ext>
            </a:extLst>
          </p:cNvPr>
          <p:cNvSpPr txBox="1"/>
          <p:nvPr/>
        </p:nvSpPr>
        <p:spPr>
          <a:xfrm>
            <a:off x="1547664" y="26281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5" name="Tabla 15">
            <a:extLst>
              <a:ext uri="{FF2B5EF4-FFF2-40B4-BE49-F238E27FC236}">
                <a16:creationId xmlns:a16="http://schemas.microsoft.com/office/drawing/2014/main" id="{CA021C1E-E940-409E-B402-8BBFA2AE8A01}"/>
              </a:ext>
            </a:extLst>
          </p:cNvPr>
          <p:cNvGraphicFramePr>
            <a:graphicFrameLocks noGrp="1"/>
          </p:cNvGraphicFramePr>
          <p:nvPr>
            <p:extLst>
              <p:ext uri="{D42A27DB-BD31-4B8C-83A1-F6EECF244321}">
                <p14:modId xmlns:p14="http://schemas.microsoft.com/office/powerpoint/2010/main" val="4130608077"/>
              </p:ext>
            </p:extLst>
          </p:nvPr>
        </p:nvGraphicFramePr>
        <p:xfrm>
          <a:off x="1547664" y="3406156"/>
          <a:ext cx="6336704" cy="244827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408045">
                <a:tc>
                  <a:txBody>
                    <a:bodyPr/>
                    <a:lstStyle/>
                    <a:p>
                      <a:pPr algn="ctr"/>
                      <a:r>
                        <a:rPr lang="es-MX" sz="1600" dirty="0" err="1"/>
                        <a:t>Opcion</a:t>
                      </a:r>
                      <a:endParaRPr lang="es-MX" sz="1600" dirty="0"/>
                    </a:p>
                  </a:txBody>
                  <a:tcPr/>
                </a:tc>
                <a:tc>
                  <a:txBody>
                    <a:bodyPr/>
                    <a:lstStyle/>
                    <a:p>
                      <a:pPr algn="ctr"/>
                      <a:r>
                        <a:rPr lang="es-MX" sz="1600" dirty="0"/>
                        <a:t>Imprime</a:t>
                      </a:r>
                    </a:p>
                  </a:txBody>
                  <a:tcPr/>
                </a:tc>
                <a:extLst>
                  <a:ext uri="{0D108BD9-81ED-4DB2-BD59-A6C34878D82A}">
                    <a16:rowId xmlns:a16="http://schemas.microsoft.com/office/drawing/2014/main" val="119075427"/>
                  </a:ext>
                </a:extLst>
              </a:tr>
              <a:tr h="408045">
                <a:tc>
                  <a:txBody>
                    <a:bodyPr/>
                    <a:lstStyle/>
                    <a:p>
                      <a:pPr algn="ctr"/>
                      <a:r>
                        <a:rPr lang="es-MX" sz="1600" dirty="0"/>
                        <a:t>1</a:t>
                      </a:r>
                    </a:p>
                  </a:txBody>
                  <a:tcPr/>
                </a:tc>
                <a:tc>
                  <a:txBody>
                    <a:bodyPr/>
                    <a:lstStyle/>
                    <a:p>
                      <a:pPr algn="ctr"/>
                      <a:r>
                        <a:rPr lang="es-MX" sz="1600" dirty="0"/>
                        <a:t>Menú de adulto</a:t>
                      </a:r>
                    </a:p>
                  </a:txBody>
                  <a:tcPr/>
                </a:tc>
                <a:extLst>
                  <a:ext uri="{0D108BD9-81ED-4DB2-BD59-A6C34878D82A}">
                    <a16:rowId xmlns:a16="http://schemas.microsoft.com/office/drawing/2014/main" val="737048181"/>
                  </a:ext>
                </a:extLst>
              </a:tr>
              <a:tr h="408045">
                <a:tc>
                  <a:txBody>
                    <a:bodyPr/>
                    <a:lstStyle/>
                    <a:p>
                      <a:pPr algn="ctr"/>
                      <a:r>
                        <a:rPr lang="es-MX" sz="1600" dirty="0"/>
                        <a:t>2</a:t>
                      </a:r>
                    </a:p>
                  </a:txBody>
                  <a:tcPr/>
                </a:tc>
                <a:tc>
                  <a:txBody>
                    <a:bodyPr/>
                    <a:lstStyle/>
                    <a:p>
                      <a:pPr algn="ctr"/>
                      <a:r>
                        <a:rPr lang="es-MX" sz="1600" dirty="0"/>
                        <a:t>Menú de niño</a:t>
                      </a:r>
                    </a:p>
                  </a:txBody>
                  <a:tcPr/>
                </a:tc>
                <a:extLst>
                  <a:ext uri="{0D108BD9-81ED-4DB2-BD59-A6C34878D82A}">
                    <a16:rowId xmlns:a16="http://schemas.microsoft.com/office/drawing/2014/main" val="1197511534"/>
                  </a:ext>
                </a:extLst>
              </a:tr>
              <a:tr h="408045">
                <a:tc>
                  <a:txBody>
                    <a:bodyPr/>
                    <a:lstStyle/>
                    <a:p>
                      <a:pPr algn="ctr"/>
                      <a:r>
                        <a:rPr lang="es-MX" sz="1600" dirty="0"/>
                        <a:t>3</a:t>
                      </a:r>
                    </a:p>
                  </a:txBody>
                  <a:tcPr/>
                </a:tc>
                <a:tc>
                  <a:txBody>
                    <a:bodyPr/>
                    <a:lstStyle/>
                    <a:p>
                      <a:pPr algn="ctr"/>
                      <a:r>
                        <a:rPr lang="es-MX" sz="1600" dirty="0"/>
                        <a:t>Realizar pagos</a:t>
                      </a:r>
                    </a:p>
                  </a:txBody>
                  <a:tcPr/>
                </a:tc>
                <a:extLst>
                  <a:ext uri="{0D108BD9-81ED-4DB2-BD59-A6C34878D82A}">
                    <a16:rowId xmlns:a16="http://schemas.microsoft.com/office/drawing/2014/main" val="1254763306"/>
                  </a:ext>
                </a:extLst>
              </a:tr>
              <a:tr h="408045">
                <a:tc>
                  <a:txBody>
                    <a:bodyPr/>
                    <a:lstStyle/>
                    <a:p>
                      <a:pPr algn="ctr"/>
                      <a:r>
                        <a:rPr lang="es-MX" sz="1600" dirty="0"/>
                        <a:t>4</a:t>
                      </a:r>
                    </a:p>
                  </a:txBody>
                  <a:tcPr/>
                </a:tc>
                <a:tc>
                  <a:txBody>
                    <a:bodyPr/>
                    <a:lstStyle/>
                    <a:p>
                      <a:pPr algn="ctr"/>
                      <a:r>
                        <a:rPr lang="es-MX" sz="1600" dirty="0"/>
                        <a:t>Recarga de tarjeta</a:t>
                      </a:r>
                    </a:p>
                  </a:txBody>
                  <a:tcPr/>
                </a:tc>
                <a:extLst>
                  <a:ext uri="{0D108BD9-81ED-4DB2-BD59-A6C34878D82A}">
                    <a16:rowId xmlns:a16="http://schemas.microsoft.com/office/drawing/2014/main" val="3961031026"/>
                  </a:ext>
                </a:extLst>
              </a:tr>
              <a:tr h="408045">
                <a:tc>
                  <a:txBody>
                    <a:bodyPr/>
                    <a:lstStyle/>
                    <a:p>
                      <a:pPr algn="ctr"/>
                      <a:r>
                        <a:rPr lang="es-MX" sz="1600" dirty="0"/>
                        <a:t>7</a:t>
                      </a:r>
                    </a:p>
                  </a:txBody>
                  <a:tcPr/>
                </a:tc>
                <a:tc>
                  <a:txBody>
                    <a:bodyPr/>
                    <a:lstStyle/>
                    <a:p>
                      <a:pPr algn="ctr"/>
                      <a:r>
                        <a:rPr lang="es-MX" sz="1600" dirty="0"/>
                        <a:t>Opción inválida</a:t>
                      </a:r>
                    </a:p>
                  </a:txBody>
                  <a:tcPr/>
                </a:tc>
                <a:extLst>
                  <a:ext uri="{0D108BD9-81ED-4DB2-BD59-A6C34878D82A}">
                    <a16:rowId xmlns:a16="http://schemas.microsoft.com/office/drawing/2014/main" val="4203213746"/>
                  </a:ext>
                </a:extLst>
              </a:tr>
            </a:tbl>
          </a:graphicData>
        </a:graphic>
      </p:graphicFrame>
      <p:pic>
        <p:nvPicPr>
          <p:cNvPr id="2" name="Imagen 1">
            <a:extLst>
              <a:ext uri="{FF2B5EF4-FFF2-40B4-BE49-F238E27FC236}">
                <a16:creationId xmlns:a16="http://schemas.microsoft.com/office/drawing/2014/main" id="{D6B2147D-1778-4F42-8309-E9D05206CA41}"/>
              </a:ext>
            </a:extLst>
          </p:cNvPr>
          <p:cNvPicPr>
            <a:picLocks noChangeAspect="1"/>
          </p:cNvPicPr>
          <p:nvPr/>
        </p:nvPicPr>
        <p:blipFill>
          <a:blip r:embed="rId2"/>
          <a:stretch>
            <a:fillRect/>
          </a:stretch>
        </p:blipFill>
        <p:spPr>
          <a:xfrm>
            <a:off x="5945729" y="1637680"/>
            <a:ext cx="2946109" cy="1287264"/>
          </a:xfrm>
          <a:prstGeom prst="rect">
            <a:avLst/>
          </a:prstGeom>
          <a:ln w="25400">
            <a:solidFill>
              <a:schemeClr val="accent1"/>
            </a:solidFill>
          </a:ln>
        </p:spPr>
      </p:pic>
      <p:pic>
        <p:nvPicPr>
          <p:cNvPr id="6" name="Imagen 5">
            <a:extLst>
              <a:ext uri="{FF2B5EF4-FFF2-40B4-BE49-F238E27FC236}">
                <a16:creationId xmlns:a16="http://schemas.microsoft.com/office/drawing/2014/main" id="{6A35015E-55A7-46C7-B0FB-1A265ABDF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4768" y="5234136"/>
            <a:ext cx="1219200" cy="1219200"/>
          </a:xfrm>
          <a:prstGeom prst="rect">
            <a:avLst/>
          </a:prstGeom>
          <a:effectLst>
            <a:outerShdw blurRad="50800" dist="50800" dir="5400000" algn="ctr" rotWithShape="0">
              <a:schemeClr val="bg1">
                <a:lumMod val="85000"/>
              </a:schemeClr>
            </a:outerShdw>
            <a:softEdge rad="25400"/>
          </a:effectLst>
        </p:spPr>
      </p:pic>
      <p:sp>
        <p:nvSpPr>
          <p:cNvPr id="3" name="Abrir llave 2">
            <a:extLst>
              <a:ext uri="{FF2B5EF4-FFF2-40B4-BE49-F238E27FC236}">
                <a16:creationId xmlns:a16="http://schemas.microsoft.com/office/drawing/2014/main" id="{450730FF-FE81-4418-B176-EF24510E8F71}"/>
              </a:ext>
            </a:extLst>
          </p:cNvPr>
          <p:cNvSpPr/>
          <p:nvPr/>
        </p:nvSpPr>
        <p:spPr>
          <a:xfrm>
            <a:off x="5447082" y="1637680"/>
            <a:ext cx="349054" cy="128726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7" name="Rectángulo 6">
            <a:extLst>
              <a:ext uri="{FF2B5EF4-FFF2-40B4-BE49-F238E27FC236}">
                <a16:creationId xmlns:a16="http://schemas.microsoft.com/office/drawing/2014/main" id="{AA37C682-1CD8-4BA1-87A6-97A5354BAFCE}"/>
              </a:ext>
            </a:extLst>
          </p:cNvPr>
          <p:cNvSpPr/>
          <p:nvPr/>
        </p:nvSpPr>
        <p:spPr>
          <a:xfrm>
            <a:off x="3882230" y="2080177"/>
            <a:ext cx="1564852" cy="369332"/>
          </a:xfrm>
          <a:prstGeom prst="rect">
            <a:avLst/>
          </a:prstGeom>
        </p:spPr>
        <p:txBody>
          <a:bodyPr wrap="none">
            <a:spAutoFit/>
          </a:bodyPr>
          <a:lstStyle/>
          <a:p>
            <a:r>
              <a:rPr lang="es-MX" b="1" dirty="0" err="1">
                <a:solidFill>
                  <a:srgbClr val="FF0000"/>
                </a:solidFill>
                <a:cs typeface="Arial" panose="020B0604020202020204" pitchFamily="34" charset="0"/>
              </a:rPr>
              <a:t>menuPrincipal</a:t>
            </a:r>
            <a:endParaRPr lang="es-MX" dirty="0">
              <a:solidFill>
                <a:srgbClr val="FF0000"/>
              </a:solidFill>
            </a:endParaRPr>
          </a:p>
        </p:txBody>
      </p:sp>
    </p:spTree>
    <p:extLst>
      <p:ext uri="{BB962C8B-B14F-4D97-AF65-F5344CB8AC3E}">
        <p14:creationId xmlns:p14="http://schemas.microsoft.com/office/powerpoint/2010/main" val="41629441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2660</Words>
  <Application>Microsoft Office PowerPoint</Application>
  <PresentationFormat>Presentación en pantalla (4:3)</PresentationFormat>
  <Paragraphs>274</Paragraphs>
  <Slides>22</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27" baseType="lpstr">
      <vt:lpstr>Arial</vt:lpstr>
      <vt:lpstr>Calibri</vt:lpstr>
      <vt:lpstr>Dom Casual</vt:lpstr>
      <vt:lpstr>Tema de Office</vt:lpstr>
      <vt:lpstr>Imagen de mapa de bits</vt:lpstr>
      <vt:lpstr>TC1027. Programación para negocios</vt:lpstr>
      <vt:lpstr>Situación problema 2 Importar datos, depúralos y conviértelos en información de valor</vt:lpstr>
      <vt:lpstr>Situación problema 2 Importar datos, depúralos y conviértelos en información de valor</vt:lpstr>
      <vt:lpstr>Situación problema 2 Importar datos, depúralos y conviértelos en información de valor</vt:lpstr>
      <vt:lpstr>Situación problema 2 1. Depuración y formateo de base de datos</vt:lpstr>
      <vt:lpstr>Situación problema 1 Vacaciones con tarjeta de prepago</vt:lpstr>
      <vt:lpstr>Situación problema 1 Vacaciones con tarjeta de prepago</vt:lpstr>
      <vt:lpstr>Situación problema 1 Menú principal</vt:lpstr>
      <vt:lpstr>Situación problema 1 Menú principal</vt:lpstr>
      <vt:lpstr>Situación problema 1 Menú de adulto</vt:lpstr>
      <vt:lpstr>Situación problema 1 Menú de adulto</vt:lpstr>
      <vt:lpstr>Situación problema 1 Menú de niño</vt:lpstr>
      <vt:lpstr>Situación problema 1 Menú de niño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Recarga tarjeta</vt:lpstr>
      <vt:lpstr>Situación problema 1 Recarga de tarjeta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106</cp:revision>
  <dcterms:created xsi:type="dcterms:W3CDTF">2013-06-24T20:15:42Z</dcterms:created>
  <dcterms:modified xsi:type="dcterms:W3CDTF">2019-12-02T05:34:26Z</dcterms:modified>
</cp:coreProperties>
</file>